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0" r:id="rId5"/>
    <p:sldId id="269" r:id="rId6"/>
    <p:sldId id="264" r:id="rId7"/>
    <p:sldId id="261" r:id="rId8"/>
    <p:sldId id="259" r:id="rId9"/>
    <p:sldId id="262" r:id="rId10"/>
    <p:sldId id="263" r:id="rId11"/>
    <p:sldId id="265" r:id="rId12"/>
    <p:sldId id="266" r:id="rId13"/>
    <p:sldId id="272" r:id="rId14"/>
    <p:sldId id="271" r:id="rId15"/>
    <p:sldId id="267" r:id="rId16"/>
    <p:sldId id="273" r:id="rId17"/>
    <p:sldId id="274" r:id="rId18"/>
    <p:sldId id="275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4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D03447BB-5D67-496B-8E87-E561075AD55C}" styleName="Темный стиль 1 —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Темный стиль 1 —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12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01.12.2016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‹#›</a:t>
            </a:fld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31819" y="115910"/>
            <a:ext cx="8680361" cy="1712890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Calibri" pitchFamily="34" charset="0"/>
              </a:rPr>
              <a:t>»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5004" y="1944711"/>
            <a:ext cx="8087932" cy="2627289"/>
          </a:xfrm>
        </p:spPr>
        <p:txBody>
          <a:bodyPr>
            <a:normAutofit/>
          </a:bodyPr>
          <a:lstStyle/>
          <a:p>
            <a:endParaRPr lang="ru-RU" sz="2400" dirty="0"/>
          </a:p>
          <a:p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 smtClean="0">
                <a:solidFill>
                  <a:srgbClr val="FF0000"/>
                </a:solidFill>
              </a:rPr>
              <a:t>Тема</a:t>
            </a:r>
            <a:r>
              <a:rPr lang="ru-RU" sz="2400" b="1" dirty="0">
                <a:solidFill>
                  <a:srgbClr val="FF0000"/>
                </a:solidFill>
              </a:rPr>
              <a:t>: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«Дать определение понятию финансовые ресурсы»</a:t>
            </a:r>
            <a:endParaRPr lang="ru-RU" sz="2400" b="1" dirty="0">
              <a:solidFill>
                <a:srgbClr val="FF0000"/>
              </a:solidFill>
            </a:endParaRP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9383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54545"/>
            <a:ext cx="7886700" cy="965917"/>
          </a:xfrm>
        </p:spPr>
        <p:txBody>
          <a:bodyPr>
            <a:noAutofit/>
          </a:bodyPr>
          <a:lstStyle/>
          <a:p>
            <a:r>
              <a:rPr lang="ru-RU" alt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Направления расходования публичных финансовых ресурсов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777285"/>
            <a:ext cx="9144000" cy="320684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altLang="ru-RU" sz="3200" dirty="0">
                <a:solidFill>
                  <a:srgbClr val="000000"/>
                </a:solidFill>
              </a:rPr>
              <a:t>управление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3200" dirty="0">
                <a:solidFill>
                  <a:srgbClr val="000000"/>
                </a:solidFill>
              </a:rPr>
              <a:t>национальную оборону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3200" dirty="0">
                <a:solidFill>
                  <a:srgbClr val="000000"/>
                </a:solidFill>
              </a:rPr>
              <a:t>здравоохранение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3200" dirty="0">
                <a:solidFill>
                  <a:srgbClr val="000000"/>
                </a:solidFill>
              </a:rPr>
              <a:t>образование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3200" dirty="0">
                <a:solidFill>
                  <a:srgbClr val="000000"/>
                </a:solidFill>
              </a:rPr>
              <a:t>культуру и т.д.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2560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73488"/>
            <a:ext cx="8744755" cy="437882"/>
          </a:xfrm>
        </p:spPr>
        <p:txBody>
          <a:bodyPr>
            <a:noAutofit/>
          </a:bodyPr>
          <a:lstStyle/>
          <a:p>
            <a:r>
              <a:rPr lang="ru-RU" alt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Источники     финансовых ресурсов</a:t>
            </a:r>
            <a:br>
              <a:rPr lang="ru-RU" alt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alt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коммерческих организаций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</a:rPr>
              <a:t>уставный (складочный), добавочный и резервный капиталы (нераспределенная прибыль);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</a:rPr>
              <a:t>выручка от реализации товаров, работ и услуг;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</a:rPr>
              <a:t>выручка от прочей реализации (имущества и имущественных прав);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</a:rPr>
              <a:t>внереализационные доходы (полученные дивиденды, проценты и штрафы, положительные курсовые разницы и т.п.);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</a:rPr>
              <a:t>бюджетные средства и средства государственных внебюджетных фондов;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</a:rPr>
              <a:t>средства других организаций в порядке оказания финансовой помощи, а также средства, поступившие в порядке перераспределения финансовых ресурсов внутри вертикально интегрированных структур;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</a:rPr>
              <a:t>заемные средства коммерческих организаций и прочие.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982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7743" y="1941535"/>
            <a:ext cx="8322167" cy="3982748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материальные и приравненные к ним затраты;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оплата труда работников, материальное поощрение работников;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налоговые и другие обязательные платежи в бюджеты всех уровней и государственные внебюджетные фонды;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возврат банковских кредитов и уплата процентов по ним, погашение корпоративных займов, страховые платежи и погашение других обязательств, включая выплату дивидендов акционерам;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финансирование капитальных вложений и прироста оборотных средств;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финансирование научно-исследовательских и опытно-конструкторских работ (НИОКР);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вложение в долгосрочные и краткосрочные финансовые активы и т.д.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6" name="Rectangle 2"/>
          <p:cNvSpPr>
            <a:spLocks noGrp="1" noChangeArrowheads="1"/>
          </p:cNvSpPr>
          <p:nvPr/>
        </p:nvSpPr>
        <p:spPr bwMode="auto">
          <a:xfrm>
            <a:off x="545742" y="322486"/>
            <a:ext cx="8001000" cy="1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</a:defRPr>
            </a:lvl9pPr>
          </a:lstStyle>
          <a:p>
            <a:pPr algn="ctr"/>
            <a:r>
              <a:rPr lang="ru-RU" alt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Направления расходования   финансовых ресурсов коммерческих организаций</a:t>
            </a:r>
          </a:p>
        </p:txBody>
      </p:sp>
    </p:spTree>
    <p:extLst>
      <p:ext uri="{BB962C8B-B14F-4D97-AF65-F5344CB8AC3E}">
        <p14:creationId xmlns:p14="http://schemas.microsoft.com/office/powerpoint/2010/main" val="321178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37882" y="1931830"/>
            <a:ext cx="8577329" cy="3541691"/>
          </a:xfrm>
        </p:spPr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средства учредителей (взносы, добровольное перечисление и т.п.);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средства бюджетов и внебюджетных фондов (ассигнования, гранты);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доходы и поступления от предпринимательской и другой деятельности, приносящей доход (выручка от оказания платных услуг населению, доходы от реализации имущественных прав, амортизационные отчисления, доходы, полученные на финансовом рынке, и др.);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безвозмездные помощь, пожертвования и перечисления юридических и физических лиц, включая средства в рамках благотворительной деятельности;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 прочие финансовые ресурсы.</a:t>
            </a:r>
          </a:p>
          <a:p>
            <a:endParaRPr lang="ru-RU" dirty="0"/>
          </a:p>
        </p:txBody>
      </p:sp>
      <p:sp>
        <p:nvSpPr>
          <p:cNvPr id="3" name="Rectangle 2"/>
          <p:cNvSpPr>
            <a:spLocks noGrp="1" noChangeArrowheads="1"/>
          </p:cNvSpPr>
          <p:nvPr/>
        </p:nvSpPr>
        <p:spPr bwMode="auto">
          <a:xfrm>
            <a:off x="437882" y="206576"/>
            <a:ext cx="8001000" cy="1216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8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chemeClr val="tx2"/>
                </a:solidFill>
                <a:latin typeface="Verdana" panose="020B0604030504040204" pitchFamily="34" charset="0"/>
              </a:defRPr>
            </a:lvl9pPr>
          </a:lstStyle>
          <a:p>
            <a:pPr algn="ctr"/>
            <a:r>
              <a:rPr lang="ru-RU" altLang="ru-RU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Источники     финансовых ресурсов</a:t>
            </a:r>
            <a:br>
              <a:rPr lang="ru-RU" altLang="ru-RU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altLang="ru-RU" sz="3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некоммерческих организаций</a:t>
            </a:r>
          </a:p>
        </p:txBody>
      </p:sp>
    </p:spTree>
    <p:extLst>
      <p:ext uri="{BB962C8B-B14F-4D97-AF65-F5344CB8AC3E}">
        <p14:creationId xmlns:p14="http://schemas.microsoft.com/office/powerpoint/2010/main" val="377856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6148" y="605307"/>
            <a:ext cx="7886700" cy="909883"/>
          </a:xfrm>
        </p:spPr>
        <p:txBody>
          <a:bodyPr>
            <a:noAutofit/>
          </a:bodyPr>
          <a:lstStyle/>
          <a:p>
            <a:r>
              <a:rPr lang="ru-RU" alt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Направления расходования   финансовых ресурсов некоммерческих организаций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1820" y="1880315"/>
            <a:ext cx="8744755" cy="4134119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финансовое обеспечение основной (уставной) деятельности, включая оплату труда работников, содержание зданий и помещений, приобретение инвентаря и т.п.;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финансирование предпринимательской и иной деятельности, приносящей доход;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налоговые и другие обязательные платежи в бюджет и внебюджетные фонды;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прочие расходы.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373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Источники     финансовых ресурсов</a:t>
            </a:r>
            <a:br>
              <a:rPr lang="ru-RU" alt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alt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бюджетных и иных учреждений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средства бюджетов и внебюджетных фондов (ассигнования);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доходы и поступления от предпринимательской и другой деятельности, приносящей доход (доходы от оказания платных услуг населению и др.)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безвозмездные помощь, пожертвования и перечисления юридических и физических лиц, включая средства в рамках благотворительной деятельности;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 прочие финансовые ресурсы.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733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Направления расходования   </a:t>
            </a:r>
            <a:br>
              <a:rPr lang="ru-RU" alt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alt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финансовых ресурсов</a:t>
            </a:r>
            <a:br>
              <a:rPr lang="ru-RU" alt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alt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бюджетных и иных учреждений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49" y="1825625"/>
            <a:ext cx="8051711" cy="4201688"/>
          </a:xfrm>
        </p:spPr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финансовое обеспечение основной деятельности, включая оплату труда работников, содержание зданий и помещений, приобретение инвентаря и т.п.;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финансирование предпринимательской и иной деятельности, приносящей доход;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налоговые и другие обязательные платежи в бюджет и внебюджетные фонды;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прочие расходы.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00636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alt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Источники     финансовых ресурсов</a:t>
            </a:r>
            <a:br>
              <a:rPr lang="ru-RU" alt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r>
              <a:rPr lang="ru-RU" alt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домашних хозяйств (граждан)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alt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собственные заработанные средства в виде оплаты труда, материальной помощи организаций, доходов от подсобного хозяйства, от продажи имущественных прав, предпринимательского дохода и др.;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средства, мобилизованные на финансовом рынке в форме банковских кредитов, страховых выплат, доходов, дивидендов и процентов по ценным бумагам и банковским вкладам и т.п.;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000" dirty="0">
                <a:solidFill>
                  <a:srgbClr val="000000"/>
                </a:solidFill>
                <a:latin typeface="Times New Roman" panose="02020603050405020304" pitchFamily="18" charset="0"/>
              </a:rPr>
              <a:t>бюджетные и внебюджетные средства, в частности пенсии, пособия, стипендии, субсидии, имущественные и социальные налоговые вычетам, денежные компенсации из бюджетной системы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43454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altLang="ru-RU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Направления расходования   финансовых ресурсов домашних хозяйств (граждан)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расходы, связанные с удовлетворением текущих жизненных потребностей человека в пище, одежде, жилищно-коммунальных услугах и т.д.;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расходы капитального характера, связанные с приобретением (строительством) жилья, подсобных помещений, оборудования, машин и т.д., в том числе для осуществления предпринимательской деятельности;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расходы на приобретение товаров, сырья, материалов, энергии и т.д. для осуществления предпринимательской деятельности;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расходы социального, медицинского, культурного, спортивного и другого характера;</a:t>
            </a:r>
          </a:p>
          <a:p>
            <a:pPr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ru-RU" alt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расходы, связанные с деятельностью на финансовом рынке: уплата процентов по ссудам, возврат кредитов, уплата страховых платежей, покупка ценных бумаг, банковские вклады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82304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Список использованной литературы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1)Колчина Н.В. Финансы предприятий: Учебник/ Н.В, Колчиной Н.В.-М.: </a:t>
            </a:r>
            <a:r>
              <a:rPr lang="ru-RU" dirty="0" err="1" smtClean="0"/>
              <a:t>Юнити</a:t>
            </a:r>
            <a:r>
              <a:rPr lang="ru-RU" dirty="0" smtClean="0"/>
              <a:t>, 2011.-458 с.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2)Поляк Г.Б. Финансы: Учебник / Г.Б. Поляк.-М.: ЮНИТИ-ДАНА,2011,-672с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dirty="0" smtClean="0"/>
              <a:t>3)Ковалева </a:t>
            </a:r>
            <a:r>
              <a:rPr lang="ru-RU" dirty="0"/>
              <a:t>А. М. Финансы фирмы. – М.: Инфра-М, 2009. – 209 с.</a:t>
            </a:r>
          </a:p>
        </p:txBody>
      </p:sp>
    </p:spTree>
    <p:extLst>
      <p:ext uri="{BB962C8B-B14F-4D97-AF65-F5344CB8AC3E}">
        <p14:creationId xmlns:p14="http://schemas.microsoft.com/office/powerpoint/2010/main" val="42899042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87888" y="334851"/>
            <a:ext cx="736913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ru-RU" sz="2400" dirty="0"/>
              <a:t>Финансы являются частью экономических отношений в обществе, однако на практике мы имеем дело не с абстрактными отношениями, а с реальными денежными средствами. </a:t>
            </a:r>
          </a:p>
          <a:p>
            <a:pPr>
              <a:buFontTx/>
              <a:buNone/>
              <a:defRPr/>
            </a:pPr>
            <a:r>
              <a:rPr lang="ru-RU" sz="2400" dirty="0"/>
              <a:t>Распределение и перераспределение стоимости с помощью финансов сопровождается движением денежных средств в форме доходов, поступлений и накоплений, составляющих в совокупности </a:t>
            </a:r>
            <a:r>
              <a:rPr lang="ru-RU" sz="2400" i="1" u="sng" dirty="0"/>
              <a:t>финансовые ресурсы</a:t>
            </a:r>
            <a:r>
              <a:rPr lang="ru-RU" sz="2400" u="sng" dirty="0"/>
              <a:t>,</a:t>
            </a:r>
            <a:r>
              <a:rPr lang="ru-RU" sz="2400" dirty="0"/>
              <a:t> которые являются </a:t>
            </a:r>
            <a:r>
              <a:rPr lang="ru-RU" sz="2400" i="1" u="sng" dirty="0"/>
              <a:t>материальными носителями финансовых отношений.</a:t>
            </a:r>
          </a:p>
        </p:txBody>
      </p:sp>
    </p:spTree>
    <p:extLst>
      <p:ext uri="{BB962C8B-B14F-4D97-AF65-F5344CB8AC3E}">
        <p14:creationId xmlns:p14="http://schemas.microsoft.com/office/powerpoint/2010/main" val="1724252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075" y="107548"/>
            <a:ext cx="7886700" cy="1325563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Финансовые ресурсы</a:t>
            </a:r>
            <a:endParaRPr lang="ru-RU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300766"/>
            <a:ext cx="7886700" cy="55572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cs typeface="Arial" panose="020B0604020202020204" pitchFamily="34" charset="0"/>
              </a:rPr>
              <a:t>Денежные доходы, накопленные их собственниками для последующего расходования, а также средства, привлеченные в качестве кредитов, составляют </a:t>
            </a:r>
            <a:r>
              <a:rPr lang="ru-RU" sz="2400" b="1" dirty="0">
                <a:cs typeface="Arial" panose="020B0604020202020204" pitchFamily="34" charset="0"/>
              </a:rPr>
              <a:t>финансовые ресурсы</a:t>
            </a:r>
            <a:r>
              <a:rPr lang="ru-RU" sz="2400" dirty="0">
                <a:cs typeface="Arial" panose="020B0604020202020204" pitchFamily="34" charset="0"/>
              </a:rPr>
              <a:t>, которые </a:t>
            </a:r>
            <a:r>
              <a:rPr lang="ru-RU" sz="2400" b="1" dirty="0">
                <a:cs typeface="Arial" panose="020B0604020202020204" pitchFamily="34" charset="0"/>
              </a:rPr>
              <a:t>делятся на собственные и привлеченные</a:t>
            </a:r>
            <a:r>
              <a:rPr lang="ru-RU" sz="2400" dirty="0">
                <a:cs typeface="Arial" panose="020B0604020202020204" pitchFamily="34" charset="0"/>
              </a:rPr>
              <a:t> (кредитные). Для бюджетов всех уровней финансовые ресурсы — это мобилизованные доходы и привлеченные займы. Для предприятий — это собственный капитал, прибыль, полученные кредиты и размещенные на рынке ценные бумаги. Для работников финансовым ресурсом является доход в виде заработной платы, а также кредиты (например, банковские, потребительские и ломбардные).</a:t>
            </a:r>
            <a:endParaRPr lang="ru-RU" sz="2400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199565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36376" y="0"/>
            <a:ext cx="5378824" cy="6858000"/>
          </a:xfrm>
          <a:prstGeom prst="rect">
            <a:avLst/>
          </a:prstGeom>
          <a:gradFill flip="none" rotWithShape="1">
            <a:gsLst>
              <a:gs pos="86000">
                <a:srgbClr val="FFFFFF">
                  <a:alpha val="91000"/>
                </a:srgbClr>
              </a:gs>
              <a:gs pos="14000">
                <a:srgbClr val="FFFFFF">
                  <a:alpha val="91000"/>
                </a:srgbClr>
              </a:gs>
              <a:gs pos="0">
                <a:schemeClr val="accent1">
                  <a:alpha val="0"/>
                  <a:lumMod val="0"/>
                  <a:lumOff val="100000"/>
                </a:schemeClr>
              </a:gs>
              <a:gs pos="5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03627" y="46274"/>
            <a:ext cx="13110693" cy="7048854"/>
          </a:xfrm>
          <a:prstGeom prst="rect">
            <a:avLst/>
          </a:prstGeom>
        </p:spPr>
      </p:pic>
      <p:sp>
        <p:nvSpPr>
          <p:cNvPr id="14" name="Прямоугольник 13"/>
          <p:cNvSpPr/>
          <p:nvPr/>
        </p:nvSpPr>
        <p:spPr>
          <a:xfrm>
            <a:off x="2741232" y="376082"/>
            <a:ext cx="99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ln/>
                <a:solidFill>
                  <a:srgbClr val="FF6C99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01</a:t>
            </a:r>
            <a:endParaRPr lang="ru-RU" sz="5400" b="1" dirty="0">
              <a:ln/>
              <a:solidFill>
                <a:srgbClr val="FF6C99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41232" y="2017075"/>
            <a:ext cx="99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ln/>
                <a:solidFill>
                  <a:srgbClr val="FFA529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02</a:t>
            </a:r>
            <a:endParaRPr lang="ru-RU" sz="5400" b="1" dirty="0">
              <a:ln/>
              <a:solidFill>
                <a:srgbClr val="FFA529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741232" y="3720792"/>
            <a:ext cx="99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ln/>
                <a:solidFill>
                  <a:srgbClr val="B5B5B3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03</a:t>
            </a:r>
            <a:endParaRPr lang="ru-RU" sz="5400" b="1" dirty="0">
              <a:ln/>
              <a:solidFill>
                <a:srgbClr val="B5B5B3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741232" y="5383245"/>
            <a:ext cx="990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ln/>
                <a:solidFill>
                  <a:srgbClr val="00CCCE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</a:rPr>
              <a:t>04</a:t>
            </a:r>
            <a:endParaRPr lang="ru-RU" sz="5400" b="1" dirty="0">
              <a:ln/>
              <a:solidFill>
                <a:srgbClr val="00CCCE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76" y="1462950"/>
            <a:ext cx="1828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altLang="ru-RU" sz="2400" b="1" u="sng" dirty="0"/>
              <a:t>ПРИЗНАКИ ФИНАНСОВЫХ РЕСУРСОВ: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31833" y="653081"/>
            <a:ext cx="54121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altLang="ru-RU" sz="2400" dirty="0" smtClean="0"/>
              <a:t> Существуют </a:t>
            </a:r>
            <a:r>
              <a:rPr lang="ru-RU" altLang="ru-RU" sz="2400" dirty="0"/>
              <a:t>только </a:t>
            </a:r>
            <a:r>
              <a:rPr lang="ru-RU" altLang="ru-RU" sz="2400" b="1" i="1" dirty="0"/>
              <a:t>в денежной форме</a:t>
            </a:r>
            <a:r>
              <a:rPr lang="ru-RU" altLang="ru-RU" dirty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28389" y="2089495"/>
            <a:ext cx="50906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dirty="0" smtClean="0"/>
              <a:t>Находятся </a:t>
            </a:r>
            <a:r>
              <a:rPr lang="ru-RU" altLang="ru-RU" sz="2000" b="1" i="1" dirty="0"/>
              <a:t>в собственности или распоряжении субъектов хозяйствования или субъектов власти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628388" y="3915154"/>
            <a:ext cx="55156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altLang="ru-RU" dirty="0" smtClean="0"/>
              <a:t>Они</a:t>
            </a:r>
            <a:r>
              <a:rPr lang="ru-RU" altLang="ru-RU" i="1" dirty="0" smtClean="0"/>
              <a:t> </a:t>
            </a:r>
            <a:r>
              <a:rPr lang="ru-RU" altLang="ru-RU" b="1" i="1" dirty="0"/>
              <a:t>всегда используются на цели расширенного воспроизводства, социальные нужды, материальное стимулирование </a:t>
            </a:r>
            <a:r>
              <a:rPr lang="ru-RU" altLang="ru-RU" b="1" i="1" dirty="0" smtClean="0"/>
              <a:t>работающих. </a:t>
            </a:r>
            <a:endParaRPr lang="ru-RU" alt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90568" y="5609836"/>
            <a:ext cx="49912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altLang="ru-RU" b="1" i="1" dirty="0" smtClean="0"/>
              <a:t> Удовлетворение </a:t>
            </a:r>
            <a:r>
              <a:rPr lang="ru-RU" altLang="ru-RU" b="1" i="1" dirty="0"/>
              <a:t>других </a:t>
            </a:r>
            <a:r>
              <a:rPr lang="ru-RU" altLang="ru-RU" sz="2400" b="1" i="1" dirty="0"/>
              <a:t>общественных потребностей</a:t>
            </a:r>
            <a:endParaRPr lang="ru-RU" altLang="ru-RU" sz="2400" dirty="0"/>
          </a:p>
        </p:txBody>
      </p:sp>
    </p:spTree>
    <p:extLst>
      <p:ext uri="{BB962C8B-B14F-4D97-AF65-F5344CB8AC3E}">
        <p14:creationId xmlns:p14="http://schemas.microsoft.com/office/powerpoint/2010/main" val="1637293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60469" y="2018808"/>
            <a:ext cx="7886700" cy="4351338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ru-RU" altLang="ru-RU" sz="2400" b="1" i="1" dirty="0"/>
              <a:t>Виды</a:t>
            </a:r>
            <a:r>
              <a:rPr lang="ru-RU" altLang="ru-RU" sz="2400" dirty="0"/>
              <a:t> финансовых ресурсов - </a:t>
            </a:r>
            <a:r>
              <a:rPr lang="ru-RU" altLang="ru-RU" sz="2400" i="1" dirty="0"/>
              <a:t>это те конкретные формы доходов, поступлений и накоплений, которые образуются у субъектов экономики </a:t>
            </a:r>
            <a:r>
              <a:rPr lang="ru-RU" altLang="ru-RU" sz="2400" i="1" u="sng" dirty="0"/>
              <a:t>в результате финансового распределения.</a:t>
            </a:r>
            <a:r>
              <a:rPr lang="ru-RU" altLang="ru-RU" dirty="0"/>
              <a:t> </a:t>
            </a:r>
          </a:p>
          <a:p>
            <a:pPr>
              <a:buFontTx/>
              <a:buNone/>
            </a:pPr>
            <a:endParaRPr lang="ru-RU" altLang="ru-RU" sz="2000" dirty="0"/>
          </a:p>
          <a:p>
            <a:pPr>
              <a:buFontTx/>
              <a:buNone/>
            </a:pPr>
            <a:r>
              <a:rPr lang="ru-RU" altLang="ru-RU" sz="2000" dirty="0"/>
              <a:t>Видами финансовых ресурсов являются, например: </a:t>
            </a:r>
            <a:r>
              <a:rPr lang="ru-RU" altLang="ru-RU" sz="2000" i="1" dirty="0"/>
              <a:t>амортизационные отчисления, прибыль организации, налог на прибыль организаций, страховые взносы, акцизы и т. п.</a:t>
            </a:r>
            <a:r>
              <a:rPr lang="ru-RU" altLang="ru-RU" sz="2000" dirty="0"/>
              <a:t>.</a:t>
            </a: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94704" y="218941"/>
            <a:ext cx="6581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Виды</a:t>
            </a:r>
            <a:r>
              <a:rPr lang="ru-RU" alt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финансовых ресурсов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298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6351" y="775581"/>
            <a:ext cx="7314442" cy="802544"/>
          </a:xfrm>
        </p:spPr>
        <p:txBody>
          <a:bodyPr>
            <a:normAutofit fontScale="90000"/>
          </a:bodyPr>
          <a:lstStyle/>
          <a:p>
            <a:r>
              <a:rPr lang="ru-RU" altLang="ru-RU" sz="3600" b="1" i="1" dirty="0">
                <a:latin typeface="+mn-lt"/>
              </a:rPr>
              <a:t>Источники </a:t>
            </a:r>
            <a:r>
              <a:rPr lang="ru-RU" altLang="ru-RU" sz="3600" b="1" dirty="0">
                <a:latin typeface="+mn-lt"/>
              </a:rPr>
              <a:t>формирования </a:t>
            </a:r>
            <a:br>
              <a:rPr lang="ru-RU" altLang="ru-RU" sz="3600" b="1" dirty="0">
                <a:latin typeface="+mn-lt"/>
              </a:rPr>
            </a:br>
            <a:r>
              <a:rPr lang="ru-RU" altLang="ru-RU" sz="3600" dirty="0">
                <a:latin typeface="+mn-lt"/>
              </a:rPr>
              <a:t>финансовых ресурсов (в общем понимании)</a:t>
            </a:r>
            <a:r>
              <a:rPr lang="ru-RU" altLang="ru-RU" sz="3600" dirty="0"/>
              <a:t/>
            </a:r>
            <a:br>
              <a:rPr lang="ru-RU" altLang="ru-RU" sz="3600" dirty="0"/>
            </a:br>
            <a:r>
              <a:rPr lang="ru-RU" altLang="ru-RU" sz="3600" dirty="0"/>
              <a:t/>
            </a:r>
            <a:br>
              <a:rPr lang="ru-RU" altLang="ru-RU" sz="3600" dirty="0"/>
            </a:br>
            <a:endParaRPr lang="ru-RU" b="1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gray">
          <a:xfrm>
            <a:off x="0" y="1700012"/>
            <a:ext cx="9144000" cy="473942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100000">
                <a:srgbClr val="FFFFFF">
                  <a:alpha val="0"/>
                </a:srgbClr>
              </a:gs>
            </a:gsLst>
            <a:lin ang="16200000" scaled="1"/>
            <a:tileRect/>
          </a:gradFill>
          <a:ln w="12700">
            <a:noFill/>
            <a:miter lim="800000"/>
            <a:headEnd/>
            <a:tailEnd/>
          </a:ln>
          <a:effectLst/>
        </p:spPr>
        <p:txBody>
          <a:bodyPr lIns="108000" tIns="108000" rIns="144000" bIns="72000"/>
          <a:lstStyle>
            <a:defPPr>
              <a:defRPr lang="en-US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marL="190500" indent="-190500">
              <a:lnSpc>
                <a:spcPct val="95000"/>
              </a:lnSpc>
              <a:spcAft>
                <a:spcPts val="800"/>
              </a:spcAft>
              <a:buClr>
                <a:srgbClr val="969696"/>
              </a:buClr>
              <a:buFont typeface="Wingdings" pitchFamily="2" charset="2"/>
              <a:buChar char="§"/>
              <a:defRPr/>
            </a:pPr>
            <a:endParaRPr lang="de-DE" noProof="1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5" name="Picture 5" descr="C:\Users\pmarkasian\Desktop\Other\Шаблоны\заготовки1\9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672" y="2044362"/>
            <a:ext cx="23812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:\Users\pmarkasian\Desktop\Other\Шаблоны\заготовки1\9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090" y="2105191"/>
            <a:ext cx="238125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7" descr="C:\Users\pmarkasian\Desktop\Other\Шаблоны\заготовки1\9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560" y="2057399"/>
            <a:ext cx="2537459" cy="4059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19"/>
          <p:cNvSpPr/>
          <p:nvPr/>
        </p:nvSpPr>
        <p:spPr>
          <a:xfrm>
            <a:off x="762000" y="2997875"/>
            <a:ext cx="20574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82600" algn="l"/>
              </a:tabLst>
            </a:pPr>
            <a:r>
              <a:rPr lang="en-US" altLang="ko-KR" sz="1600" dirty="0" smtClean="0">
                <a:ea typeface="돋움" pitchFamily="50" charset="-127"/>
              </a:rPr>
              <a:t> </a:t>
            </a:r>
            <a:endParaRPr lang="en-US" altLang="ko-KR" sz="1600" dirty="0">
              <a:ea typeface="돋움" pitchFamily="50" charset="-127"/>
            </a:endParaRPr>
          </a:p>
        </p:txBody>
      </p:sp>
      <p:pic>
        <p:nvPicPr>
          <p:cNvPr id="12" name="Picture 8" descr="C:\Users\pmarkasian\Desktop\Other\Шаблоны\заготовки1\9\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040"/>
          <a:stretch/>
        </p:blipFill>
        <p:spPr bwMode="auto">
          <a:xfrm>
            <a:off x="565306" y="1597968"/>
            <a:ext cx="2265655" cy="149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8" descr="C:\Users\pmarkasian\Desktop\Other\Шаблоны\заготовки1\9\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02" b="35938"/>
          <a:stretch/>
        </p:blipFill>
        <p:spPr bwMode="auto">
          <a:xfrm>
            <a:off x="3220745" y="1440180"/>
            <a:ext cx="2265655" cy="149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C:\Users\pmarkasian\Desktop\Other\Шаблоны\заготовки1\9\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4" t="65792" r="504" b="1248"/>
          <a:stretch/>
        </p:blipFill>
        <p:spPr bwMode="auto">
          <a:xfrm>
            <a:off x="5991872" y="1478280"/>
            <a:ext cx="2265655" cy="1493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753" y="3150125"/>
            <a:ext cx="174508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i="1" dirty="0"/>
              <a:t>стоимость валового внутреннего продукта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44594" y="3336429"/>
            <a:ext cx="184655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i="1" dirty="0"/>
              <a:t>часть национального богатства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031930" y="3329187"/>
            <a:ext cx="210751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/>
              <a:t>поступления от внешнеэкономической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20155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640" y="824247"/>
            <a:ext cx="8397025" cy="5344733"/>
          </a:xfrm>
        </p:spPr>
        <p:txBody>
          <a:bodyPr/>
          <a:lstStyle/>
          <a:p>
            <a:pPr>
              <a:buFontTx/>
              <a:buNone/>
            </a:pPr>
            <a:r>
              <a:rPr lang="ru-RU" altLang="ru-RU" sz="2800" u="sng" dirty="0"/>
              <a:t>На состав источников финансовых ресурсов организаций будут оказывать влияние:</a:t>
            </a:r>
          </a:p>
          <a:p>
            <a:r>
              <a:rPr lang="ru-RU" altLang="ru-RU" sz="2400" i="1" dirty="0"/>
              <a:t>сфера деятельности</a:t>
            </a:r>
            <a:r>
              <a:rPr lang="ru-RU" altLang="ru-RU" sz="2400" dirty="0"/>
              <a:t> (материальное производство или непроизводственная сфера), </a:t>
            </a:r>
          </a:p>
          <a:p>
            <a:r>
              <a:rPr lang="ru-RU" altLang="ru-RU" sz="2400" i="1" dirty="0"/>
              <a:t>способ ведения хозяйства</a:t>
            </a:r>
            <a:r>
              <a:rPr lang="ru-RU" altLang="ru-RU" sz="2400" dirty="0"/>
              <a:t>, </a:t>
            </a:r>
            <a:r>
              <a:rPr lang="ru-RU" altLang="ru-RU" sz="2400" dirty="0" err="1"/>
              <a:t>т.е</a:t>
            </a:r>
            <a:r>
              <a:rPr lang="ru-RU" altLang="ru-RU" sz="2400" dirty="0"/>
              <a:t> преследует ли организация извлечение прибыли в качестве основной цели своей деятельности (коммерческие организации) либо не имеющие извлечение прибыли в качестве такой цели и не распределяющие полученную прибыль между участниками (некоммерческие организации), </a:t>
            </a:r>
          </a:p>
          <a:p>
            <a:r>
              <a:rPr lang="ru-RU" altLang="ru-RU" sz="2400" i="1" dirty="0"/>
              <a:t>организационно-правовая форма</a:t>
            </a:r>
            <a:r>
              <a:rPr lang="ru-RU" altLang="ru-RU" sz="2400" dirty="0"/>
              <a:t>, </a:t>
            </a:r>
          </a:p>
          <a:p>
            <a:r>
              <a:rPr lang="ru-RU" altLang="ru-RU" sz="2400" i="1" dirty="0"/>
              <a:t>отраслевые особенности</a:t>
            </a:r>
            <a:r>
              <a:rPr lang="ru-RU" altLang="ru-RU" sz="2400" dirty="0"/>
              <a:t> и т.д.	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98253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2740" y="228643"/>
            <a:ext cx="7886700" cy="641685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Классификация финансовых ресурсов</a:t>
            </a:r>
          </a:p>
          <a:p>
            <a:pPr marL="0" indent="0">
              <a:buNone/>
            </a:pPr>
            <a:r>
              <a:rPr lang="ru-RU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правовой форме: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Публичные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Частнохозяйственные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степени централизации: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Централизованные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Децентрализованные</a:t>
            </a:r>
          </a:p>
          <a:p>
            <a:pPr marL="0" indent="0">
              <a:buNone/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источникам формирования: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Собственные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Привлеченные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Заемные</a:t>
            </a:r>
          </a:p>
          <a:p>
            <a:pPr marL="0" indent="0">
              <a:buNone/>
            </a:pPr>
            <a:r>
              <a:rPr lang="ru-RU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звеньям финансовой системы: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Финансовые ресурсы публичной власти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Финансовые ресурсы организаций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Финансовые ресурсы домашних хозяйств(граждан)</a:t>
            </a:r>
          </a:p>
          <a:p>
            <a:pPr marL="0" indent="0"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1028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34851"/>
            <a:ext cx="7886700" cy="1081825"/>
          </a:xfrm>
        </p:spPr>
        <p:txBody>
          <a:bodyPr>
            <a:normAutofit fontScale="90000"/>
          </a:bodyPr>
          <a:lstStyle/>
          <a:p>
            <a:r>
              <a:rPr lang="ru-RU" altLang="ru-RU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Источники    публичных финансовых ресурсов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416676"/>
            <a:ext cx="7886700" cy="4351338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налоги и сборы;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неналоговые доходы;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безвозмездные поступления (межбюджетные трансферты) из бюджетов других уровней и внебюджетных фондов;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средства государственных финансовых резервов (Резервного фонда, Фонда национального благосостояния, золотовалютных резервов);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прочие доходы и поступления (средства от выпуска займов, международные кредиты и т.д.).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096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</TotalTime>
  <Words>1047</Words>
  <Application>Microsoft Office PowerPoint</Application>
  <PresentationFormat>Экран (4:3)</PresentationFormat>
  <Paragraphs>109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Calibri</vt:lpstr>
      <vt:lpstr>Calibri Light</vt:lpstr>
      <vt:lpstr>돋움</vt:lpstr>
      <vt:lpstr>Times New Roman</vt:lpstr>
      <vt:lpstr>Wingdings</vt:lpstr>
      <vt:lpstr>Тема Office</vt:lpstr>
      <vt:lpstr>»</vt:lpstr>
      <vt:lpstr>Презентация PowerPoint</vt:lpstr>
      <vt:lpstr>Финансовые ресурсы</vt:lpstr>
      <vt:lpstr>Презентация PowerPoint</vt:lpstr>
      <vt:lpstr>Презентация PowerPoint</vt:lpstr>
      <vt:lpstr>Источники формирования  финансовых ресурсов (в общем понимании)  </vt:lpstr>
      <vt:lpstr>Презентация PowerPoint</vt:lpstr>
      <vt:lpstr>Презентация PowerPoint</vt:lpstr>
      <vt:lpstr>Источники    публичных финансовых ресурсов </vt:lpstr>
      <vt:lpstr>Направления расходования публичных финансовых ресурсов</vt:lpstr>
      <vt:lpstr>Источники     финансовых ресурсов коммерческих организаций</vt:lpstr>
      <vt:lpstr>Презентация PowerPoint</vt:lpstr>
      <vt:lpstr>Презентация PowerPoint</vt:lpstr>
      <vt:lpstr>Направления расходования   финансовых ресурсов некоммерческих организаций</vt:lpstr>
      <vt:lpstr>Источники     финансовых ресурсов бюджетных и иных учреждений</vt:lpstr>
      <vt:lpstr>Направления расходования    финансовых ресурсов бюджетных и иных учреждений</vt:lpstr>
      <vt:lpstr>Источники     финансовых ресурсов домашних хозяйств (граждан)</vt:lpstr>
      <vt:lpstr>Направления расходования   финансовых ресурсов домашних хозяйств (граждан)</vt:lpstr>
      <vt:lpstr>Список использованной литературы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Ксения Федорова</cp:lastModifiedBy>
  <cp:revision>49</cp:revision>
  <dcterms:created xsi:type="dcterms:W3CDTF">2014-11-21T11:00:06Z</dcterms:created>
  <dcterms:modified xsi:type="dcterms:W3CDTF">2016-11-30T21:43:27Z</dcterms:modified>
</cp:coreProperties>
</file>