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8"/>
  </p:handoutMasterIdLst>
  <p:sldIdLst>
    <p:sldId id="256" r:id="rId2"/>
    <p:sldId id="257" r:id="rId3"/>
    <p:sldId id="258" r:id="rId4"/>
    <p:sldId id="259" r:id="rId5"/>
    <p:sldId id="260" r:id="rId6"/>
    <p:sldId id="277" r:id="rId7"/>
    <p:sldId id="261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80" r:id="rId22"/>
    <p:sldId id="281" r:id="rId23"/>
    <p:sldId id="279" r:id="rId24"/>
    <p:sldId id="282" r:id="rId25"/>
    <p:sldId id="283" r:id="rId26"/>
    <p:sldId id="28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  <a:srgbClr val="FF004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-126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874012"/>
      </p:ext>
    </p:extLst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4265546"/>
      </p:ext>
    </p:extLst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9550234"/>
      </p:ext>
    </p:extLst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9083979"/>
      </p:ext>
    </p:extLst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6000564"/>
      </p:ext>
    </p:extLst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4350927"/>
      </p:ext>
    </p:extLst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4920567"/>
      </p:ext>
    </p:extLst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1012904"/>
      </p:ext>
    </p:extLst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4140566"/>
      </p:ext>
    </p:extLst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004135"/>
      </p:ext>
    </p:extLst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7074333"/>
      </p:ext>
    </p:extLst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495985" y="1990912"/>
            <a:ext cx="6152030" cy="187660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Лжедмитрий </a:t>
            </a:r>
            <a:r>
              <a:rPr lang="ru-RU" sz="4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ru-RU" sz="4400" b="1" dirty="0">
              <a:ln/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Подзаголовок 2"/>
          <p:cNvSpPr txBox="1">
            <a:spLocks/>
          </p:cNvSpPr>
          <p:nvPr/>
        </p:nvSpPr>
        <p:spPr>
          <a:xfrm>
            <a:off x="1999876" y="4388218"/>
            <a:ext cx="5150224" cy="67908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 smtClean="0">
                <a:ln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Составитель:</a:t>
            </a:r>
          </a:p>
          <a:p>
            <a:r>
              <a:rPr lang="ru-RU" sz="2400" b="1" dirty="0" err="1" smtClean="0">
                <a:ln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Янушковская</a:t>
            </a:r>
            <a:r>
              <a:rPr lang="ru-RU" sz="2400" b="1" dirty="0" smtClean="0">
                <a:ln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Мария</a:t>
            </a:r>
            <a:endParaRPr lang="ru-RU" sz="2400" b="1" dirty="0">
              <a:ln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3832873"/>
      </p:ext>
    </p:extLst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8906" y="881604"/>
            <a:ext cx="7882599" cy="795801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n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n-lt"/>
              </a:rPr>
              <a:t>Содержание:</a:t>
            </a:r>
            <a:endParaRPr lang="ru-RU" sz="4000" b="1" dirty="0">
              <a:ln/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78" name="Group 2"/>
          <p:cNvGrpSpPr>
            <a:grpSpLocks/>
          </p:cNvGrpSpPr>
          <p:nvPr/>
        </p:nvGrpSpPr>
        <p:grpSpPr bwMode="auto">
          <a:xfrm>
            <a:off x="2335306" y="4361328"/>
            <a:ext cx="5105400" cy="555625"/>
            <a:chOff x="1248" y="1440"/>
            <a:chExt cx="3216" cy="350"/>
          </a:xfrm>
        </p:grpSpPr>
        <p:sp>
          <p:nvSpPr>
            <p:cNvPr id="79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80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gray">
            <a:xfrm>
              <a:off x="2040" y="1490"/>
              <a:ext cx="173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>
                  <a:solidFill>
                    <a:schemeClr val="bg1"/>
                  </a:solidFill>
                </a:rPr>
                <a:t>Смерть самозванца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82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83" name="Group 7"/>
          <p:cNvGrpSpPr>
            <a:grpSpLocks/>
          </p:cNvGrpSpPr>
          <p:nvPr/>
        </p:nvGrpSpPr>
        <p:grpSpPr bwMode="auto">
          <a:xfrm>
            <a:off x="2335306" y="1846728"/>
            <a:ext cx="5105400" cy="555625"/>
            <a:chOff x="1248" y="2030"/>
            <a:chExt cx="3216" cy="350"/>
          </a:xfrm>
        </p:grpSpPr>
        <p:sp>
          <p:nvSpPr>
            <p:cNvPr id="84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832" y="2048"/>
              <a:ext cx="231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>
                  <a:solidFill>
                    <a:schemeClr val="bg1"/>
                  </a:solidFill>
                </a:rPr>
                <a:t>Смерть царевича Дмитрия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88" name="Group 12"/>
          <p:cNvGrpSpPr>
            <a:grpSpLocks/>
          </p:cNvGrpSpPr>
          <p:nvPr/>
        </p:nvGrpSpPr>
        <p:grpSpPr bwMode="auto">
          <a:xfrm>
            <a:off x="2335306" y="2684928"/>
            <a:ext cx="5105400" cy="555625"/>
            <a:chOff x="1248" y="2640"/>
            <a:chExt cx="3216" cy="350"/>
          </a:xfrm>
        </p:grpSpPr>
        <p:sp>
          <p:nvSpPr>
            <p:cNvPr id="89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2272" y="2682"/>
              <a:ext cx="128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>
                  <a:solidFill>
                    <a:schemeClr val="bg1"/>
                  </a:solidFill>
                </a:rPr>
                <a:t>Лжедмитрий </a:t>
              </a:r>
              <a:r>
                <a:rPr lang="en-US" sz="2400" dirty="0" smtClean="0">
                  <a:solidFill>
                    <a:schemeClr val="bg1"/>
                  </a:solidFill>
                </a:rPr>
                <a:t>I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93" name="Group 17"/>
          <p:cNvGrpSpPr>
            <a:grpSpLocks/>
          </p:cNvGrpSpPr>
          <p:nvPr/>
        </p:nvGrpSpPr>
        <p:grpSpPr bwMode="auto">
          <a:xfrm>
            <a:off x="2335306" y="3523133"/>
            <a:ext cx="5105400" cy="566738"/>
            <a:chOff x="1248" y="3230"/>
            <a:chExt cx="3216" cy="357"/>
          </a:xfrm>
        </p:grpSpPr>
        <p:sp>
          <p:nvSpPr>
            <p:cNvPr id="94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2200" y="3296"/>
              <a:ext cx="140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dirty="0" smtClean="0">
                  <a:solidFill>
                    <a:schemeClr val="bg1"/>
                  </a:solidFill>
                </a:rPr>
                <a:t>Поход </a:t>
              </a:r>
              <a:r>
                <a:rPr lang="ru-RU" sz="2400" dirty="0" smtClean="0">
                  <a:solidFill>
                    <a:schemeClr val="bg1"/>
                  </a:solidFill>
                </a:rPr>
                <a:t>в</a:t>
              </a:r>
              <a:r>
                <a:rPr lang="ru-RU" sz="2400" dirty="0" smtClean="0">
                  <a:solidFill>
                    <a:schemeClr val="bg1"/>
                  </a:solidFill>
                </a:rPr>
                <a:t> Россию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724252341"/>
      </p:ext>
    </p:extLst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1350" y="8350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Смерть царевича Дмитрия</a:t>
            </a:r>
            <a:endParaRPr lang="ru-RU" sz="4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2282825"/>
            <a:ext cx="7886700" cy="4351338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Хронологически история Лжедмитрия начинается в субботний день 15 мая 1591 года, когда в Угличе трагически погиб царевич Дмитрий. Немедленно возникли подозрения, что мальчика убили. Толпа, направляемая обезумевшей от горя царицей Марией Нагой и ее братьями, начала свою расправу, жертвами которой стали дьяк Михаил </a:t>
            </a:r>
            <a:r>
              <a:rPr lang="ru-RU" sz="2400" dirty="0" err="1" smtClean="0">
                <a:solidFill>
                  <a:schemeClr val="bg1"/>
                </a:solidFill>
              </a:rPr>
              <a:t>Битяговский</a:t>
            </a:r>
            <a:r>
              <a:rPr lang="ru-RU" sz="2400" dirty="0" smtClean="0">
                <a:solidFill>
                  <a:schemeClr val="bg1"/>
                </a:solidFill>
              </a:rPr>
              <a:t> и несколько детей, игравших в тот злополучный день вместе с царевичем Дмитрием в «тычку» (в ножички). </a:t>
            </a:r>
          </a:p>
          <a:p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30250" y="1863725"/>
            <a:ext cx="7689850" cy="4351338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В Углич была направлена Следственная комиссия пришла к выводу о несчастном случае: царевич якобы проколол себе горло ножом, играя в «тычку», когда с ним случился эпилептический припадок. Несмотря на это, в народе продолжали ходить упорные слухи о причастности к убийству Бориса Годунова и его посланцев, а также о том, что царевич чудесным образом спасся, что и послужило основой для появления в скором времени первого Лжедмитрия.</a:t>
            </a:r>
          </a:p>
          <a:p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143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Царевич Дмитрий</a:t>
            </a:r>
            <a:endParaRPr lang="ru-RU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70503_big_133836295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28901" y="1396117"/>
            <a:ext cx="3860800" cy="4370716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Его смерть</a:t>
            </a:r>
            <a:endParaRPr lang="ru-RU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см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9232" y="1327258"/>
            <a:ext cx="3996668" cy="4341705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8350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Лжедмитрий </a:t>
            </a: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1350" y="2016125"/>
            <a:ext cx="78867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Нестабильность экономики и социальные конфликты люди того времени объясняли как Божью кару за неправедные действия незаконного, «безродного» царя- Бориса Федоровича Годунова. Борис, всячески стремясь сохранить власть, делал все, чтобы убрать потенциальных претендентов.</a:t>
            </a:r>
            <a:r>
              <a:rPr lang="ru-RU" sz="2400" dirty="0" smtClean="0">
                <a:solidFill>
                  <a:schemeClr val="bg1"/>
                </a:solidFill>
              </a:rPr>
              <a:t> В обстановке всеобщего негодования правлением </a:t>
            </a:r>
            <a:r>
              <a:rPr lang="ru-RU" sz="2400" dirty="0" smtClean="0">
                <a:solidFill>
                  <a:schemeClr val="bg1"/>
                </a:solidFill>
              </a:rPr>
              <a:t>Бориса Годунова, в </a:t>
            </a:r>
            <a:r>
              <a:rPr lang="ru-RU" sz="2400" dirty="0" smtClean="0">
                <a:solidFill>
                  <a:schemeClr val="bg1"/>
                </a:solidFill>
              </a:rPr>
              <a:t>России ширились слухи о чудесном спасении царевича Дмитрия, </a:t>
            </a:r>
            <a:r>
              <a:rPr lang="ru-RU" sz="2400" dirty="0" smtClean="0">
                <a:solidFill>
                  <a:schemeClr val="bg1"/>
                </a:solidFill>
              </a:rPr>
              <a:t>сына Ивана Грозного.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52487" y="1914525"/>
            <a:ext cx="3275013" cy="3355975"/>
          </a:xfrm>
        </p:spPr>
        <p:txBody>
          <a:bodyPr/>
          <a:lstStyle/>
          <a:p>
            <a:pPr algn="ctr"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В 1602 г. в Литве объявился человек, выдававший себя за царевича Дмитрия. Он поведал польскому магнату Адаму Вишневецкому, что его подменили «в спальне </a:t>
            </a:r>
            <a:r>
              <a:rPr lang="ru-RU" sz="2000" dirty="0" err="1" smtClean="0">
                <a:solidFill>
                  <a:schemeClr val="bg1"/>
                </a:solidFill>
              </a:rPr>
              <a:t>угличского</a:t>
            </a:r>
            <a:r>
              <a:rPr lang="ru-RU" sz="2000" dirty="0" smtClean="0">
                <a:solidFill>
                  <a:schemeClr val="bg1"/>
                </a:solidFill>
              </a:rPr>
              <a:t> дворца». Покровителем Лжедмитрия стал воевода Юрий Мнишек.</a:t>
            </a:r>
          </a:p>
          <a:p>
            <a:endParaRPr lang="ru-RU" dirty="0"/>
          </a:p>
        </p:txBody>
      </p:sp>
      <p:pic>
        <p:nvPicPr>
          <p:cNvPr id="5" name="Содержимое 4" descr="дми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98950" y="1916692"/>
            <a:ext cx="3981450" cy="3039174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1350" y="7334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 кто же он?</a:t>
            </a:r>
            <a:endParaRPr lang="ru-RU" sz="4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2150" y="1863725"/>
            <a:ext cx="7651750" cy="435133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Согласно официальной версии правительства Бориса Годунова человек, выдававший себя за царевича Дмитрия, был монах </a:t>
            </a:r>
            <a:r>
              <a:rPr lang="ru-RU" sz="2400" dirty="0" smtClean="0">
                <a:solidFill>
                  <a:schemeClr val="bg1"/>
                </a:solidFill>
              </a:rPr>
              <a:t>Григорий </a:t>
            </a:r>
            <a:r>
              <a:rPr lang="ru-RU" sz="2400" dirty="0" smtClean="0">
                <a:solidFill>
                  <a:schemeClr val="bg1"/>
                </a:solidFill>
              </a:rPr>
              <a:t>(в </a:t>
            </a:r>
            <a:r>
              <a:rPr lang="ru-RU" sz="2400" dirty="0" smtClean="0">
                <a:solidFill>
                  <a:schemeClr val="bg1"/>
                </a:solidFill>
              </a:rPr>
              <a:t>миру- мелкий </a:t>
            </a:r>
            <a:r>
              <a:rPr lang="ru-RU" sz="2400" dirty="0" smtClean="0">
                <a:solidFill>
                  <a:schemeClr val="bg1"/>
                </a:solidFill>
              </a:rPr>
              <a:t>дворянин Юрий Богданович Отрепьев). Юшка, как его звали </a:t>
            </a:r>
            <a:r>
              <a:rPr lang="ru-RU" sz="2400" dirty="0" smtClean="0">
                <a:solidFill>
                  <a:schemeClr val="bg1"/>
                </a:solidFill>
              </a:rPr>
              <a:t>в </a:t>
            </a:r>
            <a:r>
              <a:rPr lang="ru-RU" sz="2400" dirty="0" smtClean="0">
                <a:solidFill>
                  <a:schemeClr val="bg1"/>
                </a:solidFill>
              </a:rPr>
              <a:t>молодости, проявил незаурядные </a:t>
            </a:r>
            <a:r>
              <a:rPr lang="ru-RU" sz="2400" dirty="0" smtClean="0">
                <a:solidFill>
                  <a:schemeClr val="bg1"/>
                </a:solidFill>
              </a:rPr>
              <a:t>способности- </a:t>
            </a:r>
            <a:r>
              <a:rPr lang="ru-RU" sz="2400" dirty="0" smtClean="0">
                <a:solidFill>
                  <a:schemeClr val="bg1"/>
                </a:solidFill>
              </a:rPr>
              <a:t>знал латинский и польский языки, имел каллиграфический </a:t>
            </a:r>
            <a:r>
              <a:rPr lang="ru-RU" sz="2400" dirty="0" smtClean="0">
                <a:solidFill>
                  <a:schemeClr val="bg1"/>
                </a:solidFill>
              </a:rPr>
              <a:t>почерк</a:t>
            </a:r>
            <a:r>
              <a:rPr lang="ru-RU" sz="2400" dirty="0" smtClean="0">
                <a:solidFill>
                  <a:schemeClr val="bg1"/>
                </a:solidFill>
              </a:rPr>
              <a:t>, обладал редкой способностью быстро ориентироваться в </a:t>
            </a:r>
            <a:r>
              <a:rPr lang="ru-RU" sz="2400" dirty="0" smtClean="0">
                <a:solidFill>
                  <a:schemeClr val="bg1"/>
                </a:solidFill>
              </a:rPr>
              <a:t>конкретной </a:t>
            </a:r>
            <a:r>
              <a:rPr lang="ru-RU" sz="2400" dirty="0" smtClean="0">
                <a:solidFill>
                  <a:schemeClr val="bg1"/>
                </a:solidFill>
              </a:rPr>
              <a:t>обстановке. В молодости он был слугой Федора Никитича Романова, после ссылки которого постригся в монахи. В Москве он жил в расположенном в Кремле Чудовом монастыре (ныне не суще­ствует) и служил при патриархе Иове.</a:t>
            </a:r>
          </a:p>
          <a:p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950" y="708027"/>
            <a:ext cx="7886700" cy="76517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Лжедмитрий I</a:t>
            </a:r>
            <a:endParaRPr lang="ru-RU" sz="2400" dirty="0"/>
          </a:p>
        </p:txBody>
      </p:sp>
      <p:pic>
        <p:nvPicPr>
          <p:cNvPr id="4" name="Содержимое 3" descr="лже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89200" y="1415471"/>
            <a:ext cx="4159858" cy="4228091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46150" y="1571625"/>
            <a:ext cx="7219950" cy="435133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В. О. Ключевский справедливо писал, что Лжедмитрий был лишь «испечен в польской печке, а заквашен в Москве», Заручившись поддержкой польско-литовских магнатов, Лжедмитрий тайно принял католичество и обещал римскому папе распространить католицизм в России. Лжедмитрий обещал также передать Речи </a:t>
            </a:r>
            <a:r>
              <a:rPr lang="ru-RU" sz="2000" dirty="0" err="1" smtClean="0">
                <a:solidFill>
                  <a:schemeClr val="bg1"/>
                </a:solidFill>
              </a:rPr>
              <a:t>Посполитой</a:t>
            </a:r>
            <a:r>
              <a:rPr lang="ru-RU" sz="2000" dirty="0" smtClean="0">
                <a:solidFill>
                  <a:schemeClr val="bg1"/>
                </a:solidFill>
              </a:rPr>
              <a:t> и </a:t>
            </a:r>
            <a:r>
              <a:rPr lang="ru-RU" sz="2000" dirty="0" smtClean="0">
                <a:solidFill>
                  <a:schemeClr val="bg1"/>
                </a:solidFill>
              </a:rPr>
              <a:t>своей </a:t>
            </a:r>
            <a:r>
              <a:rPr lang="ru-RU" sz="2000" dirty="0" smtClean="0">
                <a:solidFill>
                  <a:schemeClr val="bg1"/>
                </a:solidFill>
              </a:rPr>
              <a:t>невесте Марине Мнишек, дочери </a:t>
            </a:r>
            <a:r>
              <a:rPr lang="ru-RU" sz="2000" dirty="0" err="1" smtClean="0">
                <a:solidFill>
                  <a:schemeClr val="bg1"/>
                </a:solidFill>
              </a:rPr>
              <a:t>сандомирского</a:t>
            </a:r>
            <a:r>
              <a:rPr lang="ru-RU" sz="2000" dirty="0" smtClean="0">
                <a:solidFill>
                  <a:schemeClr val="bg1"/>
                </a:solidFill>
              </a:rPr>
              <a:t> воеводы, </a:t>
            </a:r>
            <a:r>
              <a:rPr lang="ru-RU" sz="2000" dirty="0" smtClean="0">
                <a:solidFill>
                  <a:schemeClr val="bg1"/>
                </a:solidFill>
              </a:rPr>
              <a:t>Северские </a:t>
            </a:r>
            <a:r>
              <a:rPr lang="ru-RU" sz="2000" dirty="0" smtClean="0">
                <a:solidFill>
                  <a:schemeClr val="bg1"/>
                </a:solidFill>
              </a:rPr>
              <a:t>(район Чернигова) и Смоленские земли, </a:t>
            </a:r>
            <a:r>
              <a:rPr lang="ru-RU" sz="2000" dirty="0" smtClean="0">
                <a:solidFill>
                  <a:schemeClr val="bg1"/>
                </a:solidFill>
              </a:rPr>
              <a:t>Новгород и </a:t>
            </a:r>
            <a:r>
              <a:rPr lang="ru-RU" sz="2000" dirty="0" smtClean="0">
                <a:solidFill>
                  <a:schemeClr val="bg1"/>
                </a:solidFill>
              </a:rPr>
              <a:t>Псков. Авантюра Лжедмитрия не была его личным делом. Лжедмитрий </a:t>
            </a:r>
            <a:r>
              <a:rPr lang="ru-RU" sz="2000" dirty="0" smtClean="0">
                <a:solidFill>
                  <a:schemeClr val="bg1"/>
                </a:solidFill>
              </a:rPr>
              <a:t>появился </a:t>
            </a:r>
            <a:r>
              <a:rPr lang="ru-RU" sz="2000" dirty="0" smtClean="0">
                <a:solidFill>
                  <a:schemeClr val="bg1"/>
                </a:solidFill>
              </a:rPr>
              <a:t>в обстановке всеобщего недовольства правительством Бориса Годунова со стороны как знати, так и русских крестьян, горожан, казаков. Лжедмитрий понадобился польским магнатам для того, </a:t>
            </a:r>
            <a:r>
              <a:rPr lang="ru-RU" sz="2000" dirty="0" smtClean="0">
                <a:solidFill>
                  <a:schemeClr val="bg1"/>
                </a:solidFill>
              </a:rPr>
              <a:t>чтобы </a:t>
            </a:r>
            <a:r>
              <a:rPr lang="ru-RU" sz="2000" dirty="0" smtClean="0">
                <a:solidFill>
                  <a:schemeClr val="bg1"/>
                </a:solidFill>
              </a:rPr>
              <a:t>начать агрессию против России, замаскировав ее видимостью борьбы за возвращение престола законному наследнику. Эта была скрытая интервенция.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Марина Мнишек</a:t>
            </a:r>
            <a:endParaRPr lang="ru-RU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мниш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09029" y="1279525"/>
            <a:ext cx="4325941" cy="4351338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687" y="2143125"/>
            <a:ext cx="2900363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Присяга </a:t>
            </a:r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Лжедмитрия I польскому королю Сигизмунду III на введение в России католицизма.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5" name="Содержимое 3" descr="сиги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21201" y="1206500"/>
            <a:ext cx="3463098" cy="4400610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1350" y="8858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Поход в Россию</a:t>
            </a:r>
            <a:endParaRPr lang="ru-RU" sz="4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25487" y="2168525"/>
            <a:ext cx="7694613" cy="435133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В 1604 г. Лжедмитрий с помощью польских магнатов, </a:t>
            </a:r>
            <a:r>
              <a:rPr lang="ru-RU" sz="2400" dirty="0" smtClean="0">
                <a:solidFill>
                  <a:schemeClr val="bg1"/>
                </a:solidFill>
              </a:rPr>
              <a:t>навербовав </a:t>
            </a:r>
            <a:r>
              <a:rPr lang="ru-RU" sz="2400" dirty="0" smtClean="0">
                <a:solidFill>
                  <a:schemeClr val="bg1"/>
                </a:solidFill>
              </a:rPr>
              <a:t>2 тыс. наемников и используя недовольство казаков, предпринял поход на Москву. Его поддерживали многие бояре и дворяне, </a:t>
            </a:r>
            <a:r>
              <a:rPr lang="ru-RU" sz="2400" dirty="0" smtClean="0">
                <a:solidFill>
                  <a:schemeClr val="bg1"/>
                </a:solidFill>
              </a:rPr>
              <a:t>недовольные </a:t>
            </a:r>
            <a:r>
              <a:rPr lang="ru-RU" sz="2400" dirty="0" smtClean="0">
                <a:solidFill>
                  <a:schemeClr val="bg1"/>
                </a:solidFill>
              </a:rPr>
              <a:t>Годуновым. Поддерживали Лжедмитрия и народные массы, связывавшие с ним надежды на избавление от гнета и улучшение своего положения.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950" y="7080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Вступление войск Лжедмитрия I в Москву</a:t>
            </a:r>
            <a:endParaRPr lang="ru-RU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похо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8000" y="1889522"/>
            <a:ext cx="5549900" cy="3642122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950" y="8604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Ошибки Годунова</a:t>
            </a:r>
            <a:endParaRPr lang="ru-RU" sz="4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7550" y="1952625"/>
            <a:ext cx="766445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</a:rPr>
              <a:t>Борис Годунов в борьбе со Лжедмитрием I допустил целый ряд ошибок. Он не верил, что самозванца поддержит народ, поздно </a:t>
            </a: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</a:rPr>
              <a:t>объявил </a:t>
            </a: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</a:rPr>
              <a:t>указ о том, кто стоит за спиной якобы воскресшего царевича Дмитрия. Проявив нерешительность, Годунов не возглавил поход против самозванца. Судьба Лжедмитрия решалась под </a:t>
            </a: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</a:rPr>
              <a:t>  г</a:t>
            </a: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</a:rPr>
              <a:t>. Кромы: маршрут движения на Москву сознательно был избран через районы, где жило казачество и было много беглых крестьян. Под Кромами царские войска перешли на сторону самозванца.</a:t>
            </a:r>
            <a:endParaRPr lang="ru-RU" sz="2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950" y="8350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Смерть Бориса Федоровича</a:t>
            </a:r>
            <a:endParaRPr lang="ru-RU" sz="36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5950" y="2219325"/>
            <a:ext cx="7886700" cy="4351338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Этому событию предшествовала неожиданная смерть Бориса </a:t>
            </a:r>
            <a:r>
              <a:rPr lang="ru-RU" sz="2400" dirty="0" smtClean="0">
                <a:solidFill>
                  <a:schemeClr val="bg1"/>
                </a:solidFill>
              </a:rPr>
              <a:t>Федоровича </a:t>
            </a:r>
            <a:r>
              <a:rPr lang="ru-RU" sz="2400" dirty="0" smtClean="0">
                <a:solidFill>
                  <a:schemeClr val="bg1"/>
                </a:solidFill>
              </a:rPr>
              <a:t>Годунова на </a:t>
            </a:r>
            <a:r>
              <a:rPr lang="ru-RU" sz="2400" dirty="0" smtClean="0">
                <a:solidFill>
                  <a:schemeClr val="bg1"/>
                </a:solidFill>
              </a:rPr>
              <a:t>54м </a:t>
            </a:r>
            <a:r>
              <a:rPr lang="ru-RU" sz="2400" dirty="0" smtClean="0">
                <a:solidFill>
                  <a:schemeClr val="bg1"/>
                </a:solidFill>
              </a:rPr>
              <a:t>году жизни. Еще утром 13 апреля 1605 г. он принимал послов. После обеда и небольшой прогулки кровь хлынула у него из носа и ушей, царь скончался. Спустя сутки состоялась церемония присяги новому царю — сыну Бориса </a:t>
            </a:r>
            <a:r>
              <a:rPr lang="ru-RU" sz="2400" dirty="0" smtClean="0">
                <a:solidFill>
                  <a:schemeClr val="bg1"/>
                </a:solidFill>
              </a:rPr>
              <a:t>шестнадцатилетнему </a:t>
            </a:r>
            <a:r>
              <a:rPr lang="ru-RU" sz="2400" dirty="0" smtClean="0">
                <a:solidFill>
                  <a:schemeClr val="bg1"/>
                </a:solidFill>
              </a:rPr>
              <a:t>Федору Борисовичу.</a:t>
            </a:r>
          </a:p>
          <a:p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650" y="1762125"/>
            <a:ext cx="7613650" cy="4351338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Царь Федор Борисович и его мать по требованию самозванца были арестованы и тайно убиты, а патриарх Иов сослан в монастырь. 20 июня 1605 г. Лжедмитрий во главе перешедшей на его сторону </a:t>
            </a:r>
            <a:r>
              <a:rPr lang="ru-RU" sz="2400" dirty="0" smtClean="0">
                <a:solidFill>
                  <a:schemeClr val="bg1"/>
                </a:solidFill>
              </a:rPr>
              <a:t>армии </a:t>
            </a:r>
            <a:r>
              <a:rPr lang="ru-RU" sz="2400" dirty="0" smtClean="0">
                <a:solidFill>
                  <a:schemeClr val="bg1"/>
                </a:solidFill>
              </a:rPr>
              <a:t>триумфально вступил в Москву и был провозглашен царем. </a:t>
            </a:r>
            <a:r>
              <a:rPr lang="ru-RU" sz="2400" dirty="0" smtClean="0">
                <a:solidFill>
                  <a:schemeClr val="bg1"/>
                </a:solidFill>
              </a:rPr>
              <a:t>Более </a:t>
            </a:r>
            <a:r>
              <a:rPr lang="ru-RU" sz="2400" dirty="0" smtClean="0">
                <a:solidFill>
                  <a:schemeClr val="bg1"/>
                </a:solidFill>
              </a:rPr>
              <a:t>того, он стал именовать себя императором. Новый патриарх, «</a:t>
            </a:r>
            <a:r>
              <a:rPr lang="ru-RU" sz="2400" dirty="0" smtClean="0">
                <a:solidFill>
                  <a:schemeClr val="bg1"/>
                </a:solidFill>
              </a:rPr>
              <a:t>лукавый </a:t>
            </a:r>
            <a:r>
              <a:rPr lang="ru-RU" sz="2400" dirty="0" smtClean="0">
                <a:solidFill>
                  <a:schemeClr val="bg1"/>
                </a:solidFill>
              </a:rPr>
              <a:t>и изворотливый грек» Игнатий венчал его на царство. Филарет (Ф. Н. Романов) был назначен ростовским митрополитом.</a:t>
            </a:r>
          </a:p>
          <a:p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950" y="7080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Вот хитрец!</a:t>
            </a:r>
            <a:endParaRPr lang="ru-RU" sz="4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1350" y="2117725"/>
            <a:ext cx="781685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Оказавшись в Москве, Лжедмитрий не спешил выполнить данные польским магнатам обязательства, понимая, что если бы он </a:t>
            </a:r>
            <a:r>
              <a:rPr lang="ru-RU" sz="2400" dirty="0" smtClean="0">
                <a:solidFill>
                  <a:schemeClr val="bg1"/>
                </a:solidFill>
              </a:rPr>
              <a:t>попытался </a:t>
            </a:r>
            <a:r>
              <a:rPr lang="ru-RU" sz="2400" dirty="0" smtClean="0">
                <a:solidFill>
                  <a:schemeClr val="bg1"/>
                </a:solidFill>
              </a:rPr>
              <a:t>ввести католичество или отдать исконно русские земли польским феодалам, то не смог бы удержаться у власти. В то же время </a:t>
            </a:r>
            <a:r>
              <a:rPr lang="ru-RU" sz="2400" dirty="0" smtClean="0">
                <a:solidFill>
                  <a:schemeClr val="bg1"/>
                </a:solidFill>
              </a:rPr>
              <a:t>Лжедмитрий </a:t>
            </a:r>
            <a:r>
              <a:rPr lang="ru-RU" sz="2400" dirty="0" smtClean="0">
                <a:solidFill>
                  <a:schemeClr val="bg1"/>
                </a:solidFill>
              </a:rPr>
              <a:t>подтвердил принятые до него законодательные акты, </a:t>
            </a:r>
            <a:r>
              <a:rPr lang="ru-RU" sz="2400" dirty="0" smtClean="0">
                <a:solidFill>
                  <a:schemeClr val="bg1"/>
                </a:solidFill>
              </a:rPr>
              <a:t>закрепощавшие </a:t>
            </a:r>
            <a:r>
              <a:rPr lang="ru-RU" sz="2400" dirty="0" smtClean="0">
                <a:solidFill>
                  <a:schemeClr val="bg1"/>
                </a:solidFill>
              </a:rPr>
              <a:t>крестьян (указ о пятилетнем сыске беглых).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98550" y="2333625"/>
            <a:ext cx="692785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Продолжение крепостнической политики, новые поборы с целью добыть обещанные польским магнатам средства, недовольство русской знати, особенно усилившееся после женитьбы Лжедмитрия на Марине Мнишек, привели к организации против него боярского заговора. 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050" y="8350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Въезд Марины Мнишек в Москву.</a:t>
            </a:r>
            <a:endParaRPr lang="ru-RU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Содержимое 4" descr="Marina_Mniszech_enters_Moscow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741487" y="1816100"/>
            <a:ext cx="5634771" cy="3694933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4950" y="533400"/>
            <a:ext cx="6191250" cy="138430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Венчание Марины Мнишек </a:t>
            </a:r>
            <a:r>
              <a:rPr lang="ru-RU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Лжедмитрием в Успенском </a:t>
            </a:r>
            <a:r>
              <a:rPr lang="ru-RU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соборе</a:t>
            </a:r>
            <a:endParaRPr lang="ru-RU" sz="2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кор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7449" y="1727201"/>
            <a:ext cx="5692839" cy="3903662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3250" y="86042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Смерть самозванца</a:t>
            </a:r>
            <a:endParaRPr lang="ru-RU" sz="4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8350" y="1876425"/>
            <a:ext cx="770255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В мае 1606 г. вспыхнуло восстание против Лжедмитрия, Ударил </a:t>
            </a:r>
            <a:r>
              <a:rPr lang="ru-RU" sz="2400" dirty="0" smtClean="0">
                <a:solidFill>
                  <a:schemeClr val="bg1"/>
                </a:solidFill>
              </a:rPr>
              <a:t>набатный </a:t>
            </a:r>
            <a:r>
              <a:rPr lang="ru-RU" sz="2400" dirty="0" smtClean="0">
                <a:solidFill>
                  <a:schemeClr val="bg1"/>
                </a:solidFill>
              </a:rPr>
              <a:t>колокол. Москвичи, во главе которых встали бояре Шуйские, </a:t>
            </a:r>
            <a:r>
              <a:rPr lang="ru-RU" sz="2400" dirty="0" smtClean="0">
                <a:solidFill>
                  <a:schemeClr val="bg1"/>
                </a:solidFill>
              </a:rPr>
              <a:t>перебили </a:t>
            </a:r>
            <a:r>
              <a:rPr lang="ru-RU" sz="2400" dirty="0" smtClean="0">
                <a:solidFill>
                  <a:schemeClr val="bg1"/>
                </a:solidFill>
              </a:rPr>
              <a:t>более тысячи поляков. Марину Мнишек спасли бояре. Она и ее окружение были высланы в Ярославль. Лжедмитрий, преследуемый восставшими, выпрыгнул из окна Кремлевского дворца и был убит. Современники насчитали более 20 ран на теле Лжедмитрия. Через три дня труп его был сожжен, прах заложен в пушку, из которой </a:t>
            </a:r>
            <a:r>
              <a:rPr lang="ru-RU" sz="2400" dirty="0" smtClean="0">
                <a:solidFill>
                  <a:schemeClr val="bg1"/>
                </a:solidFill>
              </a:rPr>
              <a:t>выстрелили </a:t>
            </a:r>
            <a:r>
              <a:rPr lang="ru-RU" sz="2400" dirty="0" smtClean="0">
                <a:solidFill>
                  <a:schemeClr val="bg1"/>
                </a:solidFill>
              </a:rPr>
              <a:t>в ту сторону, откуда пришел самозванец.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7450" y="593726"/>
            <a:ext cx="4337050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Последние минуты жизни Лжедмитрия I</a:t>
            </a:r>
            <a:endParaRPr lang="ru-RU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смеп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9400" y="1647825"/>
            <a:ext cx="3538765" cy="4162472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Смерть</a:t>
            </a:r>
            <a:endParaRPr lang="ru-RU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лжеук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9400" y="1315955"/>
            <a:ext cx="3505200" cy="4612753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950" y="2562226"/>
            <a:ext cx="7886700" cy="142557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4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1015</Words>
  <Application>Microsoft Office PowerPoint</Application>
  <PresentationFormat>Экран (4:3)</PresentationFormat>
  <Paragraphs>44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Содержание:</vt:lpstr>
      <vt:lpstr>Смерть царевича Дмитрия</vt:lpstr>
      <vt:lpstr>Слайд 4</vt:lpstr>
      <vt:lpstr>Царевич Дмитрий</vt:lpstr>
      <vt:lpstr>Его смерть</vt:lpstr>
      <vt:lpstr>Лжедмитрий I</vt:lpstr>
      <vt:lpstr>Слайд 8</vt:lpstr>
      <vt:lpstr>Так кто же он?</vt:lpstr>
      <vt:lpstr>Лжедмитрий I</vt:lpstr>
      <vt:lpstr>Слайд 11</vt:lpstr>
      <vt:lpstr>Марина Мнишек</vt:lpstr>
      <vt:lpstr>Слайд 13</vt:lpstr>
      <vt:lpstr>Поход в Россию</vt:lpstr>
      <vt:lpstr>Вступление войск Лжедмитрия I в Москву</vt:lpstr>
      <vt:lpstr>Ошибки Годунова</vt:lpstr>
      <vt:lpstr>Смерть Бориса Федоровича</vt:lpstr>
      <vt:lpstr>Слайд 18</vt:lpstr>
      <vt:lpstr>Вот хитрец!</vt:lpstr>
      <vt:lpstr>Слайд 20</vt:lpstr>
      <vt:lpstr>Въезд Марины Мнишек в Москву.</vt:lpstr>
      <vt:lpstr>Венчание Марины Мнишек  с Лжедмитрием в Успенском соборе</vt:lpstr>
      <vt:lpstr>Смерть самозванца</vt:lpstr>
      <vt:lpstr>Последние минуты жизни Лжедмитрия I</vt:lpstr>
      <vt:lpstr>Смерть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Masha</cp:lastModifiedBy>
  <cp:revision>100</cp:revision>
  <dcterms:created xsi:type="dcterms:W3CDTF">2014-11-21T11:00:06Z</dcterms:created>
  <dcterms:modified xsi:type="dcterms:W3CDTF">2016-11-24T22:57:30Z</dcterms:modified>
</cp:coreProperties>
</file>