
<file path=[Content_Types].xml><?xml version="1.0" encoding="utf-8"?>
<Types xmlns="http://schemas.openxmlformats.org/package/2006/content-types">
  <Default Extension="xml" ContentType="application/xml"/>
  <Default Extension="docx" ContentType="application/vnd.openxmlformats-officedocument.wordprocessingml.document"/>
  <Default Extension="jpeg" ContentType="image/jpeg"/>
  <Default Extension="rels" ContentType="application/vnd.openxmlformats-package.relationships+xml"/>
  <Default Extension="vml" ContentType="application/vnd.openxmlformats-officedocument.vmlDrawing"/>
  <Default Extension="wdp" ContentType="image/vnd.ms-photo"/>
  <Default Extension="gif" ContentType="image/gif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50" r:id="rId1"/>
  </p:sldMasterIdLst>
  <p:notesMasterIdLst>
    <p:notesMasterId r:id="rId24"/>
  </p:notesMasterIdLst>
  <p:sldIdLst>
    <p:sldId id="256" r:id="rId2"/>
    <p:sldId id="258" r:id="rId3"/>
    <p:sldId id="267" r:id="rId4"/>
    <p:sldId id="268" r:id="rId5"/>
    <p:sldId id="269" r:id="rId6"/>
    <p:sldId id="257" r:id="rId7"/>
    <p:sldId id="270" r:id="rId8"/>
    <p:sldId id="266" r:id="rId9"/>
    <p:sldId id="271" r:id="rId10"/>
    <p:sldId id="272" r:id="rId11"/>
    <p:sldId id="273" r:id="rId12"/>
    <p:sldId id="274" r:id="rId13"/>
    <p:sldId id="275" r:id="rId14"/>
    <p:sldId id="276" r:id="rId15"/>
    <p:sldId id="277" r:id="rId16"/>
    <p:sldId id="278" r:id="rId17"/>
    <p:sldId id="279" r:id="rId18"/>
    <p:sldId id="280" r:id="rId19"/>
    <p:sldId id="282" r:id="rId20"/>
    <p:sldId id="285" r:id="rId21"/>
    <p:sldId id="286" r:id="rId22"/>
    <p:sldId id="287" r:id="rId23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98FF"/>
    <a:srgbClr val="160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355" autoAdjust="0"/>
    <p:restoredTop sz="98703" autoAdjust="0"/>
  </p:normalViewPr>
  <p:slideViewPr>
    <p:cSldViewPr snapToGrid="0" snapToObjects="1">
      <p:cViewPr varScale="1">
        <p:scale>
          <a:sx n="107" d="100"/>
          <a:sy n="107" d="100"/>
        </p:scale>
        <p:origin x="-146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notesMaster" Target="notesMasters/notesMaster1.xml"/><Relationship Id="rId25" Type="http://schemas.openxmlformats.org/officeDocument/2006/relationships/printerSettings" Target="printerSettings/printerSettings1.bin"/><Relationship Id="rId26" Type="http://schemas.openxmlformats.org/officeDocument/2006/relationships/presProps" Target="presProps.xml"/><Relationship Id="rId27" Type="http://schemas.openxmlformats.org/officeDocument/2006/relationships/viewProps" Target="viewProps.xml"/><Relationship Id="rId28" Type="http://schemas.openxmlformats.org/officeDocument/2006/relationships/theme" Target="theme/theme1.xml"/><Relationship Id="rId29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D64A07-34B3-F44D-9D45-E2F867BE4131}" type="datetimeFigureOut">
              <a:rPr lang="ru-RU" smtClean="0"/>
              <a:t>22.01.17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701675" y="4416425"/>
            <a:ext cx="5607050" cy="41830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Образец текста</a:t>
            </a:r>
          </a:p>
          <a:p>
            <a:pPr lvl="1"/>
            <a:r>
              <a:rPr lang="en-US" smtClean="0"/>
              <a:t>Второй уровень</a:t>
            </a:r>
          </a:p>
          <a:p>
            <a:pPr lvl="2"/>
            <a:r>
              <a:rPr lang="en-US" smtClean="0"/>
              <a:t>Третий уровень</a:t>
            </a:r>
          </a:p>
          <a:p>
            <a:pPr lvl="3"/>
            <a:r>
              <a:rPr lang="en-US" smtClean="0"/>
              <a:t>Четвертый уровень</a:t>
            </a:r>
          </a:p>
          <a:p>
            <a:pPr lvl="4"/>
            <a:r>
              <a:rPr lang="en-US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7D03FE-D82F-6D45-A0EF-1FE9811D1D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73639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7D03FE-D82F-6D45-A0EF-1FE9811D1DB7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01405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1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F466F-BDA4-4F18-9C7B-FF0A9A1B0E80}" type="datetime1">
              <a:rPr lang="en-US" smtClean="0"/>
              <a:pPr/>
              <a:t>22.01.17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D2B3B-882E-40F3-A32F-6DD51691504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Образец текста</a:t>
            </a:r>
          </a:p>
          <a:p>
            <a:pPr lvl="1"/>
            <a:r>
              <a:rPr lang="en-US" smtClean="0"/>
              <a:t>Второй уровень</a:t>
            </a:r>
          </a:p>
          <a:p>
            <a:pPr lvl="2"/>
            <a:r>
              <a:rPr lang="en-US" smtClean="0"/>
              <a:t>Третий уровень</a:t>
            </a:r>
          </a:p>
          <a:p>
            <a:pPr lvl="3"/>
            <a:r>
              <a:rPr lang="en-US" smtClean="0"/>
              <a:t>Четвертый уровень</a:t>
            </a:r>
          </a:p>
          <a:p>
            <a:pPr lvl="4"/>
            <a:r>
              <a:rPr lang="en-US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F607B-A47E-422C-9BEF-122CCDB7C526}" type="datetime1">
              <a:rPr lang="en-US" smtClean="0"/>
              <a:pPr/>
              <a:t>22.01.17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D2B3B-882E-40F3-A32F-6DD5169150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8" y="5486402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US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8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9A7CB-BEE6-4F99-898E-913F06E8E125}" type="datetime1">
              <a:rPr lang="en-US" smtClean="0"/>
              <a:pPr/>
              <a:t>22.01.17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D2B3B-882E-40F3-A32F-6DD5169150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Образец текста</a:t>
            </a:r>
          </a:p>
          <a:p>
            <a:pPr lvl="1"/>
            <a:r>
              <a:rPr lang="en-US" smtClean="0"/>
              <a:t>Второй уровень</a:t>
            </a:r>
          </a:p>
          <a:p>
            <a:pPr lvl="2"/>
            <a:r>
              <a:rPr lang="en-US" smtClean="0"/>
              <a:t>Третий уровень</a:t>
            </a:r>
          </a:p>
          <a:p>
            <a:pPr lvl="3"/>
            <a:r>
              <a:rPr lang="en-US" smtClean="0"/>
              <a:t>Четвертый уровень</a:t>
            </a:r>
          </a:p>
          <a:p>
            <a:pPr lvl="4"/>
            <a:r>
              <a:rPr lang="en-US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Образец текста</a:t>
            </a:r>
          </a:p>
          <a:p>
            <a:pPr lvl="1"/>
            <a:r>
              <a:rPr lang="en-US" smtClean="0"/>
              <a:t>Второй уровень</a:t>
            </a:r>
          </a:p>
          <a:p>
            <a:pPr lvl="2"/>
            <a:r>
              <a:rPr lang="en-US" smtClean="0"/>
              <a:t>Третий уровень</a:t>
            </a:r>
          </a:p>
          <a:p>
            <a:pPr lvl="3"/>
            <a:r>
              <a:rPr lang="en-US" smtClean="0"/>
              <a:t>Четвертый уровень</a:t>
            </a:r>
          </a:p>
          <a:p>
            <a:pPr lvl="4"/>
            <a:r>
              <a:rPr lang="en-US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E300C-6FC5-4FC3-AF1A-075E4F50620D}" type="datetime1">
              <a:rPr lang="en-US" smtClean="0"/>
              <a:pPr/>
              <a:t>22.01.17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D2B3B-882E-40F3-A32F-6DD5169150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3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Образец текста</a:t>
            </a:r>
          </a:p>
          <a:p>
            <a:pPr lvl="1"/>
            <a:r>
              <a:rPr lang="en-US" smtClean="0"/>
              <a:t>Второй уровень</a:t>
            </a:r>
          </a:p>
          <a:p>
            <a:pPr lvl="2"/>
            <a:r>
              <a:rPr lang="en-US" smtClean="0"/>
              <a:t>Третий уровень</a:t>
            </a:r>
          </a:p>
          <a:p>
            <a:pPr lvl="3"/>
            <a:r>
              <a:rPr lang="en-US" smtClean="0"/>
              <a:t>Четвертый уровень</a:t>
            </a:r>
          </a:p>
          <a:p>
            <a:pPr lvl="4"/>
            <a:r>
              <a:rPr lang="en-US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3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Образец текста</a:t>
            </a:r>
          </a:p>
          <a:p>
            <a:pPr lvl="1"/>
            <a:r>
              <a:rPr lang="en-US" smtClean="0"/>
              <a:t>Второй уровень</a:t>
            </a:r>
          </a:p>
          <a:p>
            <a:pPr lvl="2"/>
            <a:r>
              <a:rPr lang="en-US" smtClean="0"/>
              <a:t>Третий уровень</a:t>
            </a:r>
          </a:p>
          <a:p>
            <a:pPr lvl="3"/>
            <a:r>
              <a:rPr lang="en-US" smtClean="0"/>
              <a:t>Четвертый уровень</a:t>
            </a:r>
          </a:p>
          <a:p>
            <a:pPr lvl="4"/>
            <a:r>
              <a:rPr lang="en-US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D295D-4A77-4DEB-B04C-9F4282A8BC04}" type="datetime1">
              <a:rPr lang="en-US" smtClean="0"/>
              <a:pPr/>
              <a:t>22.01.17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D2B3B-882E-40F3-A32F-6DD5169150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28685-4D0C-42D5-8013-B5904CD1FCBC}" type="datetime1">
              <a:rPr lang="en-US" smtClean="0"/>
              <a:pPr/>
              <a:t>22.01.17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D2B3B-882E-40F3-A32F-6DD5169150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226C0-9885-4BA9-BBFA-A52CBFEBB775}" type="datetime1">
              <a:rPr lang="en-US" smtClean="0"/>
              <a:pPr/>
              <a:t>22.01.17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D2B3B-882E-40F3-A32F-6DD5169150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n-US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800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E1B38-C5EB-4D66-9137-0AFE9CDEDE8F}" type="datetime1">
              <a:rPr lang="en-US" smtClean="0"/>
              <a:pPr/>
              <a:t>22.01.17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D2B3B-882E-40F3-A32F-6DD51691504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en-US" smtClean="0"/>
              <a:t>Образец текста</a:t>
            </a:r>
          </a:p>
          <a:p>
            <a:pPr lvl="1"/>
            <a:r>
              <a:rPr lang="en-US" smtClean="0"/>
              <a:t>Второй уровень</a:t>
            </a:r>
          </a:p>
          <a:p>
            <a:pPr lvl="2"/>
            <a:r>
              <a:rPr lang="en-US" smtClean="0"/>
              <a:t>Третий уровень</a:t>
            </a:r>
          </a:p>
          <a:p>
            <a:pPr lvl="3"/>
            <a:r>
              <a:rPr lang="en-US" smtClean="0"/>
              <a:t>Четвертый уровень</a:t>
            </a:r>
          </a:p>
          <a:p>
            <a:pPr lvl="4"/>
            <a:r>
              <a:rPr lang="en-US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Чтобы добавить рисунок, перетащите его на заполнитель или щелкните значок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B613C-1AD7-49D3-885D-F654C5CDBAA6}" type="datetime1">
              <a:rPr lang="en-US" smtClean="0"/>
              <a:pPr/>
              <a:t>22.01.17</a:t>
            </a:fld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2D2B3B-882E-40F3-A32F-6DD51691504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.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Образец текста</a:t>
            </a:r>
          </a:p>
          <a:p>
            <a:pPr lvl="1"/>
            <a:r>
              <a:rPr lang="en-US" smtClean="0"/>
              <a:t>Второй уровень</a:t>
            </a:r>
          </a:p>
          <a:p>
            <a:pPr lvl="2"/>
            <a:r>
              <a:rPr lang="en-US" smtClean="0"/>
              <a:t>Третий уровень</a:t>
            </a:r>
          </a:p>
          <a:p>
            <a:pPr lvl="3"/>
            <a:r>
              <a:rPr lang="en-US" smtClean="0"/>
              <a:t>Четвертый уровень</a:t>
            </a:r>
          </a:p>
          <a:p>
            <a:pPr lvl="4"/>
            <a:r>
              <a:rPr lang="en-US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B4290-6522-4139-852E-05BD9E7F0D2E}" type="datetime1">
              <a:rPr lang="en-US" smtClean="0"/>
              <a:pPr/>
              <a:t>22.01.17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D2B3B-882E-40F3-A32F-6DD5169150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. загол.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1752600" cy="5851525"/>
          </a:xfrm>
        </p:spPr>
        <p:txBody>
          <a:bodyPr vert="eaVert" anchor="b" anchorCtr="0"/>
          <a:lstStyle/>
          <a:p>
            <a:r>
              <a:rPr lang="en-US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Образец текста</a:t>
            </a:r>
          </a:p>
          <a:p>
            <a:pPr lvl="1"/>
            <a:r>
              <a:rPr lang="en-US" smtClean="0"/>
              <a:t>Второй уровень</a:t>
            </a:r>
          </a:p>
          <a:p>
            <a:pPr lvl="2"/>
            <a:r>
              <a:rPr lang="en-US" smtClean="0"/>
              <a:t>Третий уровень</a:t>
            </a:r>
          </a:p>
          <a:p>
            <a:pPr lvl="3"/>
            <a:r>
              <a:rPr lang="en-US" smtClean="0"/>
              <a:t>Четвертый уровень</a:t>
            </a:r>
          </a:p>
          <a:p>
            <a:pPr lvl="4"/>
            <a:r>
              <a:rPr lang="en-US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955F9-81EA-47C5-8059-9E5C2B437C70}" type="datetime1">
              <a:rPr lang="en-US" smtClean="0"/>
              <a:pPr/>
              <a:t>22.01.17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D2B3B-882E-40F3-A32F-6DD5169150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Образец текста</a:t>
            </a:r>
          </a:p>
          <a:p>
            <a:pPr lvl="1"/>
            <a:r>
              <a:rPr lang="en-US" smtClean="0"/>
              <a:t>Второй уровень</a:t>
            </a:r>
          </a:p>
          <a:p>
            <a:pPr lvl="2"/>
            <a:r>
              <a:rPr lang="en-US" smtClean="0"/>
              <a:t>Третий уровень</a:t>
            </a:r>
          </a:p>
          <a:p>
            <a:pPr lvl="3"/>
            <a:r>
              <a:rPr lang="en-US" smtClean="0"/>
              <a:t>Четвертый уровень</a:t>
            </a:r>
          </a:p>
          <a:p>
            <a:pPr lvl="4"/>
            <a:r>
              <a:rPr lang="en-US" smtClean="0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6E2D2B3B-882E-40F3-A32F-6DD51691504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3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6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327B613C-1AD7-49D3-885D-F654C5CDBAA6}" type="datetime1">
              <a:rPr lang="en-US" smtClean="0"/>
              <a:pPr/>
              <a:t>22.01.17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51" r:id="rId1"/>
    <p:sldLayoutId id="2147483952" r:id="rId2"/>
    <p:sldLayoutId id="2147483953" r:id="rId3"/>
    <p:sldLayoutId id="2147483954" r:id="rId4"/>
    <p:sldLayoutId id="2147483955" r:id="rId5"/>
    <p:sldLayoutId id="2147483956" r:id="rId6"/>
    <p:sldLayoutId id="2147483957" r:id="rId7"/>
    <p:sldLayoutId id="2147483958" r:id="rId8"/>
    <p:sldLayoutId id="2147483959" r:id="rId9"/>
    <p:sldLayoutId id="2147483960" r:id="rId10"/>
    <p:sldLayoutId id="2147483961" r:id="rId11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3" Type="http://schemas.microsoft.com/office/2007/relationships/hdphoto" Target="../media/hdphoto2.wdp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Microsoft_Word1.docx"/><Relationship Id="rId4" Type="http://schemas.openxmlformats.org/officeDocument/2006/relationships/image" Target="../media/image6.png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gi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Microsoft_Word2.docx"/><Relationship Id="rId4" Type="http://schemas.openxmlformats.org/officeDocument/2006/relationships/image" Target="../media/image8.png"/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gif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417801" y="1316549"/>
            <a:ext cx="7543800" cy="4741909"/>
          </a:xfrm>
        </p:spPr>
        <p:txBody>
          <a:bodyPr/>
          <a:lstStyle/>
          <a:p>
            <a:r>
              <a:rPr lang="ru-RU" sz="6000" i="1" spc="-300" dirty="0"/>
              <a:t/>
            </a:r>
            <a:br>
              <a:rPr lang="ru-RU" sz="6000" i="1" spc="-300" dirty="0"/>
            </a:br>
            <a:r>
              <a:rPr lang="en-US" sz="6000" i="1" spc="-300" dirty="0"/>
              <a:t/>
            </a:r>
            <a:br>
              <a:rPr lang="en-US" sz="6000" i="1" spc="-300" dirty="0"/>
            </a:br>
            <a:r>
              <a:rPr lang="ru-RU" sz="6000" i="1" spc="-300" dirty="0" smtClean="0"/>
              <a:t>Сущность </a:t>
            </a:r>
            <a:r>
              <a:rPr lang="ru-RU" sz="6000" i="1" spc="-300" dirty="0"/>
              <a:t>и содержание теории </a:t>
            </a:r>
            <a:r>
              <a:rPr lang="ru-RU" sz="6000" i="1" spc="-300" dirty="0" smtClean="0"/>
              <a:t>управления</a:t>
            </a:r>
            <a:r>
              <a:rPr lang="en-US" sz="6000" i="1" spc="-300" dirty="0" smtClean="0"/>
              <a:t>.</a:t>
            </a:r>
            <a:br>
              <a:rPr lang="en-US" sz="6000" i="1" spc="-300" dirty="0" smtClean="0"/>
            </a:br>
            <a:r>
              <a:rPr lang="ru-RU" sz="6000" i="1" spc="-300" dirty="0"/>
              <a:t/>
            </a:r>
            <a:br>
              <a:rPr lang="ru-RU" sz="6000" i="1" spc="-300" dirty="0"/>
            </a:br>
            <a:endParaRPr lang="ru-RU" sz="6000" i="1" spc="-300" dirty="0"/>
          </a:p>
        </p:txBody>
      </p:sp>
    </p:spTree>
    <p:extLst>
      <p:ext uri="{BB962C8B-B14F-4D97-AF65-F5344CB8AC3E}">
        <p14:creationId xmlns:p14="http://schemas.microsoft.com/office/powerpoint/2010/main" val="40458196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7620000" cy="961088"/>
          </a:xfrm>
        </p:spPr>
        <p:txBody>
          <a:bodyPr/>
          <a:lstStyle/>
          <a:p>
            <a:r>
              <a:rPr lang="ru-RU" i="1" dirty="0" smtClean="0"/>
              <a:t>Сущность и значение управления.</a:t>
            </a:r>
            <a:endParaRPr lang="ru-RU" i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8815" y="1600199"/>
            <a:ext cx="8031389" cy="4967461"/>
          </a:xfrm>
          <a:solidFill>
            <a:schemeClr val="bg2">
              <a:lumMod val="60000"/>
              <a:lumOff val="4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>
              <a:buFont typeface="Wingdings" charset="2"/>
              <a:buChar char="§"/>
            </a:pP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i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Управление </a:t>
            </a:r>
            <a:r>
              <a:rPr lang="en-US" i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</a:t>
            </a:r>
            <a:r>
              <a:rPr lang="ru-RU" i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sz="2000" dirty="0" smtClean="0">
                <a:solidFill>
                  <a:schemeClr val="tx1"/>
                </a:solidFill>
              </a:rPr>
              <a:t>элемент и одновременно функция организованных систем различной природы (биологических, социальных, технических и др.), обеспечивающая сохранение их структуры, поддержание режима деятельности, реализацию программы и цели деятельности.</a:t>
            </a:r>
            <a:endParaRPr lang="en-US" sz="2000" dirty="0" smtClean="0">
              <a:solidFill>
                <a:schemeClr val="tx1"/>
              </a:solidFill>
            </a:endParaRPr>
          </a:p>
          <a:p>
            <a:pPr>
              <a:buFont typeface="Wingdings" charset="2"/>
              <a:buChar char="§"/>
            </a:pPr>
            <a:r>
              <a:rPr lang="ru-RU" sz="2000" dirty="0" smtClean="0">
                <a:solidFill>
                  <a:schemeClr val="tx1"/>
                </a:solidFill>
              </a:rPr>
              <a:t>Под</a:t>
            </a:r>
            <a:r>
              <a:rPr lang="ru-RU" i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управлением </a:t>
            </a:r>
            <a:r>
              <a:rPr lang="ru-RU" sz="2000" dirty="0" smtClean="0">
                <a:solidFill>
                  <a:schemeClr val="tx1"/>
                </a:solidFill>
              </a:rPr>
              <a:t>понимают совокупность процессов, обеспечивающих поддержание системы в заданном состоянии и (или) перевод ее в новое более жизненное состояние организации путем разработки и реализации целенаправленных воздействий</a:t>
            </a:r>
            <a:r>
              <a:rPr lang="ru-RU" sz="2000" i="1" dirty="0" smtClean="0">
                <a:solidFill>
                  <a:schemeClr val="tx1"/>
                </a:solidFill>
              </a:rPr>
              <a:t>.</a:t>
            </a:r>
            <a:endParaRPr lang="en-US" sz="2000" i="1" dirty="0" smtClean="0">
              <a:solidFill>
                <a:schemeClr val="tx1"/>
              </a:solidFill>
            </a:endParaRPr>
          </a:p>
          <a:p>
            <a:pPr>
              <a:buFont typeface="Wingdings" charset="2"/>
              <a:buChar char="§"/>
            </a:pPr>
            <a:r>
              <a:rPr lang="ru-RU" sz="2000" dirty="0">
                <a:solidFill>
                  <a:schemeClr val="tx1"/>
                </a:solidFill>
              </a:rPr>
              <a:t>Выработка управляющих воздействий включает в себя сбор, передачу и обработку необходимой информации, принятие решений, обязательно включающее определение </a:t>
            </a:r>
            <a:r>
              <a:rPr lang="ru-RU" sz="2000" i="1" dirty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управляющих воздействий </a:t>
            </a:r>
            <a:r>
              <a:rPr lang="ru-RU" sz="2000" dirty="0" smtClean="0">
                <a:solidFill>
                  <a:schemeClr val="tx1"/>
                </a:solidFill>
              </a:rPr>
              <a:t>.</a:t>
            </a:r>
            <a:endParaRPr lang="ru-RU" sz="2000" dirty="0">
              <a:solidFill>
                <a:schemeClr val="tx1"/>
              </a:solidFill>
            </a:endParaRPr>
          </a:p>
          <a:p>
            <a:pPr>
              <a:buFont typeface="Wingdings" charset="2"/>
              <a:buChar char="§"/>
            </a:pPr>
            <a:r>
              <a:rPr lang="ru-RU" sz="2000" dirty="0">
                <a:solidFill>
                  <a:schemeClr val="tx1"/>
                </a:solidFill>
              </a:rPr>
              <a:t>Под </a:t>
            </a:r>
            <a:r>
              <a:rPr lang="ru-RU" sz="2000" i="1" dirty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управляющим воздействием</a:t>
            </a:r>
            <a:r>
              <a:rPr lang="en-US" sz="2000" i="1" dirty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sz="2000" dirty="0" smtClean="0">
                <a:solidFill>
                  <a:schemeClr val="tx1"/>
                </a:solidFill>
              </a:rPr>
              <a:t>понимается </a:t>
            </a:r>
            <a:r>
              <a:rPr lang="ru-RU" sz="2000" dirty="0">
                <a:solidFill>
                  <a:schemeClr val="tx1"/>
                </a:solidFill>
              </a:rPr>
              <a:t>воздействие на объект управления, направленное на достижение цели управления. Следовательно, результатом управляющего является управленческое решение, в основе которого лежит цель (целеполагание).</a:t>
            </a:r>
            <a:endParaRPr lang="en-US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68560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/>
              <a:t>Сущность и значение </a:t>
            </a:r>
            <a:r>
              <a:rPr lang="ru-RU" i="1" dirty="0" smtClean="0"/>
              <a:t>управления.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86434" y="1689378"/>
            <a:ext cx="8074918" cy="4916672"/>
          </a:xfrm>
          <a:solidFill>
            <a:schemeClr val="bg2">
              <a:lumMod val="60000"/>
              <a:lumOff val="4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114300" indent="0">
              <a:buNone/>
            </a:pPr>
            <a:r>
              <a:rPr lang="ru-RU" dirty="0"/>
              <a:t>Если </a:t>
            </a:r>
            <a:r>
              <a:rPr lang="ru-RU" b="1" i="1" dirty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управление</a:t>
            </a:r>
            <a:r>
              <a:rPr lang="ru-RU" dirty="0"/>
              <a:t> - это воздействие, значит существуют:</a:t>
            </a:r>
          </a:p>
          <a:p>
            <a:r>
              <a:rPr lang="ru-RU" dirty="0"/>
              <a:t>среда (система управления);</a:t>
            </a:r>
          </a:p>
          <a:p>
            <a:r>
              <a:rPr lang="ru-RU" dirty="0"/>
              <a:t>средства (механизм управления);</a:t>
            </a:r>
          </a:p>
          <a:p>
            <a:r>
              <a:rPr lang="ru-RU" dirty="0"/>
              <a:t>действия (процесс управления).</a:t>
            </a:r>
          </a:p>
          <a:p>
            <a:pPr marL="114300" indent="0">
              <a:buNone/>
            </a:pPr>
            <a:endParaRPr lang="ru-RU" dirty="0" smtClean="0"/>
          </a:p>
          <a:p>
            <a:pPr marL="114300" indent="0">
              <a:buNone/>
            </a:pPr>
            <a:endParaRPr lang="ru-RU" dirty="0"/>
          </a:p>
        </p:txBody>
      </p:sp>
      <p:pic>
        <p:nvPicPr>
          <p:cNvPr id="4" name="Изображение 3" descr="e352bed6faea.jp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000" b="94286" l="4688" r="96250">
                        <a14:foregroundMark x1="85625" y1="36857" x2="85625" y2="36857"/>
                        <a14:foregroundMark x1="72188" y1="47429" x2="72188" y2="47429"/>
                        <a14:foregroundMark x1="57188" y1="37429" x2="57188" y2="37429"/>
                        <a14:backgroundMark x1="15937" y1="50571" x2="15937" y2="50571"/>
                        <a14:backgroundMark x1="31563" y1="69714" x2="31563" y2="69714"/>
                        <a14:backgroundMark x1="75000" y1="65429" x2="75000" y2="65429"/>
                        <a14:backgroundMark x1="62187" y1="53143" x2="62187" y2="53143"/>
                        <a14:backgroundMark x1="37188" y1="89714" x2="37188" y2="89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4520" y="2902606"/>
            <a:ext cx="3192680" cy="3333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2157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108420" y="162640"/>
            <a:ext cx="8239861" cy="1277889"/>
          </a:xfrm>
        </p:spPr>
        <p:txBody>
          <a:bodyPr/>
          <a:lstStyle/>
          <a:p>
            <a:r>
              <a:rPr lang="ru-RU" i="1" dirty="0" smtClean="0"/>
              <a:t>«Управление» и «</a:t>
            </a:r>
            <a:r>
              <a:rPr lang="ru-RU" i="1" dirty="0"/>
              <a:t>м</a:t>
            </a:r>
            <a:r>
              <a:rPr lang="ru-RU" i="1" dirty="0" smtClean="0"/>
              <a:t>енеджмент».</a:t>
            </a:r>
            <a:br>
              <a:rPr lang="ru-RU" i="1" dirty="0" smtClean="0"/>
            </a:br>
            <a:r>
              <a:rPr lang="ru-RU" i="1" dirty="0" smtClean="0"/>
              <a:t>В чем разница?</a:t>
            </a:r>
            <a:endParaRPr lang="ru-RU" i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8421" y="1600199"/>
            <a:ext cx="8239860" cy="5029329"/>
          </a:xfrm>
          <a:solidFill>
            <a:schemeClr val="bg2">
              <a:lumMod val="60000"/>
              <a:lumOff val="4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marL="114300" indent="0">
              <a:lnSpc>
                <a:spcPct val="120000"/>
              </a:lnSpc>
              <a:buNone/>
            </a:pPr>
            <a:r>
              <a:rPr lang="ru-RU" sz="2600" b="1" i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"</a:t>
            </a:r>
            <a:r>
              <a:rPr lang="ru-RU" sz="2600" b="1" i="1" dirty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Менеджмент" </a:t>
            </a:r>
            <a:r>
              <a:rPr lang="ru-RU" dirty="0"/>
              <a:t>- английское слово, в переводе оно означает "управление". </a:t>
            </a:r>
            <a:endParaRPr lang="ru-RU" dirty="0" smtClean="0"/>
          </a:p>
          <a:p>
            <a:pPr marL="114300" indent="0">
              <a:lnSpc>
                <a:spcPct val="120000"/>
              </a:lnSpc>
              <a:buNone/>
            </a:pPr>
            <a:r>
              <a:rPr lang="ru-RU" dirty="0" smtClean="0"/>
              <a:t>Тем </a:t>
            </a:r>
            <a:r>
              <a:rPr lang="ru-RU" dirty="0"/>
              <a:t>не менее в русском языке слова "управление" и "менеджмент" употребляются в разных контекстах. Обычно мы не говорим: "Я осуществляю менеджмент автомобиля". Мы говорим: "Я управляю </a:t>
            </a:r>
            <a:r>
              <a:rPr lang="ru-RU" dirty="0" smtClean="0"/>
              <a:t>автомобилем».</a:t>
            </a:r>
          </a:p>
          <a:p>
            <a:pPr marL="114300" indent="0">
              <a:lnSpc>
                <a:spcPct val="120000"/>
              </a:lnSpc>
              <a:buNone/>
            </a:pPr>
            <a:r>
              <a:rPr lang="ru-RU" dirty="0" smtClean="0"/>
              <a:t>Слово </a:t>
            </a:r>
            <a:r>
              <a:rPr lang="ru-RU" sz="2600" b="1" i="1" dirty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"менеджмент"</a:t>
            </a:r>
            <a:r>
              <a:rPr lang="ru-RU" dirty="0"/>
              <a:t> обычно употребляется по отношению к людям, коллективам и организациям: менеджмент означает управление этой организацией. Менеджмент можно рассматривать как в формальных (законодательно закрепленных), так и в неформальных организациях</a:t>
            </a:r>
            <a:r>
              <a:rPr lang="ru-RU" dirty="0" smtClean="0"/>
              <a:t>.</a:t>
            </a:r>
          </a:p>
          <a:p>
            <a:pPr marL="114300" indent="0">
              <a:lnSpc>
                <a:spcPct val="120000"/>
              </a:lnSpc>
              <a:buNone/>
            </a:pPr>
            <a:r>
              <a:rPr lang="ru-RU" dirty="0"/>
              <a:t>В соответствии с установившейся традицией мировой литературы в области управления, менеджменту дается широкая трактовка в фундаментальном Оксфордском словаре английского языка.</a:t>
            </a:r>
          </a:p>
          <a:p>
            <a:pPr marL="114300" indent="0">
              <a:lnSpc>
                <a:spcPct val="120000"/>
              </a:lnSpc>
              <a:buNone/>
            </a:pPr>
            <a:r>
              <a:rPr lang="ru-RU" i="1" u="sng" dirty="0"/>
              <a:t>Менеджмент</a:t>
            </a:r>
            <a:r>
              <a:rPr lang="ru-RU" dirty="0"/>
              <a:t> - это:</a:t>
            </a:r>
          </a:p>
          <a:p>
            <a:pPr>
              <a:lnSpc>
                <a:spcPct val="120000"/>
              </a:lnSpc>
            </a:pPr>
            <a:r>
              <a:rPr lang="ru-RU" dirty="0"/>
              <a:t>способ, манера общения с людьми;</a:t>
            </a:r>
          </a:p>
          <a:p>
            <a:pPr>
              <a:lnSpc>
                <a:spcPct val="120000"/>
              </a:lnSpc>
            </a:pPr>
            <a:r>
              <a:rPr lang="ru-RU" dirty="0"/>
              <a:t>власть и искусство управления;</a:t>
            </a:r>
          </a:p>
          <a:p>
            <a:pPr>
              <a:lnSpc>
                <a:spcPct val="120000"/>
              </a:lnSpc>
            </a:pPr>
            <a:r>
              <a:rPr lang="ru-RU" dirty="0"/>
              <a:t>особого рода умелость и административные навыки, которым обычно обучают;</a:t>
            </a:r>
          </a:p>
          <a:p>
            <a:pPr>
              <a:lnSpc>
                <a:spcPct val="120000"/>
              </a:lnSpc>
            </a:pPr>
            <a:r>
              <a:rPr lang="ru-RU" dirty="0"/>
              <a:t>орган управления - административная единица, без которой не может существовать ни одна организация.</a:t>
            </a:r>
          </a:p>
          <a:p>
            <a:pPr marL="114300" indent="0">
              <a:buNone/>
            </a:pPr>
            <a:endParaRPr lang="ru-RU" dirty="0"/>
          </a:p>
          <a:p>
            <a:pPr marL="11430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727410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19476" y="279621"/>
            <a:ext cx="7515618" cy="6268174"/>
          </a:xfrm>
          <a:solidFill>
            <a:srgbClr val="ECEAD4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114300" indent="0">
              <a:buNone/>
            </a:pPr>
            <a:r>
              <a:rPr lang="ru-RU" sz="1800" dirty="0"/>
              <a:t>Главная задача людей в аппарате управления - это эффективное использование и координация всех ресурсов организации (капитала, зданий, оборудования, материалов, труда, информации) для достижения ее целей.</a:t>
            </a:r>
          </a:p>
          <a:p>
            <a:pPr marL="114300" indent="0">
              <a:buNone/>
            </a:pPr>
            <a:r>
              <a:rPr lang="ru-RU" sz="1800" dirty="0"/>
              <a:t>В словаре иностранных языков </a:t>
            </a:r>
            <a:r>
              <a:rPr lang="ru-RU" sz="1800" i="1" u="sng" dirty="0"/>
              <a:t>менеджмент</a:t>
            </a:r>
            <a:r>
              <a:rPr lang="ru-RU" sz="1800" dirty="0"/>
              <a:t> переводится на русский язык как управление производством и как совокупность принципов, методов, средств и форм управления производством, с целью повышения его эффективности и прибыльности</a:t>
            </a:r>
            <a:r>
              <a:rPr lang="ru-RU" sz="1800" dirty="0" smtClean="0"/>
              <a:t>.</a:t>
            </a:r>
            <a:endParaRPr lang="ru-RU" sz="1800" dirty="0"/>
          </a:p>
          <a:p>
            <a:pPr marL="114300" indent="0">
              <a:buNone/>
            </a:pPr>
            <a:r>
              <a:rPr lang="ru-RU" sz="1800" i="1" u="sng" dirty="0"/>
              <a:t>Менеджмент</a:t>
            </a:r>
            <a:r>
              <a:rPr lang="ru-RU" sz="1800" dirty="0"/>
              <a:t> можно понимать как интеграционный процесс, поскольку менеджмент призван рассматривать разнообразные задачи, необходимость решения которых в совокупности обеспечивает достижение поставленных </a:t>
            </a:r>
            <a:r>
              <a:rPr lang="ru-RU" sz="1800" dirty="0" smtClean="0"/>
              <a:t>целей.</a:t>
            </a:r>
            <a:endParaRPr lang="en-US" sz="1800" dirty="0" smtClean="0"/>
          </a:p>
          <a:p>
            <a:pPr marL="114300" indent="0">
              <a:buNone/>
            </a:pPr>
            <a:endParaRPr lang="en-US" sz="1800" dirty="0" smtClean="0"/>
          </a:p>
          <a:p>
            <a:pPr marL="114300" indent="0">
              <a:buNone/>
            </a:pPr>
            <a:r>
              <a:rPr lang="ru-RU" sz="1800" dirty="0" smtClean="0"/>
              <a:t>Кроме </a:t>
            </a:r>
            <a:r>
              <a:rPr lang="ru-RU" sz="1800" dirty="0"/>
              <a:t>того, </a:t>
            </a:r>
            <a:r>
              <a:rPr lang="ru-RU" sz="1800" i="1" u="sng" dirty="0"/>
              <a:t>менеджмент</a:t>
            </a:r>
            <a:r>
              <a:rPr lang="ru-RU" sz="1800" dirty="0"/>
              <a:t> -</a:t>
            </a:r>
          </a:p>
          <a:p>
            <a:pPr>
              <a:buFont typeface="Arial"/>
              <a:buChar char="•"/>
            </a:pPr>
            <a:r>
              <a:rPr lang="ru-RU" sz="1800" dirty="0"/>
              <a:t>это умение использовать опыт, навыки, знания, интеллект для достижения целей;</a:t>
            </a:r>
          </a:p>
          <a:p>
            <a:pPr>
              <a:buFont typeface="Arial"/>
              <a:buChar char="•"/>
            </a:pPr>
            <a:r>
              <a:rPr lang="ru-RU" sz="1800" dirty="0"/>
              <a:t>это область человеческого знания, способствующая приобретению навыков управления;</a:t>
            </a:r>
          </a:p>
          <a:p>
            <a:pPr>
              <a:buFont typeface="Arial"/>
              <a:buChar char="•"/>
            </a:pPr>
            <a:r>
              <a:rPr lang="ru-RU" sz="1800" dirty="0"/>
              <a:t>это подготовка определенной категории людей для выполнения работ по управлению</a:t>
            </a:r>
            <a:r>
              <a:rPr lang="ru-RU" sz="1800" dirty="0" smtClean="0"/>
              <a:t>.</a:t>
            </a:r>
            <a:endParaRPr lang="ru-RU" sz="1800" dirty="0"/>
          </a:p>
          <a:p>
            <a:pPr marL="114300" indent="0">
              <a:buNone/>
            </a:pPr>
            <a:r>
              <a:rPr lang="ru-RU" sz="1800" dirty="0"/>
              <a:t>По мнению Короткова Э.М. </a:t>
            </a:r>
            <a:r>
              <a:rPr lang="ru-RU" sz="1800" i="1" u="sng" dirty="0" smtClean="0"/>
              <a:t>менеджмент</a:t>
            </a:r>
            <a:r>
              <a:rPr lang="ru-RU" sz="1800" dirty="0" smtClean="0"/>
              <a:t> </a:t>
            </a:r>
            <a:r>
              <a:rPr lang="ru-RU" sz="1800" dirty="0"/>
              <a:t>- это целенаправленное воздействие, согласующее совместную деятельность. Управление по его мнению - это процесс выработки и осуществления управляющих воздействий.</a:t>
            </a:r>
          </a:p>
          <a:p>
            <a:pPr marL="114300" indent="0">
              <a:buNone/>
            </a:pPr>
            <a:endParaRPr lang="ru-RU" sz="1800" dirty="0"/>
          </a:p>
          <a:p>
            <a:pPr marL="114300" indent="0">
              <a:buNone/>
            </a:pP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2849019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270081" y="5773631"/>
            <a:ext cx="577945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/>
              <a:t>Рис</a:t>
            </a:r>
            <a:r>
              <a:rPr lang="en-US" sz="1600" dirty="0" smtClean="0"/>
              <a:t>.</a:t>
            </a:r>
            <a:r>
              <a:rPr lang="en-US" sz="1600" dirty="0"/>
              <a:t>1</a:t>
            </a:r>
            <a:r>
              <a:rPr lang="ru-RU" sz="1600" dirty="0" smtClean="0"/>
              <a:t> </a:t>
            </a:r>
            <a:r>
              <a:rPr lang="ru-RU" sz="1600" dirty="0"/>
              <a:t>- Подходы к определению сущности менеджмента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74782" y="185546"/>
            <a:ext cx="7993353" cy="1477328"/>
          </a:xfrm>
          <a:prstGeom prst="rect">
            <a:avLst/>
          </a:prstGeom>
          <a:solidFill>
            <a:srgbClr val="ECEAD4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/>
              <a:t>Наиболее распространенные подходы к определению сущности менеджмента определены на рисунке 1</a:t>
            </a:r>
            <a:r>
              <a:rPr lang="ru-RU" dirty="0" smtClean="0"/>
              <a:t>.</a:t>
            </a:r>
            <a:endParaRPr lang="ru-RU" dirty="0"/>
          </a:p>
          <a:p>
            <a:r>
              <a:rPr lang="ru-RU" i="1" u="sng" dirty="0"/>
              <a:t>Менеджмент</a:t>
            </a:r>
            <a:r>
              <a:rPr lang="ru-RU" dirty="0"/>
              <a:t> - область знаний и профессиональной деятельности, направленных на формирование и обеспечение достижения целей организации путем рационального использования имеющихся ресурсов.</a:t>
            </a:r>
          </a:p>
        </p:txBody>
      </p:sp>
      <p:pic>
        <p:nvPicPr>
          <p:cNvPr id="8" name="Содержимое 7" descr="1.gif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84" r="-16702" b="-3460"/>
          <a:stretch/>
        </p:blipFill>
        <p:spPr>
          <a:xfrm>
            <a:off x="684296" y="1934046"/>
            <a:ext cx="7076015" cy="3833140"/>
          </a:xfrm>
        </p:spPr>
      </p:pic>
    </p:spTree>
    <p:extLst>
      <p:ext uri="{BB962C8B-B14F-4D97-AF65-F5344CB8AC3E}">
        <p14:creationId xmlns:p14="http://schemas.microsoft.com/office/powerpoint/2010/main" val="15281847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352331" y="146480"/>
            <a:ext cx="7620000" cy="1143000"/>
          </a:xfrm>
        </p:spPr>
        <p:txBody>
          <a:bodyPr/>
          <a:lstStyle/>
          <a:p>
            <a:r>
              <a:rPr lang="ru-RU" i="1" dirty="0" smtClean="0"/>
              <a:t>Основные категории менеджмента.</a:t>
            </a:r>
            <a:endParaRPr lang="ru-RU" i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8086" y="1600200"/>
            <a:ext cx="8063266" cy="5017502"/>
          </a:xfrm>
          <a:solidFill>
            <a:srgbClr val="ECEAD4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114300" indent="0">
              <a:buNone/>
            </a:pPr>
            <a:r>
              <a:rPr lang="ru-RU" sz="2000" b="1" i="1" dirty="0">
                <a:ln w="12700">
                  <a:solidFill>
                    <a:srgbClr val="2F2B20"/>
                  </a:solidFill>
                  <a:prstDash val="solid"/>
                </a:ln>
                <a:solidFill>
                  <a:srgbClr val="A9A57C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Категории менеджмента </a:t>
            </a:r>
            <a:r>
              <a:rPr lang="ru-RU" sz="2000" dirty="0"/>
              <a:t>- </a:t>
            </a:r>
            <a:r>
              <a:rPr lang="ru-RU" sz="1600" dirty="0"/>
              <a:t>это наиболее общие и фундаментальные понятия, отражающие существенные свойства и устойчивые отношения в процессах управления организации</a:t>
            </a:r>
            <a:r>
              <a:rPr lang="ru-RU" sz="1600" dirty="0" smtClean="0"/>
              <a:t>.</a:t>
            </a:r>
            <a:endParaRPr lang="ru-RU" sz="1600" dirty="0"/>
          </a:p>
          <a:p>
            <a:pPr marL="114300" indent="0">
              <a:buNone/>
            </a:pPr>
            <a:r>
              <a:rPr lang="ru-RU" sz="1600" dirty="0"/>
              <a:t>Основные категории менеджмента - это объект, субъект, функции, виды, методы и </a:t>
            </a:r>
            <a:r>
              <a:rPr lang="ru-RU" sz="1600" dirty="0" smtClean="0"/>
              <a:t>принципы.</a:t>
            </a:r>
            <a:endParaRPr lang="en-US" sz="1600" dirty="0" smtClean="0"/>
          </a:p>
          <a:p>
            <a:pPr marL="114300" indent="0">
              <a:buNone/>
            </a:pPr>
            <a:r>
              <a:rPr lang="ru-RU" sz="2000" b="1" i="1" dirty="0">
                <a:ln w="12700">
                  <a:solidFill>
                    <a:srgbClr val="2F2B20"/>
                  </a:solidFill>
                  <a:prstDash val="solid"/>
                </a:ln>
                <a:solidFill>
                  <a:srgbClr val="A9A57C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Объектом управления </a:t>
            </a:r>
            <a:r>
              <a:rPr lang="ru-RU" sz="1600" dirty="0"/>
              <a:t>- могут быть отрасли (промышленность, сельское хозяйство, транспорт), территориальные общности людей (область, район, город), отдельные стадии воспроизводства (производство, сбыт, снабжение, НИОКР), аспекты экономической деятельности (качество продукции, взаимодействие с потребителем, маркетинг), виды ресурсов (финансовые, человеческие и др.), а также характеристики производства (эффективность, отношение к работе, качество жизни, уровень занятости).</a:t>
            </a:r>
          </a:p>
          <a:p>
            <a:pPr marL="114300" indent="0">
              <a:buNone/>
            </a:pPr>
            <a:r>
              <a:rPr lang="ru-RU" sz="2000" b="1" i="1" dirty="0">
                <a:ln w="12700">
                  <a:solidFill>
                    <a:srgbClr val="2F2B20"/>
                  </a:solidFill>
                  <a:prstDash val="solid"/>
                </a:ln>
                <a:solidFill>
                  <a:srgbClr val="A9A57C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Субъекты управления </a:t>
            </a:r>
            <a:r>
              <a:rPr lang="ru-RU" sz="1600" dirty="0"/>
              <a:t>- руководители различного уровня, занимающие постоянную должность и наделенные полномочиями в области принятия решения в определенных сферах деятельности (директор, менеджер, совет директоров, мэр города, городская дума, начальник отдела, группа качества, городская торгово-промышленная палата, а также любые другие люди или группы людей осуществляющие управленческое воздействие на объект управления).</a:t>
            </a:r>
          </a:p>
        </p:txBody>
      </p:sp>
    </p:spTree>
    <p:extLst>
      <p:ext uri="{BB962C8B-B14F-4D97-AF65-F5344CB8AC3E}">
        <p14:creationId xmlns:p14="http://schemas.microsoft.com/office/powerpoint/2010/main" val="31613948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79651" y="209716"/>
            <a:ext cx="7970048" cy="6384684"/>
          </a:xfrm>
          <a:solidFill>
            <a:srgbClr val="ECEAD4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114300" indent="0">
              <a:lnSpc>
                <a:spcPct val="90000"/>
              </a:lnSpc>
              <a:buNone/>
            </a:pPr>
            <a:r>
              <a:rPr lang="ru-RU" sz="1600" dirty="0"/>
              <a:t>Характеристику объектов менеджмента проводят с позиции трех аспектов: </a:t>
            </a:r>
            <a:endParaRPr lang="en-US" sz="1600" dirty="0" smtClean="0"/>
          </a:p>
          <a:p>
            <a:pPr marL="114300" indent="0">
              <a:lnSpc>
                <a:spcPct val="90000"/>
              </a:lnSpc>
              <a:buNone/>
            </a:pPr>
            <a:r>
              <a:rPr lang="ru-RU" sz="1600" i="1" u="sng" dirty="0" smtClean="0"/>
              <a:t>вида </a:t>
            </a:r>
            <a:r>
              <a:rPr lang="ru-RU" sz="1600" i="1" u="sng" dirty="0"/>
              <a:t>объекта, функциональных областей и уровней </a:t>
            </a:r>
            <a:r>
              <a:rPr lang="ru-RU" sz="1600" i="1" u="sng" dirty="0" smtClean="0"/>
              <a:t>объекта</a:t>
            </a:r>
            <a:r>
              <a:rPr lang="ru-RU" sz="1600" u="sng" dirty="0" smtClean="0"/>
              <a:t>.</a:t>
            </a:r>
          </a:p>
          <a:p>
            <a:pPr marL="114300" indent="0">
              <a:lnSpc>
                <a:spcPct val="90000"/>
              </a:lnSpc>
              <a:buNone/>
            </a:pPr>
            <a:endParaRPr lang="ru-RU" sz="1600" dirty="0"/>
          </a:p>
          <a:p>
            <a:pPr marL="114300" indent="0">
              <a:lnSpc>
                <a:spcPct val="90000"/>
              </a:lnSpc>
              <a:buNone/>
            </a:pPr>
            <a:r>
              <a:rPr lang="ru-RU" sz="1600" dirty="0"/>
              <a:t>При этом различают следующие виды объекта управления:</a:t>
            </a:r>
          </a:p>
          <a:p>
            <a:pPr>
              <a:lnSpc>
                <a:spcPct val="90000"/>
              </a:lnSpc>
            </a:pPr>
            <a:r>
              <a:rPr lang="ru-RU" sz="1600" dirty="0"/>
              <a:t>операция;</a:t>
            </a:r>
          </a:p>
          <a:p>
            <a:pPr>
              <a:lnSpc>
                <a:spcPct val="90000"/>
              </a:lnSpc>
            </a:pPr>
            <a:r>
              <a:rPr lang="ru-RU" sz="1600" dirty="0"/>
              <a:t>проект;</a:t>
            </a:r>
          </a:p>
          <a:p>
            <a:pPr>
              <a:lnSpc>
                <a:spcPct val="90000"/>
              </a:lnSpc>
            </a:pPr>
            <a:r>
              <a:rPr lang="ru-RU" sz="1600" dirty="0"/>
              <a:t>система</a:t>
            </a:r>
            <a:r>
              <a:rPr lang="ru-RU" sz="1600" dirty="0" smtClean="0"/>
              <a:t>.</a:t>
            </a:r>
          </a:p>
          <a:p>
            <a:pPr>
              <a:lnSpc>
                <a:spcPct val="90000"/>
              </a:lnSpc>
            </a:pPr>
            <a:endParaRPr lang="ru-RU" sz="1600" dirty="0"/>
          </a:p>
          <a:p>
            <a:pPr marL="114300" indent="0">
              <a:lnSpc>
                <a:spcPct val="90000"/>
              </a:lnSpc>
              <a:buNone/>
            </a:pPr>
            <a:r>
              <a:rPr lang="ru-RU" sz="1600" dirty="0"/>
              <a:t>Функциональные области деятельности объекта:</a:t>
            </a:r>
          </a:p>
          <a:p>
            <a:pPr>
              <a:lnSpc>
                <a:spcPct val="90000"/>
              </a:lnSpc>
            </a:pPr>
            <a:r>
              <a:rPr lang="ru-RU" sz="1600" dirty="0"/>
              <a:t>маркетинг;</a:t>
            </a:r>
          </a:p>
          <a:p>
            <a:pPr>
              <a:lnSpc>
                <a:spcPct val="90000"/>
              </a:lnSpc>
            </a:pPr>
            <a:r>
              <a:rPr lang="ru-RU" sz="1600" dirty="0"/>
              <a:t>производство;</a:t>
            </a:r>
          </a:p>
          <a:p>
            <a:pPr>
              <a:lnSpc>
                <a:spcPct val="90000"/>
              </a:lnSpc>
            </a:pPr>
            <a:r>
              <a:rPr lang="ru-RU" sz="1600" dirty="0"/>
              <a:t>финансы;</a:t>
            </a:r>
          </a:p>
          <a:p>
            <a:pPr>
              <a:lnSpc>
                <a:spcPct val="90000"/>
              </a:lnSpc>
            </a:pPr>
            <a:r>
              <a:rPr lang="ru-RU" sz="1600" dirty="0"/>
              <a:t>кадры;</a:t>
            </a:r>
          </a:p>
          <a:p>
            <a:pPr>
              <a:lnSpc>
                <a:spcPct val="90000"/>
              </a:lnSpc>
            </a:pPr>
            <a:r>
              <a:rPr lang="ru-RU" sz="1600" dirty="0"/>
              <a:t>НИОКР</a:t>
            </a:r>
            <a:r>
              <a:rPr lang="ru-RU" sz="1600" dirty="0" smtClean="0"/>
              <a:t>.</a:t>
            </a:r>
          </a:p>
          <a:p>
            <a:pPr>
              <a:lnSpc>
                <a:spcPct val="90000"/>
              </a:lnSpc>
            </a:pPr>
            <a:endParaRPr lang="ru-RU" sz="1600" dirty="0"/>
          </a:p>
          <a:p>
            <a:pPr marL="114300" indent="0">
              <a:lnSpc>
                <a:spcPct val="90000"/>
              </a:lnSpc>
              <a:buNone/>
            </a:pPr>
            <a:r>
              <a:rPr lang="ru-RU" sz="1600" dirty="0"/>
              <a:t>Уровни объекта управления:</a:t>
            </a:r>
          </a:p>
          <a:p>
            <a:pPr>
              <a:lnSpc>
                <a:spcPct val="90000"/>
              </a:lnSpc>
            </a:pPr>
            <a:r>
              <a:rPr lang="ru-RU" sz="1600" dirty="0"/>
              <a:t>рабочее место;</a:t>
            </a:r>
          </a:p>
          <a:p>
            <a:pPr>
              <a:lnSpc>
                <a:spcPct val="90000"/>
              </a:lnSpc>
            </a:pPr>
            <a:r>
              <a:rPr lang="ru-RU" sz="1600" dirty="0"/>
              <a:t>участок;</a:t>
            </a:r>
          </a:p>
          <a:p>
            <a:pPr>
              <a:lnSpc>
                <a:spcPct val="90000"/>
              </a:lnSpc>
            </a:pPr>
            <a:r>
              <a:rPr lang="ru-RU" sz="1600" dirty="0"/>
              <a:t>цех;</a:t>
            </a:r>
          </a:p>
          <a:p>
            <a:pPr>
              <a:lnSpc>
                <a:spcPct val="90000"/>
              </a:lnSpc>
            </a:pPr>
            <a:r>
              <a:rPr lang="ru-RU" sz="1600" dirty="0"/>
              <a:t>производство;</a:t>
            </a:r>
          </a:p>
          <a:p>
            <a:pPr>
              <a:lnSpc>
                <a:spcPct val="90000"/>
              </a:lnSpc>
            </a:pPr>
            <a:r>
              <a:rPr lang="ru-RU" sz="1600" dirty="0"/>
              <a:t>предприятие;</a:t>
            </a:r>
          </a:p>
          <a:p>
            <a:pPr>
              <a:lnSpc>
                <a:spcPct val="90000"/>
              </a:lnSpc>
            </a:pPr>
            <a:r>
              <a:rPr lang="ru-RU" sz="1600" dirty="0"/>
              <a:t>объединение</a:t>
            </a:r>
            <a:r>
              <a:rPr lang="ru-RU" sz="1600" dirty="0" smtClean="0"/>
              <a:t>.</a:t>
            </a:r>
            <a:endParaRPr lang="ru-RU" sz="1600" dirty="0"/>
          </a:p>
        </p:txBody>
      </p:sp>
      <p:pic>
        <p:nvPicPr>
          <p:cNvPr id="5" name="Изображение 4" descr="1094026_5.jp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50" b="98125" l="1242" r="97516">
                        <a14:foregroundMark x1="65839" y1="77500" x2="65839" y2="77500"/>
                        <a14:foregroundMark x1="34783" y1="80000" x2="34783" y2="80000"/>
                        <a14:foregroundMark x1="19876" y1="66250" x2="19876" y2="66250"/>
                        <a14:foregroundMark x1="78261" y1="64375" x2="78261" y2="64375"/>
                        <a14:backgroundMark x1="43478" y1="55000" x2="43478" y2="55000"/>
                        <a14:backgroundMark x1="33540" y1="50000" x2="33540" y2="50000"/>
                        <a14:backgroundMark x1="54037" y1="56875" x2="54037" y2="568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409" y="2970515"/>
            <a:ext cx="2933578" cy="3204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20284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8085" y="221367"/>
            <a:ext cx="8005005" cy="6179433"/>
          </a:xfrm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ru-RU" sz="2400" b="1" dirty="0">
                <a:ln w="12700">
                  <a:solidFill>
                    <a:srgbClr val="2F2B20"/>
                  </a:solidFill>
                  <a:prstDash val="solid"/>
                </a:ln>
                <a:solidFill>
                  <a:srgbClr val="A9A57C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По признаку содержания различают менеджмент</a:t>
            </a:r>
            <a:r>
              <a:rPr lang="ru-RU" sz="2400" b="1" dirty="0" smtClean="0">
                <a:ln w="12700">
                  <a:solidFill>
                    <a:srgbClr val="2F2B20"/>
                  </a:solidFill>
                  <a:prstDash val="solid"/>
                </a:ln>
                <a:solidFill>
                  <a:srgbClr val="A9A57C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:</a:t>
            </a:r>
            <a:endParaRPr lang="en-US" sz="2400" b="1" dirty="0" smtClean="0">
              <a:ln w="12700">
                <a:solidFill>
                  <a:srgbClr val="2F2B20"/>
                </a:solidFill>
                <a:prstDash val="solid"/>
              </a:ln>
              <a:solidFill>
                <a:srgbClr val="A9A57C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marL="114300" indent="0">
              <a:buNone/>
            </a:pPr>
            <a:endParaRPr lang="ru-RU" dirty="0"/>
          </a:p>
          <a:p>
            <a:pPr marL="571500" indent="-457200">
              <a:buFont typeface="+mj-lt"/>
              <a:buAutoNum type="arabicPeriod"/>
            </a:pPr>
            <a:r>
              <a:rPr lang="ru-RU" sz="2000" i="1" u="sng" dirty="0"/>
              <a:t>нормативный</a:t>
            </a:r>
            <a:r>
              <a:rPr lang="ru-RU" sz="2000" u="sng" dirty="0"/>
              <a:t> </a:t>
            </a:r>
            <a:r>
              <a:rPr lang="ru-RU" sz="2000" dirty="0"/>
              <a:t>- предусматривающий разработку и реализацию философии организации, т.е. миссию ее предпринимательской политики, определение позиции организации в конкурсной нише рынка и формирование общих стратегических намерений</a:t>
            </a:r>
            <a:r>
              <a:rPr lang="ru-RU" sz="2000" dirty="0" smtClean="0"/>
              <a:t>;</a:t>
            </a:r>
            <a:endParaRPr lang="en-US" sz="2000" dirty="0" smtClean="0"/>
          </a:p>
          <a:p>
            <a:pPr marL="571500" indent="-457200">
              <a:buFont typeface="+mj-lt"/>
              <a:buAutoNum type="arabicPeriod"/>
            </a:pPr>
            <a:endParaRPr lang="ru-RU" sz="2000" dirty="0"/>
          </a:p>
          <a:p>
            <a:pPr marL="571500" indent="-457200">
              <a:buFont typeface="+mj-lt"/>
              <a:buAutoNum type="arabicPeriod"/>
            </a:pPr>
            <a:r>
              <a:rPr lang="ru-RU" sz="2000" i="1" u="sng" dirty="0"/>
              <a:t>стратегический</a:t>
            </a:r>
            <a:r>
              <a:rPr lang="ru-RU" sz="2000" dirty="0"/>
              <a:t> - предполагает выработку набора стратегий, их распределение во времени, формирование потенциала успеха организации и обеспечение стратегического контроля за их реализацией</a:t>
            </a:r>
            <a:r>
              <a:rPr lang="ru-RU" sz="2000" dirty="0" smtClean="0"/>
              <a:t>;</a:t>
            </a:r>
            <a:endParaRPr lang="en-US" sz="2000" dirty="0" smtClean="0"/>
          </a:p>
          <a:p>
            <a:pPr marL="571500" indent="-457200">
              <a:buFont typeface="+mj-lt"/>
              <a:buAutoNum type="arabicPeriod"/>
            </a:pPr>
            <a:endParaRPr lang="ru-RU" sz="2000" dirty="0"/>
          </a:p>
          <a:p>
            <a:pPr marL="571500" indent="-457200">
              <a:buFont typeface="+mj-lt"/>
              <a:buAutoNum type="arabicPeriod"/>
            </a:pPr>
            <a:r>
              <a:rPr lang="ru-RU" sz="2000" i="1" u="sng" dirty="0"/>
              <a:t>оперативный</a:t>
            </a:r>
            <a:r>
              <a:rPr lang="ru-RU" sz="2000" i="1" u="sng" dirty="0"/>
              <a:t> менеджмент </a:t>
            </a:r>
            <a:r>
              <a:rPr lang="ru-RU" sz="2000" dirty="0"/>
              <a:t>- предусматривает разработку тактических и оперативных мер, направленных на практическую реализацию принятых стратегий развития организации.</a:t>
            </a:r>
          </a:p>
        </p:txBody>
      </p:sp>
    </p:spTree>
    <p:extLst>
      <p:ext uri="{BB962C8B-B14F-4D97-AF65-F5344CB8AC3E}">
        <p14:creationId xmlns:p14="http://schemas.microsoft.com/office/powerpoint/2010/main" val="5355386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" y="221367"/>
            <a:ext cx="8436134" cy="1537916"/>
          </a:xfrm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ru-RU" sz="2400" b="1" i="1" dirty="0">
                <a:ln w="12700">
                  <a:solidFill>
                    <a:srgbClr val="2F2B20"/>
                  </a:solidFill>
                  <a:prstDash val="solid"/>
                </a:ln>
                <a:solidFill>
                  <a:srgbClr val="A9A57C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Функция управления </a:t>
            </a:r>
            <a:r>
              <a:rPr lang="ru-RU" sz="2000" dirty="0"/>
              <a:t>выражает содержание (направленность) управленческого воздействия на объект управления, управляемую систему. Комбинация функций лежит в центре системы управления </a:t>
            </a:r>
            <a:endParaRPr lang="en-US" sz="2000" dirty="0" smtClean="0"/>
          </a:p>
          <a:p>
            <a:pPr marL="114300" indent="0">
              <a:buNone/>
            </a:pPr>
            <a:r>
              <a:rPr lang="ru-RU" sz="2000" dirty="0" smtClean="0"/>
              <a:t>(рис</a:t>
            </a:r>
            <a:r>
              <a:rPr lang="en-US" sz="2000" dirty="0" smtClean="0"/>
              <a:t>.</a:t>
            </a:r>
            <a:r>
              <a:rPr lang="ru-RU" sz="2000" dirty="0" smtClean="0"/>
              <a:t> </a:t>
            </a:r>
            <a:r>
              <a:rPr lang="ru-RU" sz="2000" dirty="0"/>
              <a:t>2)</a:t>
            </a:r>
            <a:r>
              <a:rPr lang="ru-RU" sz="2000" dirty="0" smtClean="0"/>
              <a:t>.</a:t>
            </a:r>
            <a:endParaRPr lang="ru-RU" sz="2000" dirty="0"/>
          </a:p>
          <a:p>
            <a:pPr marL="114300" indent="0">
              <a:buNone/>
            </a:pPr>
            <a:endParaRPr lang="ru-RU" dirty="0"/>
          </a:p>
        </p:txBody>
      </p:sp>
      <p:pic>
        <p:nvPicPr>
          <p:cNvPr id="4" name="Изображение 3" descr="2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330" y="1862091"/>
            <a:ext cx="6959600" cy="431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28173" y="6051931"/>
            <a:ext cx="8144831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4300" indent="0">
              <a:buNone/>
            </a:pPr>
            <a:endParaRPr lang="ru-RU" dirty="0"/>
          </a:p>
          <a:p>
            <a:pPr marL="114300" indent="0">
              <a:buNone/>
            </a:pPr>
            <a:r>
              <a:rPr lang="ru-RU" sz="1600" dirty="0" smtClean="0"/>
              <a:t>Рис</a:t>
            </a:r>
            <a:r>
              <a:rPr lang="en-US" sz="1600" dirty="0" smtClean="0"/>
              <a:t>.</a:t>
            </a:r>
            <a:r>
              <a:rPr lang="ru-RU" sz="1600" dirty="0" smtClean="0"/>
              <a:t> </a:t>
            </a:r>
            <a:r>
              <a:rPr lang="ru-RU" sz="1600" dirty="0"/>
              <a:t>2 - Место категории "функции управления" в управленческом процессе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12809664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42412" y="0"/>
            <a:ext cx="3658765" cy="5382706"/>
          </a:xfrm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ru-RU" sz="1800" dirty="0"/>
              <a:t>Функции менеджмента определяют устойчивый состав </a:t>
            </a:r>
            <a:r>
              <a:rPr lang="ru-RU" sz="1800" dirty="0" smtClean="0"/>
              <a:t>специфических </a:t>
            </a:r>
            <a:r>
              <a:rPr lang="ru-RU" sz="1800" dirty="0"/>
              <a:t>видов </a:t>
            </a:r>
            <a:r>
              <a:rPr lang="ru-RU" sz="1800" dirty="0" smtClean="0"/>
              <a:t>деятельности</a:t>
            </a:r>
            <a:r>
              <a:rPr lang="en-US" sz="1800" dirty="0" smtClean="0"/>
              <a:t> </a:t>
            </a:r>
            <a:r>
              <a:rPr lang="ru-RU" sz="1800" dirty="0" smtClean="0"/>
              <a:t>управленческой </a:t>
            </a:r>
            <a:r>
              <a:rPr lang="ru-RU" sz="1800" dirty="0"/>
              <a:t>деятельности, характеризующихся однородностью целей, действий или объектов их приложения</a:t>
            </a:r>
            <a:r>
              <a:rPr lang="ru-RU" sz="1800" dirty="0" smtClean="0"/>
              <a:t>.</a:t>
            </a:r>
            <a:endParaRPr lang="en-US" sz="1800" dirty="0" smtClean="0"/>
          </a:p>
          <a:p>
            <a:pPr marL="114300" indent="0">
              <a:buNone/>
            </a:pPr>
            <a:endParaRPr lang="ru-RU" sz="1800" dirty="0"/>
          </a:p>
          <a:p>
            <a:pPr marL="114300" indent="0">
              <a:buNone/>
            </a:pPr>
            <a:r>
              <a:rPr lang="ru-RU" sz="1800" dirty="0"/>
              <a:t>Классификация функций управления представлена в таблице </a:t>
            </a:r>
            <a:r>
              <a:rPr lang="ru-RU" sz="1800" dirty="0" smtClean="0"/>
              <a:t>1</a:t>
            </a:r>
            <a:endParaRPr lang="en-US" sz="1800" dirty="0" smtClean="0"/>
          </a:p>
        </p:txBody>
      </p:sp>
      <p:graphicFrame>
        <p:nvGraphicFramePr>
          <p:cNvPr id="10" name="Объект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08552731"/>
              </p:ext>
            </p:extLst>
          </p:nvPr>
        </p:nvGraphicFramePr>
        <p:xfrm>
          <a:off x="-93216" y="0"/>
          <a:ext cx="4835628" cy="68579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name="Документ" r:id="rId3" imgW="5956300" imgH="9144000" progId="Word.Document.12">
                  <p:embed/>
                </p:oleObj>
              </mc:Choice>
              <mc:Fallback>
                <p:oleObj name="Документ" r:id="rId3" imgW="5956300" imgH="914400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93216" y="0"/>
                        <a:ext cx="4835628" cy="685799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473351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-106826" y="1"/>
            <a:ext cx="8641028" cy="6857999"/>
          </a:xfrm>
          <a:solidFill>
            <a:srgbClr val="ECEAD4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114300" indent="0">
              <a:buNone/>
            </a:pPr>
            <a:r>
              <a:rPr lang="ru-RU" sz="1800" dirty="0" smtClean="0"/>
              <a:t>В основе менеджмента лежит система экономических законов, закономерностей управления в условиях рыночных отношений. Законы и закономерности носят объективный характер, т.е. не зависят от воли людей, а, напротив, определяют их волю, сознание и намерения.</a:t>
            </a:r>
          </a:p>
          <a:p>
            <a:pPr marL="114300" indent="0">
              <a:buNone/>
            </a:pPr>
            <a:endParaRPr lang="ru-RU" sz="1800" dirty="0" smtClean="0"/>
          </a:p>
          <a:p>
            <a:pPr marL="114300" indent="0">
              <a:buNone/>
            </a:pPr>
            <a:r>
              <a:rPr lang="ru-RU" sz="2000" b="1" i="1" dirty="0" smtClean="0">
                <a:ln w="12700">
                  <a:solidFill>
                    <a:srgbClr val="2F2B20"/>
                  </a:solidFill>
                  <a:prstDash val="solid"/>
                </a:ln>
                <a:solidFill>
                  <a:srgbClr val="A9A57C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Закон</a:t>
            </a:r>
            <a:r>
              <a:rPr lang="ru-RU" sz="1800" dirty="0" smtClean="0"/>
              <a:t> - это не зависящая ни от чьей воли, </a:t>
            </a:r>
          </a:p>
          <a:p>
            <a:pPr marL="114300" indent="0">
              <a:buNone/>
            </a:pPr>
            <a:r>
              <a:rPr lang="ru-RU" sz="1800" dirty="0" smtClean="0"/>
              <a:t>объективно наличествующая непреложность,</a:t>
            </a:r>
          </a:p>
          <a:p>
            <a:pPr marL="114300" indent="0">
              <a:buNone/>
            </a:pPr>
            <a:r>
              <a:rPr lang="ru-RU" sz="1800" dirty="0" smtClean="0"/>
              <a:t> </a:t>
            </a:r>
            <a:r>
              <a:rPr lang="ru-RU" sz="1800" dirty="0" err="1" smtClean="0"/>
              <a:t>заданность</a:t>
            </a:r>
            <a:r>
              <a:rPr lang="ru-RU" sz="1800" dirty="0" smtClean="0"/>
              <a:t>, сложившаяся в процессе </a:t>
            </a:r>
          </a:p>
          <a:p>
            <a:pPr marL="114300" indent="0">
              <a:buNone/>
            </a:pPr>
            <a:r>
              <a:rPr lang="ru-RU" sz="1800" dirty="0" smtClean="0"/>
              <a:t>существования данного явления, его связей </a:t>
            </a:r>
          </a:p>
          <a:p>
            <a:pPr marL="114300" indent="0">
              <a:buNone/>
            </a:pPr>
            <a:r>
              <a:rPr lang="ru-RU" sz="1800" dirty="0" smtClean="0"/>
              <a:t>и отношений с окружающим миром.</a:t>
            </a:r>
          </a:p>
          <a:p>
            <a:pPr marL="114300" indent="0">
              <a:buNone/>
            </a:pPr>
            <a:endParaRPr lang="ru-RU" sz="1800" dirty="0"/>
          </a:p>
          <a:p>
            <a:pPr marL="114300" indent="0">
              <a:buNone/>
            </a:pPr>
            <a:r>
              <a:rPr lang="ru-RU" sz="1800" dirty="0" smtClean="0"/>
              <a:t>Каждый </a:t>
            </a:r>
            <a:r>
              <a:rPr lang="ru-RU" sz="1800" dirty="0"/>
              <a:t>руководитель должен знать и постоянно осознавать тот факт, что его деятельность связана с действиями законов природы и общества, законов управления. Понимание руководителем этих законов и согласование своих действий с проявлениями законов будет способствовать его деятельности, в противном случае его ожидает неудача или крах.</a:t>
            </a:r>
          </a:p>
          <a:p>
            <a:pPr marL="114300" indent="0">
              <a:buNone/>
            </a:pPr>
            <a:r>
              <a:rPr lang="ru-RU" sz="1800" dirty="0"/>
              <a:t>Различают общие и специфические законы управления</a:t>
            </a:r>
            <a:r>
              <a:rPr lang="ru-RU" sz="1800" dirty="0" smtClean="0"/>
              <a:t>.</a:t>
            </a:r>
            <a:endParaRPr lang="ru-RU" sz="1800" dirty="0"/>
          </a:p>
          <a:p>
            <a:pPr marL="114300" indent="0">
              <a:buNone/>
            </a:pPr>
            <a:r>
              <a:rPr lang="ru-RU" sz="1800" i="1" u="sng" dirty="0"/>
              <a:t>К общим законам управления относятся:</a:t>
            </a:r>
          </a:p>
          <a:p>
            <a:r>
              <a:rPr lang="ru-RU" sz="1800" dirty="0"/>
              <a:t>закон специализации управления;</a:t>
            </a:r>
          </a:p>
          <a:p>
            <a:r>
              <a:rPr lang="ru-RU" sz="1800" dirty="0"/>
              <a:t>закон интеграции управления;</a:t>
            </a:r>
          </a:p>
          <a:p>
            <a:r>
              <a:rPr lang="ru-RU" sz="1800" dirty="0"/>
              <a:t>закон экономии времени;</a:t>
            </a:r>
          </a:p>
        </p:txBody>
      </p:sp>
      <p:pic>
        <p:nvPicPr>
          <p:cNvPr id="4" name="Изображение 3" descr="i2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7818" y="1457741"/>
            <a:ext cx="2336800" cy="177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67183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8608" y="332365"/>
            <a:ext cx="7768592" cy="6255587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114300" indent="0">
              <a:buNone/>
            </a:pPr>
            <a:r>
              <a:rPr lang="ru-RU" i="1" u="sng" dirty="0"/>
              <a:t>Специфические законы </a:t>
            </a:r>
            <a:r>
              <a:rPr lang="ru-RU" dirty="0"/>
              <a:t>управления выражают наиболее существенные связи и отношения различных сторон управления между собой и с элементами внешней среды</a:t>
            </a:r>
            <a:r>
              <a:rPr lang="ru-RU" dirty="0" smtClean="0"/>
              <a:t>.</a:t>
            </a:r>
          </a:p>
          <a:p>
            <a:pPr marL="114300" indent="0">
              <a:buNone/>
            </a:pPr>
            <a:endParaRPr lang="ru-RU" dirty="0"/>
          </a:p>
          <a:p>
            <a:pPr marL="114300" indent="0">
              <a:buNone/>
            </a:pPr>
            <a:r>
              <a:rPr lang="ru-RU" dirty="0"/>
              <a:t>Эти законы затрагивают те стороны управления, для которых характерно взаимовлияние: когда изменение формы и содержания одной стороны управления вызывает устойчивые и вполне определенные изменения другой</a:t>
            </a:r>
            <a:r>
              <a:rPr lang="ru-RU" dirty="0" smtClean="0"/>
              <a:t>.</a:t>
            </a:r>
          </a:p>
          <a:p>
            <a:pPr marL="114300" indent="0">
              <a:buNone/>
            </a:pPr>
            <a:endParaRPr lang="ru-RU" dirty="0"/>
          </a:p>
          <a:p>
            <a:pPr marL="114300" indent="0">
              <a:buNone/>
            </a:pPr>
            <a:r>
              <a:rPr lang="ru-RU" i="1" u="sng" dirty="0"/>
              <a:t>На данном уровне развития теории среди законов управления можно выделить:</a:t>
            </a:r>
          </a:p>
          <a:p>
            <a:r>
              <a:rPr lang="ru-RU" dirty="0"/>
              <a:t>закон единства и целостности системы управления;</a:t>
            </a:r>
          </a:p>
          <a:p>
            <a:r>
              <a:rPr lang="ru-RU" dirty="0"/>
              <a:t>закон сохранения пропорциональности и оптимальной соотносительности всех элементов системы управления;</a:t>
            </a:r>
          </a:p>
          <a:p>
            <a:r>
              <a:rPr lang="ru-RU" dirty="0"/>
              <a:t>закон зависимости, эффективности решения задач управления от объема использования информации;</a:t>
            </a:r>
          </a:p>
          <a:p>
            <a:r>
              <a:rPr lang="ru-RU" dirty="0"/>
              <a:t>закон соответствия потребного и располагаемого времени при решении задач управления;</a:t>
            </a:r>
          </a:p>
          <a:p>
            <a:r>
              <a:rPr lang="ru-RU" dirty="0"/>
              <a:t>закон совместимости технических средств и систем управления соподчиненных и взаимодействующих систем.</a:t>
            </a:r>
          </a:p>
        </p:txBody>
      </p:sp>
    </p:spTree>
    <p:extLst>
      <p:ext uri="{BB962C8B-B14F-4D97-AF65-F5344CB8AC3E}">
        <p14:creationId xmlns:p14="http://schemas.microsoft.com/office/powerpoint/2010/main" val="2270192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1129" y="166183"/>
            <a:ext cx="7940725" cy="6504861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marL="114300" indent="0">
              <a:buNone/>
            </a:pPr>
            <a:r>
              <a:rPr lang="ru-RU" i="1" u="sng" dirty="0"/>
              <a:t>Закономерность</a:t>
            </a:r>
            <a:r>
              <a:rPr lang="ru-RU" dirty="0"/>
              <a:t> - первоначальная формулировка закона в начале его теоретического осмысления и исследования</a:t>
            </a:r>
            <a:r>
              <a:rPr lang="ru-RU" dirty="0" smtClean="0"/>
              <a:t>.</a:t>
            </a:r>
            <a:endParaRPr lang="en-US" dirty="0" smtClean="0"/>
          </a:p>
          <a:p>
            <a:pPr marL="114300" indent="0">
              <a:buNone/>
            </a:pPr>
            <a:endParaRPr lang="ru-RU" dirty="0"/>
          </a:p>
          <a:p>
            <a:pPr marL="114300" indent="0">
              <a:buNone/>
            </a:pPr>
            <a:r>
              <a:rPr lang="ru-RU" dirty="0"/>
              <a:t>Законы и закономерности устанавливают общие, существенные и необходимые связи между изучаемыми явлениями</a:t>
            </a:r>
            <a:r>
              <a:rPr lang="ru-RU" dirty="0" smtClean="0"/>
              <a:t>.</a:t>
            </a:r>
            <a:endParaRPr lang="en-US" dirty="0" smtClean="0"/>
          </a:p>
          <a:p>
            <a:pPr marL="114300" indent="0">
              <a:buNone/>
            </a:pPr>
            <a:endParaRPr lang="ru-RU" dirty="0"/>
          </a:p>
          <a:p>
            <a:pPr marL="114300" indent="0">
              <a:buNone/>
            </a:pPr>
            <a:r>
              <a:rPr lang="ru-RU" dirty="0"/>
              <a:t>Все закономерности управления можно разделить на две группы. К первой относятся закономерности, присущие управлению вообще как целенаправленному воздействию, ко второй - закономерности менеджмента</a:t>
            </a:r>
            <a:r>
              <a:rPr lang="ru-RU" dirty="0" smtClean="0"/>
              <a:t>.</a:t>
            </a:r>
            <a:endParaRPr lang="en-US" dirty="0" smtClean="0"/>
          </a:p>
          <a:p>
            <a:pPr marL="114300" indent="0">
              <a:buNone/>
            </a:pPr>
            <a:endParaRPr lang="ru-RU" dirty="0"/>
          </a:p>
          <a:p>
            <a:pPr marL="114300" indent="0">
              <a:buNone/>
            </a:pPr>
            <a:r>
              <a:rPr lang="ru-RU" i="1" u="sng" dirty="0"/>
              <a:t>К закономерностям управления относятся:</a:t>
            </a:r>
          </a:p>
          <a:p>
            <a:r>
              <a:rPr lang="ru-RU" dirty="0"/>
              <a:t>единство системы управления производством (устойчивость внутренних связей системы при изменении состояния внешней среды);</a:t>
            </a:r>
          </a:p>
          <a:p>
            <a:r>
              <a:rPr lang="ru-RU" dirty="0"/>
              <a:t>пропорциональность производства и управления (определенная соотносительность развития основного и вспомогательного производства, как одно из условий высокой производительности труда);</a:t>
            </a:r>
          </a:p>
          <a:p>
            <a:r>
              <a:rPr lang="ru-RU" dirty="0"/>
              <a:t>централизация и децентрализация управления (необходимость распределения задач, функций и полномочий (прав и ответственности по уровням иерархии управления));</a:t>
            </a:r>
          </a:p>
          <a:p>
            <a:r>
              <a:rPr lang="ru-RU" dirty="0"/>
              <a:t>соотносительность и адекватность управляющей и управляемой систем (соответствие управляющей системы управляемой)</a:t>
            </a:r>
            <a:r>
              <a:rPr lang="ru-RU" dirty="0" smtClean="0"/>
              <a:t>.</a:t>
            </a:r>
            <a:endParaRPr lang="en-US" dirty="0" smtClean="0"/>
          </a:p>
          <a:p>
            <a:endParaRPr lang="ru-RU" dirty="0"/>
          </a:p>
          <a:p>
            <a:pPr marL="114300" indent="0">
              <a:buNone/>
            </a:pPr>
            <a:r>
              <a:rPr lang="ru-RU" dirty="0"/>
              <a:t>Исходя из функционального деления работы по управлению, выделяют следующие виды менеджмента: административный, производственный, кадровый, креативный (творческий), экологический, научно-технический, антикризисный, маркетинг рыночный, стратегический маркетинг, логистика и т.д.</a:t>
            </a:r>
          </a:p>
        </p:txBody>
      </p:sp>
    </p:spTree>
    <p:extLst>
      <p:ext uri="{BB962C8B-B14F-4D97-AF65-F5344CB8AC3E}">
        <p14:creationId xmlns:p14="http://schemas.microsoft.com/office/powerpoint/2010/main" val="10708459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17555" y="118702"/>
            <a:ext cx="3133559" cy="5935093"/>
          </a:xfrm>
        </p:spPr>
        <p:txBody>
          <a:bodyPr>
            <a:normAutofit lnSpcReduction="10000"/>
          </a:bodyPr>
          <a:lstStyle/>
          <a:p>
            <a:pPr marL="114300" indent="0">
              <a:buNone/>
            </a:pPr>
            <a:r>
              <a:rPr lang="ru-RU" sz="1800" i="1" u="sng" dirty="0"/>
              <a:t>Метод управления </a:t>
            </a:r>
            <a:r>
              <a:rPr lang="ru-RU" sz="1800" dirty="0"/>
              <a:t>- это способы работы с конкретными инструментами, средствами управления, способы реализации функций управления.</a:t>
            </a:r>
          </a:p>
          <a:p>
            <a:pPr marL="114300" indent="0">
              <a:buNone/>
            </a:pPr>
            <a:r>
              <a:rPr lang="ru-RU" sz="1800" dirty="0"/>
              <a:t>Методы управления: административные, экономические, социально-психологические</a:t>
            </a:r>
            <a:r>
              <a:rPr lang="ru-RU" sz="1800" dirty="0" smtClean="0"/>
              <a:t>.</a:t>
            </a:r>
            <a:endParaRPr lang="en-US" sz="1800" dirty="0" smtClean="0"/>
          </a:p>
          <a:p>
            <a:pPr marL="114300" indent="0">
              <a:buNone/>
            </a:pPr>
            <a:endParaRPr lang="ru-RU" sz="1800" dirty="0"/>
          </a:p>
          <a:p>
            <a:pPr marL="114300" indent="0">
              <a:buNone/>
            </a:pPr>
            <a:r>
              <a:rPr lang="ru-RU" sz="1800" i="1" u="sng" dirty="0"/>
              <a:t>Принципы управления </a:t>
            </a:r>
            <a:r>
              <a:rPr lang="ru-RU" sz="1800" dirty="0"/>
              <a:t>- общие правила, отражающие требования к управлению в определенных условиях общественного развития.</a:t>
            </a:r>
          </a:p>
          <a:p>
            <a:pPr marL="114300" indent="0">
              <a:buNone/>
            </a:pPr>
            <a:r>
              <a:rPr lang="ru-RU" sz="1800" dirty="0"/>
              <a:t>Автором первых принципов управления был </a:t>
            </a:r>
            <a:r>
              <a:rPr lang="ru-RU" sz="1800" dirty="0" err="1"/>
              <a:t>А.Файоль</a:t>
            </a:r>
            <a:r>
              <a:rPr lang="ru-RU" sz="1800" dirty="0"/>
              <a:t>. Содержание этих принципов представлены в таблице 2</a:t>
            </a:r>
            <a:r>
              <a:rPr lang="ru-RU" sz="1800" dirty="0" smtClean="0"/>
              <a:t>.</a:t>
            </a:r>
            <a:endParaRPr lang="en-US" sz="1800" dirty="0" smtClean="0"/>
          </a:p>
          <a:p>
            <a:pPr marL="114300" indent="0">
              <a:buNone/>
            </a:pPr>
            <a:endParaRPr lang="ru-RU" sz="1800" dirty="0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77321206"/>
              </p:ext>
            </p:extLst>
          </p:nvPr>
        </p:nvGraphicFramePr>
        <p:xfrm>
          <a:off x="83087" y="118702"/>
          <a:ext cx="5234469" cy="67392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6" name="Документ" r:id="rId3" imgW="5956300" imgH="6553200" progId="Word.Document.12">
                  <p:embed/>
                </p:oleObj>
              </mc:Choice>
              <mc:Fallback>
                <p:oleObj name="Документ" r:id="rId3" imgW="5956300" imgH="655320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3087" y="118702"/>
                        <a:ext cx="5234469" cy="673929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687933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4869" y="237404"/>
            <a:ext cx="7905116" cy="6374290"/>
          </a:xfrm>
          <a:solidFill>
            <a:srgbClr val="ECEAD4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 marL="114300" indent="0">
              <a:buNone/>
            </a:pPr>
            <a:endParaRPr lang="en-US" dirty="0" smtClean="0"/>
          </a:p>
          <a:p>
            <a:pPr marL="114300" indent="0">
              <a:buNone/>
            </a:pPr>
            <a:r>
              <a:rPr lang="ru-RU" sz="2300" i="1" u="sng" dirty="0" smtClean="0"/>
              <a:t>Концепция </a:t>
            </a:r>
            <a:r>
              <a:rPr lang="ru-RU" sz="2300" i="1" u="sng" dirty="0"/>
              <a:t>менеджмента по Э.М. Короткову </a:t>
            </a:r>
            <a:r>
              <a:rPr lang="ru-RU" sz="2300" i="1" u="sng" dirty="0" smtClean="0"/>
              <a:t>основывается </a:t>
            </a:r>
            <a:r>
              <a:rPr lang="ru-RU" sz="2300" i="1" u="sng" dirty="0"/>
              <a:t>на следующих принципах</a:t>
            </a:r>
            <a:r>
              <a:rPr lang="ru-RU" sz="2300" i="1" u="sng" dirty="0" smtClean="0"/>
              <a:t>:</a:t>
            </a:r>
            <a:endParaRPr lang="en-US" sz="2300" i="1" u="sng" dirty="0" smtClean="0"/>
          </a:p>
          <a:p>
            <a:pPr marL="114300" indent="0">
              <a:buNone/>
            </a:pPr>
            <a:endParaRPr lang="ru-RU" dirty="0"/>
          </a:p>
          <a:p>
            <a:pPr marL="114300" indent="0">
              <a:buNone/>
            </a:pPr>
            <a:r>
              <a:rPr lang="ru-RU" dirty="0"/>
              <a:t>а) принцип органичности (эффект целостности) заключается в том, что свойства любой системы зависят от свойств ее элементов, но при этом не определяются полностью этими свойствами. Свойства системы в целом не сводятся к свойствам ее элементов или сумме этих свойств. Система обладает собственными свойствами, не присущими ни одной из ее элементов. Это свойство очень заметно проявляется в таких понятиях, как эффективность и качество управления</a:t>
            </a:r>
            <a:r>
              <a:rPr lang="ru-RU" dirty="0" smtClean="0"/>
              <a:t>;</a:t>
            </a:r>
            <a:endParaRPr lang="en-US" dirty="0" smtClean="0"/>
          </a:p>
          <a:p>
            <a:pPr marL="114300" indent="0">
              <a:buNone/>
            </a:pPr>
            <a:endParaRPr lang="ru-RU" dirty="0"/>
          </a:p>
          <a:p>
            <a:pPr marL="114300" indent="0">
              <a:buNone/>
            </a:pPr>
            <a:r>
              <a:rPr lang="ru-RU" dirty="0"/>
              <a:t>б) принцип генетической определенности, который требует при решении любой проблемы в процессе управления подходить с позиций ее происхождения, природы, анализировать ее истоки, и последствия. Менеджер чаще должен задавать себе вопросы "почему?" и "что же дальше?"</a:t>
            </a:r>
            <a:r>
              <a:rPr lang="ru-RU" dirty="0" smtClean="0"/>
              <a:t>;</a:t>
            </a:r>
            <a:endParaRPr lang="en-US" dirty="0" smtClean="0"/>
          </a:p>
          <a:p>
            <a:pPr marL="114300" indent="0">
              <a:buNone/>
            </a:pPr>
            <a:endParaRPr lang="ru-RU" dirty="0"/>
          </a:p>
          <a:p>
            <a:pPr marL="114300" indent="0">
              <a:buNone/>
            </a:pPr>
            <a:r>
              <a:rPr lang="ru-RU" dirty="0"/>
              <a:t>в) принцип пространственно-временного существования системы. Он не сводится к пониманию внешней среды как нередко полагают. Все связи, и внутренние и внешние, все элементы существуют в определенных пространственно-временных отношениях, которые влияют на их существование, проявление и функционирование. Это протяженности связей и место элементов системы в этих протяженностях. Проанализируйте структуру системы управления транснациональными корпорациями, изучите динамику коммуникаций при росте и развитии фирмы - и вы получите практическое подтверждение важности этого принципа</a:t>
            </a:r>
            <a:r>
              <a:rPr lang="ru-RU" dirty="0" smtClean="0"/>
              <a:t>;</a:t>
            </a:r>
            <a:endParaRPr lang="en-US" dirty="0" smtClean="0"/>
          </a:p>
          <a:p>
            <a:pPr marL="114300" indent="0">
              <a:buNone/>
            </a:pPr>
            <a:endParaRPr lang="ru-RU" dirty="0"/>
          </a:p>
          <a:p>
            <a:pPr marL="114300" indent="0">
              <a:buNone/>
            </a:pPr>
            <a:r>
              <a:rPr lang="ru-RU" dirty="0"/>
              <a:t>г) принцип историчности или </a:t>
            </a:r>
            <a:r>
              <a:rPr lang="ru-RU" dirty="0" err="1"/>
              <a:t>этапности</a:t>
            </a:r>
            <a:r>
              <a:rPr lang="ru-RU" dirty="0"/>
              <a:t>, можно сказать, цикличности существования и развития системы. Этот принцип требует учета тенденций развития системы, предвидение подъемов и спадов в этом развитии, готовности к кризисным ситуациям и рискованным решениям, определения особенностей современного этапа существования системы, и не как отделенного от общей тенденции варианта, а как связующего звена предыдущего и последующих этапов;</a:t>
            </a:r>
          </a:p>
          <a:p>
            <a:pPr marL="11430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92406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01781" y="178053"/>
            <a:ext cx="8059421" cy="6504862"/>
          </a:xfrm>
          <a:solidFill>
            <a:srgbClr val="ECEAD4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pPr marL="114300" indent="0">
              <a:buNone/>
            </a:pPr>
            <a:endParaRPr lang="ru-RU" sz="2400" dirty="0" smtClean="0">
              <a:solidFill>
                <a:srgbClr val="2F2B20"/>
              </a:solidFill>
            </a:endParaRPr>
          </a:p>
          <a:p>
            <a:pPr marL="114300" indent="0">
              <a:buNone/>
            </a:pPr>
            <a:r>
              <a:rPr lang="ru-RU" sz="2400" dirty="0" smtClean="0">
                <a:solidFill>
                  <a:srgbClr val="2F2B20"/>
                </a:solidFill>
              </a:rPr>
              <a:t>д</a:t>
            </a:r>
            <a:r>
              <a:rPr lang="ru-RU" sz="2400" dirty="0">
                <a:solidFill>
                  <a:srgbClr val="2F2B20"/>
                </a:solidFill>
              </a:rPr>
              <a:t>) принцип условности границ системы. Любая система имеет границу с внешней средой, но эта граница имеет условный характер. При этом целостность системы не исчезает. Просто она включается в другую систему, более высокого порядка или больших масштабов. Этот принцип можно назвать "принципом матрешки". В управлении он проявляется в потребности управлять не только внутренними процессами функционирования системы, но, насколько это возможно, и внешними процессами. Именно в таком смысле говорят, что маркетинг -это управление процессами продвижения товаров на рынке. Конечно, внешнее и внутреннее управление различны по методам управления, и по функциям, и по целям. Видеть их различие и связь -очень важная проблема в методологии практического управления</a:t>
            </a:r>
            <a:r>
              <a:rPr lang="ru-RU" sz="2400" dirty="0" smtClean="0">
                <a:solidFill>
                  <a:srgbClr val="2F2B20"/>
                </a:solidFill>
              </a:rPr>
              <a:t>;</a:t>
            </a:r>
            <a:endParaRPr lang="en-US" sz="2400" dirty="0" smtClean="0">
              <a:solidFill>
                <a:srgbClr val="2F2B20"/>
              </a:solidFill>
            </a:endParaRPr>
          </a:p>
          <a:p>
            <a:pPr marL="114300" indent="0">
              <a:buNone/>
            </a:pPr>
            <a:endParaRPr lang="ru-RU" sz="2400" dirty="0">
              <a:solidFill>
                <a:srgbClr val="2F2B20"/>
              </a:solidFill>
            </a:endParaRPr>
          </a:p>
          <a:p>
            <a:pPr marL="114300" indent="0">
              <a:buNone/>
            </a:pPr>
            <a:r>
              <a:rPr lang="ru-RU" sz="2400" dirty="0">
                <a:solidFill>
                  <a:srgbClr val="2F2B20"/>
                </a:solidFill>
              </a:rPr>
              <a:t>е) принцип разделения системообразующих и </a:t>
            </a:r>
            <a:r>
              <a:rPr lang="ru-RU" sz="2400" dirty="0" err="1">
                <a:solidFill>
                  <a:srgbClr val="2F2B20"/>
                </a:solidFill>
              </a:rPr>
              <a:t>системоразрушающих</a:t>
            </a:r>
            <a:r>
              <a:rPr lang="ru-RU" sz="2400" dirty="0">
                <a:solidFill>
                  <a:srgbClr val="2F2B20"/>
                </a:solidFill>
              </a:rPr>
              <a:t>, их флуктуации, т. е. </a:t>
            </a:r>
            <a:r>
              <a:rPr lang="ru-RU" sz="2400" dirty="0" err="1">
                <a:solidFill>
                  <a:srgbClr val="2F2B20"/>
                </a:solidFill>
              </a:rPr>
              <a:t>взаимопереходов</a:t>
            </a:r>
            <a:r>
              <a:rPr lang="ru-RU" sz="2400" dirty="0">
                <a:solidFill>
                  <a:srgbClr val="2F2B20"/>
                </a:solidFill>
              </a:rPr>
              <a:t>, взаимодействия. В функционировании и развитии любой системы объективно существуют и те, и другие факторы. Нельзя построить эффективное управление без соответствующей оценки и понимания этих факторов</a:t>
            </a:r>
            <a:r>
              <a:rPr lang="ru-RU" sz="2400" dirty="0" smtClean="0">
                <a:solidFill>
                  <a:srgbClr val="2F2B20"/>
                </a:solidFill>
              </a:rPr>
              <a:t>;</a:t>
            </a:r>
            <a:endParaRPr lang="en-US" sz="2400" dirty="0" smtClean="0">
              <a:solidFill>
                <a:srgbClr val="2F2B20"/>
              </a:solidFill>
            </a:endParaRPr>
          </a:p>
          <a:p>
            <a:pPr marL="114300" indent="0">
              <a:buNone/>
            </a:pPr>
            <a:endParaRPr lang="ru-RU" sz="2400" dirty="0">
              <a:solidFill>
                <a:srgbClr val="2F2B20"/>
              </a:solidFill>
            </a:endParaRPr>
          </a:p>
          <a:p>
            <a:pPr marL="114300" indent="0">
              <a:buNone/>
            </a:pPr>
            <a:r>
              <a:rPr lang="ru-RU" sz="2400" dirty="0">
                <a:solidFill>
                  <a:srgbClr val="2F2B20"/>
                </a:solidFill>
              </a:rPr>
              <a:t>ж) принцип соотносительности. Его содержание заключается в том, что для любой системы необходимо определенное соотношение ее элементов и частей. Это соотношение может меняться, в определенных пределах оно нормативно задано. В управлении большое значение имеют оценки социально-структурных соотношений, соотношений технических средств, видов информации, затрат времени и пр.</a:t>
            </a:r>
            <a:r>
              <a:rPr lang="ru-RU" sz="2400" dirty="0" smtClean="0">
                <a:solidFill>
                  <a:srgbClr val="2F2B20"/>
                </a:solidFill>
              </a:rPr>
              <a:t>;</a:t>
            </a:r>
            <a:endParaRPr lang="en-US" sz="2400" dirty="0" smtClean="0">
              <a:solidFill>
                <a:srgbClr val="2F2B20"/>
              </a:solidFill>
            </a:endParaRPr>
          </a:p>
          <a:p>
            <a:pPr marL="114300" indent="0">
              <a:buNone/>
            </a:pPr>
            <a:endParaRPr lang="ru-RU" sz="2400" dirty="0">
              <a:solidFill>
                <a:srgbClr val="2F2B20"/>
              </a:solidFill>
            </a:endParaRPr>
          </a:p>
          <a:p>
            <a:pPr marL="114300" indent="0">
              <a:buNone/>
            </a:pPr>
            <a:r>
              <a:rPr lang="ru-RU" sz="2400" dirty="0">
                <a:solidFill>
                  <a:srgbClr val="2F2B20"/>
                </a:solidFill>
              </a:rPr>
              <a:t>и) принцип </a:t>
            </a:r>
            <a:r>
              <a:rPr lang="ru-RU" sz="2400" dirty="0" err="1">
                <a:solidFill>
                  <a:srgbClr val="2F2B20"/>
                </a:solidFill>
              </a:rPr>
              <a:t>коммуникативности</a:t>
            </a:r>
            <a:r>
              <a:rPr lang="ru-RU" sz="2400" dirty="0">
                <a:solidFill>
                  <a:srgbClr val="2F2B20"/>
                </a:solidFill>
              </a:rPr>
              <a:t> заключается в том, что объект управления- социально-экономическая система существует благодаря связям социально-информационного характера. Коммуникации между людьми в процессах их совместной деятельности определяет функционирование и развитие системы</a:t>
            </a:r>
            <a:r>
              <a:rPr lang="ru-RU" sz="2400" dirty="0" smtClean="0">
                <a:solidFill>
                  <a:srgbClr val="2F2B20"/>
                </a:solidFill>
              </a:rPr>
              <a:t>.</a:t>
            </a:r>
            <a:endParaRPr lang="en-US" sz="2400" dirty="0" smtClean="0">
              <a:solidFill>
                <a:srgbClr val="2F2B20"/>
              </a:solidFill>
            </a:endParaRPr>
          </a:p>
          <a:p>
            <a:pPr marL="114300" indent="0">
              <a:buNone/>
            </a:pPr>
            <a:endParaRPr lang="ru-RU" sz="2400" dirty="0">
              <a:solidFill>
                <a:srgbClr val="2F2B20"/>
              </a:solidFill>
            </a:endParaRPr>
          </a:p>
          <a:p>
            <a:pPr marL="114300" indent="0">
              <a:buNone/>
            </a:pPr>
            <a:r>
              <a:rPr lang="ru-RU" sz="2400" dirty="0">
                <a:solidFill>
                  <a:srgbClr val="2F2B20"/>
                </a:solidFill>
              </a:rPr>
              <a:t>Принципы системного подхода должны занимать центральное место в методологии управления, служить связующим звеном методологии и организации управления.</a:t>
            </a:r>
          </a:p>
          <a:p>
            <a:pPr marL="11430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599874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200" y="144066"/>
            <a:ext cx="7620000" cy="615625"/>
          </a:xfrm>
        </p:spPr>
        <p:txBody>
          <a:bodyPr/>
          <a:lstStyle/>
          <a:p>
            <a:r>
              <a:rPr lang="ru-RU" i="1" dirty="0" smtClean="0"/>
              <a:t>Модель управления.</a:t>
            </a:r>
            <a:endParaRPr lang="ru-RU" i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96739" y="1032706"/>
            <a:ext cx="7905116" cy="5590858"/>
          </a:xfrm>
          <a:solidFill>
            <a:srgbClr val="ECEAD4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marL="114300" indent="0">
              <a:buNone/>
            </a:pPr>
            <a:r>
              <a:rPr lang="ru-RU" sz="2600" b="1" i="1" dirty="0">
                <a:ln w="12700">
                  <a:solidFill>
                    <a:srgbClr val="2F2B20"/>
                  </a:solidFill>
                  <a:prstDash val="solid"/>
                </a:ln>
                <a:solidFill>
                  <a:srgbClr val="A9A57C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Модель</a:t>
            </a:r>
            <a:r>
              <a:rPr lang="ru-RU" dirty="0"/>
              <a:t> - продукт моделирования, то есть процесса, в котором "участвуют" объект моделирования (оригинал) и субъект (тот, кто это моделирование непосредственно осуществляет)</a:t>
            </a:r>
            <a:r>
              <a:rPr lang="ru-RU" dirty="0" smtClean="0"/>
              <a:t>.</a:t>
            </a:r>
          </a:p>
          <a:p>
            <a:pPr marL="114300" indent="0">
              <a:buNone/>
            </a:pPr>
            <a:endParaRPr lang="ru-RU" dirty="0"/>
          </a:p>
          <a:p>
            <a:pPr marL="114300" indent="0">
              <a:buNone/>
            </a:pPr>
            <a:r>
              <a:rPr lang="ru-RU" dirty="0"/>
              <a:t>В зависимости от критериев, политических и экономических пристрастий, установок и задач, которыми руководствуется автор (создатель), модель управления и экономические модели также могут совершенно отличаться друг от друга, более или менее соответствовать оригиналу и отражать авторскую точку зрения. Чья модель окажется лучше, выявляется при сравнении ее с реально существующим оригиналом и тем, насколько правильно она отражает и объясняет реально происходящие явления</a:t>
            </a:r>
            <a:r>
              <a:rPr lang="ru-RU" dirty="0" smtClean="0"/>
              <a:t>.</a:t>
            </a:r>
          </a:p>
          <a:p>
            <a:pPr marL="114300" indent="0">
              <a:buNone/>
            </a:pPr>
            <a:endParaRPr lang="ru-RU" dirty="0"/>
          </a:p>
          <a:p>
            <a:pPr marL="114300" indent="0">
              <a:buNone/>
            </a:pPr>
            <a:r>
              <a:rPr lang="ru-RU" dirty="0"/>
              <a:t>Под моделью управления понимается теоретически выстроенная совокупность представлений о том, как выглядит система управления, как она воздействует на объект управления, как адаптируется к изменениям во внешней среде, чтобы управляемая организация могла добиваться поставленных целей, устойчиво развиваться и обеспечивать свою жизнеспособность. Она включает в себя базовые принципы менеджмента, стратегическое видение, целевые установки и задачи, совместно вырабатываемые ценности, структуру и порядок взаимодействия ее элементов, организационную культуру, аналитический мониторинг и контроль за ситуацией, движущие силы развития и мотивационную политику.</a:t>
            </a:r>
          </a:p>
        </p:txBody>
      </p:sp>
    </p:spTree>
    <p:extLst>
      <p:ext uri="{BB962C8B-B14F-4D97-AF65-F5344CB8AC3E}">
        <p14:creationId xmlns:p14="http://schemas.microsoft.com/office/powerpoint/2010/main" val="36484663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49260" y="225534"/>
            <a:ext cx="7928856" cy="6386160"/>
          </a:xfrm>
          <a:solidFill>
            <a:srgbClr val="ECEAD4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 marL="114300" indent="0">
              <a:buNone/>
            </a:pPr>
            <a:endParaRPr lang="ru-RU" sz="2900" b="1" i="1" dirty="0" smtClean="0">
              <a:ln w="12700">
                <a:solidFill>
                  <a:srgbClr val="2F2B20"/>
                </a:solidFill>
                <a:prstDash val="solid"/>
              </a:ln>
              <a:solidFill>
                <a:srgbClr val="A9A57C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marL="114300" indent="0">
              <a:buNone/>
            </a:pPr>
            <a:r>
              <a:rPr lang="ru-RU" sz="2900" b="1" i="1" dirty="0" smtClean="0">
                <a:ln w="12700">
                  <a:solidFill>
                    <a:srgbClr val="2F2B20"/>
                  </a:solidFill>
                  <a:prstDash val="solid"/>
                </a:ln>
                <a:solidFill>
                  <a:srgbClr val="A9A57C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Выделяют </a:t>
            </a:r>
            <a:r>
              <a:rPr lang="ru-RU" sz="2900" b="1" i="1" dirty="0">
                <a:ln w="12700">
                  <a:solidFill>
                    <a:srgbClr val="2F2B20"/>
                  </a:solidFill>
                  <a:prstDash val="solid"/>
                </a:ln>
                <a:solidFill>
                  <a:srgbClr val="A9A57C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следующие основные модели управления</a:t>
            </a:r>
            <a:r>
              <a:rPr lang="ru-RU" sz="2900" b="1" i="1" dirty="0" smtClean="0">
                <a:ln w="12700">
                  <a:solidFill>
                    <a:srgbClr val="2F2B20"/>
                  </a:solidFill>
                  <a:prstDash val="solid"/>
                </a:ln>
                <a:solidFill>
                  <a:srgbClr val="A9A57C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:</a:t>
            </a:r>
            <a:endParaRPr lang="ru-RU" sz="2900" b="1" i="1" dirty="0">
              <a:ln w="12700">
                <a:solidFill>
                  <a:srgbClr val="2F2B20"/>
                </a:solidFill>
                <a:prstDash val="solid"/>
              </a:ln>
              <a:solidFill>
                <a:srgbClr val="A9A57C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marL="114300" indent="0">
              <a:buNone/>
            </a:pPr>
            <a:endParaRPr lang="ru-RU" dirty="0" smtClean="0"/>
          </a:p>
          <a:p>
            <a:r>
              <a:rPr lang="ru-RU" dirty="0" smtClean="0"/>
              <a:t>по </a:t>
            </a:r>
            <a:r>
              <a:rPr lang="ru-RU" dirty="0"/>
              <a:t>виду преобладающей собственности на средства производства: капиталистическая, социалистическая, корпоративная;</a:t>
            </a:r>
          </a:p>
          <a:p>
            <a:r>
              <a:rPr lang="ru-RU" dirty="0"/>
              <a:t>по степени рыночного влияния на экономику: рыночная (либеральная), рыночная с элементами государственного регулирования, социальная рыночная, модель государственного управления с развитыми рыночными отношениями, модель централизованного управления с элементами рынка (плановая);</a:t>
            </a:r>
          </a:p>
          <a:p>
            <a:r>
              <a:rPr lang="ru-RU" dirty="0"/>
              <a:t>по характеру реализации властных полномочий руководством: авторитарная, демократическая;</a:t>
            </a:r>
          </a:p>
          <a:p>
            <a:r>
              <a:rPr lang="ru-RU" dirty="0"/>
              <a:t>по критерию "</a:t>
            </a:r>
            <a:r>
              <a:rPr lang="ru-RU" dirty="0" err="1"/>
              <a:t>встроенности</a:t>
            </a:r>
            <a:r>
              <a:rPr lang="ru-RU" dirty="0"/>
              <a:t>" человека в систему производительных сил: доиндустриальная, индустриальная, постиндустриальная;</a:t>
            </a:r>
          </a:p>
          <a:p>
            <a:r>
              <a:rPr lang="ru-RU" dirty="0"/>
              <a:t>по территориальному происхождению и месту адаптации: российская, американская, японская, шведская, германская, бразильская;</a:t>
            </a:r>
          </a:p>
          <a:p>
            <a:r>
              <a:rPr lang="ru-RU" dirty="0"/>
              <a:t>по принадлежности к соответствующим школам менеджмента: школа научного менеджмента, школа рациональной бюрократии, административная школа, "классическая школа", школа НОТ, школа "человеческих отношений", мотивационная школа, школа "организационного поведения;</a:t>
            </a:r>
          </a:p>
          <a:p>
            <a:r>
              <a:rPr lang="ru-RU" dirty="0"/>
              <a:t>по роли и месту человека в системе управления: модель </a:t>
            </a:r>
            <a:r>
              <a:rPr lang="ru-RU" dirty="0" err="1"/>
              <a:t>Д.Макгрегора</a:t>
            </a:r>
            <a:r>
              <a:rPr lang="ru-RU" dirty="0"/>
              <a:t>, модель </a:t>
            </a:r>
            <a:r>
              <a:rPr lang="ru-RU" dirty="0" err="1"/>
              <a:t>У.Оучи</a:t>
            </a:r>
            <a:r>
              <a:rPr lang="ru-RU" dirty="0"/>
              <a:t>;</a:t>
            </a:r>
          </a:p>
          <a:p>
            <a:r>
              <a:rPr lang="ru-RU" dirty="0"/>
              <a:t>по отдельным управленческим признакам: модель 7С "Счастливый атом", модель управления по результатам, ситуационная модель;</a:t>
            </a:r>
          </a:p>
          <a:p>
            <a:r>
              <a:rPr lang="ru-RU" dirty="0"/>
              <a:t>по отношению к изменениям во внешней и внутренней среде: статическая (традиционная, консервативная, текущего состояния), адаптивная (опережающая, инновационная), динамическая (прогнозная, вероятности, развития)</a:t>
            </a:r>
            <a:r>
              <a:rPr lang="ru-RU" dirty="0" smtClean="0"/>
              <a:t>.</a:t>
            </a:r>
            <a:endParaRPr lang="ru-RU" dirty="0"/>
          </a:p>
          <a:p>
            <a:pPr marL="114300" indent="0">
              <a:buNone/>
            </a:pPr>
            <a:r>
              <a:rPr lang="ru-RU" dirty="0"/>
              <a:t>Модель, отвечающая российским традициям и культуре должна органически сочетать в себе основы национального опыта с передовой управленческой теорией и практикой, выработанных и испытанных при решении аналогичных социально-экономических задач в передовых странах мира. Слепое копирование - и опасно, и неэффективно.</a:t>
            </a:r>
          </a:p>
        </p:txBody>
      </p:sp>
    </p:spTree>
    <p:extLst>
      <p:ext uri="{BB962C8B-B14F-4D97-AF65-F5344CB8AC3E}">
        <p14:creationId xmlns:p14="http://schemas.microsoft.com/office/powerpoint/2010/main" val="2809256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200" y="274640"/>
            <a:ext cx="7620000" cy="532534"/>
          </a:xfrm>
        </p:spPr>
        <p:txBody>
          <a:bodyPr/>
          <a:lstStyle/>
          <a:p>
            <a:r>
              <a:rPr lang="ru-RU" i="1" dirty="0" smtClean="0"/>
              <a:t>Виды менеджмента.</a:t>
            </a:r>
            <a:endParaRPr lang="ru-RU" i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68317"/>
            <a:ext cx="7620000" cy="5495896"/>
          </a:xfrm>
          <a:solidFill>
            <a:srgbClr val="ECEAD4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marL="114300" indent="0">
              <a:buNone/>
            </a:pPr>
            <a:endParaRPr lang="ru-RU" dirty="0" smtClean="0"/>
          </a:p>
          <a:p>
            <a:pPr marL="114300" indent="0">
              <a:buNone/>
            </a:pPr>
            <a:r>
              <a:rPr lang="ru-RU" dirty="0" smtClean="0"/>
              <a:t>Понятие </a:t>
            </a:r>
            <a:r>
              <a:rPr lang="ru-RU" i="1" u="sng" dirty="0"/>
              <a:t>менеджмент</a:t>
            </a:r>
            <a:r>
              <a:rPr lang="ru-RU" dirty="0"/>
              <a:t> достаточно быстро и прочно вошло в современный отечественный экономический лексикон, став по своей сути аналогом понятия "управление". Оно широко используется применительно к разным социально-экономическим процессам, осуществляемым в рыночных условиях хозяйствования</a:t>
            </a:r>
            <a:r>
              <a:rPr lang="ru-RU" dirty="0" smtClean="0"/>
              <a:t>.</a:t>
            </a:r>
          </a:p>
          <a:p>
            <a:pPr marL="114300" indent="0">
              <a:buNone/>
            </a:pPr>
            <a:endParaRPr lang="ru-RU" dirty="0"/>
          </a:p>
          <a:p>
            <a:pPr marL="114300" indent="0">
              <a:buNone/>
            </a:pPr>
            <a:r>
              <a:rPr lang="ru-RU" i="1" u="sng" dirty="0"/>
              <a:t>Виды менеджмента </a:t>
            </a:r>
            <a:r>
              <a:rPr lang="ru-RU" dirty="0"/>
              <a:t>- специальные области управленческой деятельности, связанные с решением определенных задач менеджмента</a:t>
            </a:r>
            <a:r>
              <a:rPr lang="ru-RU" dirty="0" smtClean="0"/>
              <a:t>.</a:t>
            </a:r>
          </a:p>
          <a:p>
            <a:pPr marL="114300" indent="0">
              <a:buNone/>
            </a:pPr>
            <a:endParaRPr lang="ru-RU" dirty="0"/>
          </a:p>
          <a:p>
            <a:pPr marL="114300" indent="0">
              <a:buNone/>
            </a:pPr>
            <a:r>
              <a:rPr lang="ru-RU" dirty="0"/>
              <a:t>Общий или генеральный менеджмент - заключается в управлении деятельностью организации в целом или ее самостоятельных хозяйственных звеньев (профит-центров)</a:t>
            </a:r>
            <a:r>
              <a:rPr lang="ru-RU" dirty="0" smtClean="0"/>
              <a:t>.</a:t>
            </a:r>
          </a:p>
          <a:p>
            <a:pPr marL="114300" indent="0">
              <a:buNone/>
            </a:pPr>
            <a:endParaRPr lang="ru-RU" dirty="0"/>
          </a:p>
          <a:p>
            <a:pPr marL="114300" indent="0">
              <a:buNone/>
            </a:pPr>
            <a:r>
              <a:rPr lang="ru-RU" dirty="0"/>
              <a:t>Функциональный (специальный) менеджмент заключается в управлении определенными сферами деятельности организации или ее звеньев (управление маркетингом, инновациями, персоналом:</a:t>
            </a:r>
            <a:r>
              <a:rPr lang="ru-RU" dirty="0" smtClean="0"/>
              <a:t>)</a:t>
            </a:r>
          </a:p>
          <a:p>
            <a:pPr marL="114300" indent="0">
              <a:buNone/>
            </a:pPr>
            <a:endParaRPr lang="ru-RU" dirty="0"/>
          </a:p>
          <a:p>
            <a:pPr marL="114300" indent="0">
              <a:buNone/>
            </a:pPr>
            <a:r>
              <a:rPr lang="ru-RU" dirty="0"/>
              <a:t>В любой организации общий и функциональный менеджмент (</a:t>
            </a:r>
            <a:r>
              <a:rPr lang="ru-RU" dirty="0" err="1"/>
              <a:t>генералисты</a:t>
            </a:r>
            <a:r>
              <a:rPr lang="ru-RU" dirty="0"/>
              <a:t> и специалисты) существуют в органическом единстве, составляя целостную систему менеджмента. Их отношение и сочетание определяют превалирующий тип формальной структуры организации.</a:t>
            </a:r>
          </a:p>
        </p:txBody>
      </p:sp>
    </p:spTree>
    <p:extLst>
      <p:ext uri="{BB962C8B-B14F-4D97-AF65-F5344CB8AC3E}">
        <p14:creationId xmlns:p14="http://schemas.microsoft.com/office/powerpoint/2010/main" val="19216873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0477" y="308625"/>
            <a:ext cx="7881377" cy="902134"/>
          </a:xfrm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ru-RU" sz="2000" dirty="0"/>
              <a:t>Виды менеджмента определяются объектами управления в компании (рисунок 3).</a:t>
            </a:r>
          </a:p>
          <a:p>
            <a:pPr marL="114300" indent="0">
              <a:buNone/>
            </a:pPr>
            <a:endParaRPr lang="ru-RU" dirty="0"/>
          </a:p>
        </p:txBody>
      </p:sp>
      <p:pic>
        <p:nvPicPr>
          <p:cNvPr id="4" name="Изображение 3" descr="3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477" y="1733226"/>
            <a:ext cx="7715204" cy="3347213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668783" y="4831165"/>
            <a:ext cx="412355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endParaRPr lang="ru-RU" dirty="0"/>
          </a:p>
          <a:p>
            <a:pPr algn="ctr"/>
            <a:r>
              <a:rPr lang="ru-RU" sz="1600" dirty="0"/>
              <a:t>Рисунок 3 - Объекты менеджмента</a:t>
            </a:r>
          </a:p>
        </p:txBody>
      </p:sp>
    </p:spTree>
    <p:extLst>
      <p:ext uri="{BB962C8B-B14F-4D97-AF65-F5344CB8AC3E}">
        <p14:creationId xmlns:p14="http://schemas.microsoft.com/office/powerpoint/2010/main" val="5094273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-1" y="0"/>
            <a:ext cx="8451115" cy="6857999"/>
          </a:xfrm>
        </p:spPr>
        <p:txBody>
          <a:bodyPr>
            <a:normAutofit fontScale="55000" lnSpcReduction="20000"/>
          </a:bodyPr>
          <a:lstStyle/>
          <a:p>
            <a:pPr marL="114300" indent="0">
              <a:buNone/>
            </a:pPr>
            <a:r>
              <a:rPr lang="ru-RU" sz="2500" i="1" u="sng" dirty="0"/>
              <a:t>Административный менеджмент </a:t>
            </a:r>
            <a:r>
              <a:rPr lang="ru-RU" dirty="0"/>
              <a:t>- это разработка и принятие управленческих решений, распределение заданий между исполнителями и контроль их выполнения</a:t>
            </a:r>
            <a:r>
              <a:rPr lang="ru-RU" dirty="0" smtClean="0"/>
              <a:t>.</a:t>
            </a:r>
          </a:p>
          <a:p>
            <a:pPr marL="114300" indent="0">
              <a:buNone/>
            </a:pPr>
            <a:endParaRPr lang="ru-RU" dirty="0"/>
          </a:p>
          <a:p>
            <a:pPr marL="114300" indent="0">
              <a:buNone/>
            </a:pPr>
            <a:r>
              <a:rPr lang="ru-RU" sz="2500" i="1" u="sng" dirty="0"/>
              <a:t>Инновационный (НТ) менеджмент </a:t>
            </a:r>
            <a:r>
              <a:rPr lang="ru-RU" dirty="0"/>
              <a:t>- это организация и управление исследованиями, разработкой, освоением и распределением нововведений в соответствии с перспективными целями, НТ потенциалом организации и результатами маркетинговых исследований</a:t>
            </a:r>
            <a:r>
              <a:rPr lang="ru-RU" dirty="0" smtClean="0"/>
              <a:t>.</a:t>
            </a:r>
          </a:p>
          <a:p>
            <a:pPr marL="114300" indent="0">
              <a:buNone/>
            </a:pPr>
            <a:endParaRPr lang="ru-RU" sz="2500" dirty="0"/>
          </a:p>
          <a:p>
            <a:pPr marL="114300" indent="0">
              <a:buNone/>
            </a:pPr>
            <a:r>
              <a:rPr lang="ru-RU" sz="2500" u="sng" dirty="0"/>
              <a:t>Производственный</a:t>
            </a:r>
            <a:r>
              <a:rPr lang="ru-RU" sz="2500" u="sng" dirty="0"/>
              <a:t> </a:t>
            </a:r>
            <a:r>
              <a:rPr lang="ru-RU" sz="2500" u="sng" dirty="0"/>
              <a:t>менеджмент</a:t>
            </a:r>
            <a:r>
              <a:rPr lang="ru-RU" sz="2500" dirty="0"/>
              <a:t> </a:t>
            </a:r>
            <a:r>
              <a:rPr lang="ru-RU" dirty="0"/>
              <a:t>- это организация и управление поставками материальных ресурсов, производством и его подготовкой с целью соблюдения установленной технологии и требований к качеству продукции</a:t>
            </a:r>
            <a:r>
              <a:rPr lang="ru-RU" dirty="0" smtClean="0"/>
              <a:t>.</a:t>
            </a:r>
          </a:p>
          <a:p>
            <a:pPr marL="114300" indent="0">
              <a:buNone/>
            </a:pPr>
            <a:endParaRPr lang="ru-RU" dirty="0"/>
          </a:p>
          <a:p>
            <a:pPr marL="114300" indent="0">
              <a:buNone/>
            </a:pPr>
            <a:r>
              <a:rPr lang="ru-RU" sz="2500" u="sng" dirty="0"/>
              <a:t>Менеджмент </a:t>
            </a:r>
            <a:r>
              <a:rPr lang="ru-RU" sz="2500" u="sng" dirty="0"/>
              <a:t>персонала</a:t>
            </a:r>
            <a:r>
              <a:rPr lang="ru-RU" sz="2500" u="sng" dirty="0"/>
              <a:t> (морально - этический)</a:t>
            </a:r>
            <a:r>
              <a:rPr lang="ru-RU" dirty="0"/>
              <a:t> - это организация подбора, обучения, расстановки, оценки и стимулирования персонала, а также создание благоприятного климата в коллективе</a:t>
            </a:r>
            <a:r>
              <a:rPr lang="ru-RU" dirty="0" smtClean="0"/>
              <a:t>.</a:t>
            </a:r>
          </a:p>
          <a:p>
            <a:pPr marL="114300" indent="0">
              <a:buNone/>
            </a:pPr>
            <a:endParaRPr lang="ru-RU" dirty="0"/>
          </a:p>
          <a:p>
            <a:pPr marL="114300" indent="0">
              <a:buNone/>
            </a:pPr>
            <a:r>
              <a:rPr lang="ru-RU" sz="2500" u="sng" dirty="0"/>
              <a:t>Экологический менеджмент </a:t>
            </a:r>
            <a:r>
              <a:rPr lang="ru-RU" dirty="0"/>
              <a:t>- организация предупреждения, недопущения и установления последствий вредных воздействий производства на окружающую среду</a:t>
            </a:r>
            <a:r>
              <a:rPr lang="ru-RU" dirty="0" smtClean="0"/>
              <a:t>.</a:t>
            </a:r>
          </a:p>
          <a:p>
            <a:pPr marL="114300" indent="0">
              <a:buNone/>
            </a:pPr>
            <a:endParaRPr lang="ru-RU" dirty="0"/>
          </a:p>
          <a:p>
            <a:pPr marL="114300" indent="0">
              <a:buNone/>
            </a:pPr>
            <a:r>
              <a:rPr lang="ru-RU" sz="2500" i="1" u="sng" dirty="0"/>
              <a:t>Инвестиционный менеджмент </a:t>
            </a:r>
            <a:r>
              <a:rPr lang="ru-RU" dirty="0"/>
              <a:t>- это деятельность по выявлению наиболее приоритетных направлений вложения капитала или покупки собственности для извлечения доходов и др. выгод на основе финансовых расчетов эффективности проектов</a:t>
            </a:r>
            <a:r>
              <a:rPr lang="ru-RU" dirty="0" smtClean="0"/>
              <a:t>.</a:t>
            </a:r>
          </a:p>
          <a:p>
            <a:pPr marL="114300" indent="0">
              <a:buNone/>
            </a:pPr>
            <a:endParaRPr lang="ru-RU" dirty="0"/>
          </a:p>
          <a:p>
            <a:pPr marL="114300" indent="0">
              <a:buNone/>
            </a:pPr>
            <a:r>
              <a:rPr lang="ru-RU" sz="2500" i="1" u="sng" dirty="0"/>
              <a:t>Творческий (креативный) менеджмент </a:t>
            </a:r>
            <a:r>
              <a:rPr lang="ru-RU" dirty="0" smtClean="0"/>
              <a:t>– это </a:t>
            </a:r>
            <a:r>
              <a:rPr lang="ru-RU" dirty="0"/>
              <a:t>деятельность, основанная на стремлении реализовать опыт, знания, идеи, посредством организации НИОКР, производства, маркетинга</a:t>
            </a:r>
            <a:r>
              <a:rPr lang="ru-RU" dirty="0" smtClean="0"/>
              <a:t>.</a:t>
            </a:r>
          </a:p>
          <a:p>
            <a:pPr marL="114300" indent="0">
              <a:buNone/>
            </a:pPr>
            <a:endParaRPr lang="ru-RU" dirty="0"/>
          </a:p>
          <a:p>
            <a:pPr marL="114300" indent="0">
              <a:buNone/>
            </a:pPr>
            <a:r>
              <a:rPr lang="ru-RU" sz="2500" i="1" u="sng" dirty="0"/>
              <a:t>Стратегический менеджмент </a:t>
            </a:r>
            <a:r>
              <a:rPr lang="ru-RU" dirty="0"/>
              <a:t>- это обоснование и выбор перспективных целей и развития предприятия, повышение его конкурентоспособности, закрепление целей в долгосрочных планах, разработка целевых программ, обеспечивающих достижение намеченных целей</a:t>
            </a:r>
            <a:r>
              <a:rPr lang="ru-RU" dirty="0" smtClean="0"/>
              <a:t>.</a:t>
            </a:r>
          </a:p>
          <a:p>
            <a:pPr marL="114300" indent="0">
              <a:buNone/>
            </a:pPr>
            <a:endParaRPr lang="ru-RU" dirty="0"/>
          </a:p>
          <a:p>
            <a:pPr marL="114300" indent="0">
              <a:buNone/>
            </a:pPr>
            <a:r>
              <a:rPr lang="ru-RU" sz="2500" i="1" u="sng" dirty="0"/>
              <a:t>Антикризисное управление </a:t>
            </a:r>
            <a:r>
              <a:rPr lang="ru-RU" dirty="0"/>
              <a:t>- деятельность по выявлению основных причин кризисных ситуаций в ходе функционирования хозяйственного субъекта, рисков, определяемых этими причинами и возможностей устранения или минимизации их воздействия с целью восстановления высоких темпов производства и развития на основе</a:t>
            </a:r>
            <a:r>
              <a:rPr lang="ru-RU" dirty="0" smtClean="0"/>
              <a:t>:</a:t>
            </a:r>
          </a:p>
          <a:p>
            <a:pPr marL="114300" indent="0">
              <a:buNone/>
            </a:pPr>
            <a:endParaRPr lang="ru-RU" dirty="0"/>
          </a:p>
          <a:p>
            <a:pPr marL="114300" indent="0">
              <a:buNone/>
            </a:pPr>
            <a:r>
              <a:rPr lang="ru-RU" dirty="0"/>
              <a:t>а) внедрения новых технологий;</a:t>
            </a:r>
          </a:p>
          <a:p>
            <a:pPr marL="114300" indent="0">
              <a:buNone/>
            </a:pPr>
            <a:r>
              <a:rPr lang="ru-RU" dirty="0"/>
              <a:t>б) анализа деятельности всех структурных подразделений;</a:t>
            </a:r>
          </a:p>
          <a:p>
            <a:pPr marL="114300" indent="0">
              <a:buNone/>
            </a:pPr>
            <a:r>
              <a:rPr lang="ru-RU" dirty="0"/>
              <a:t>в) обновление основного капитала предприятия.</a:t>
            </a:r>
          </a:p>
        </p:txBody>
      </p:sp>
    </p:spTree>
    <p:extLst>
      <p:ext uri="{BB962C8B-B14F-4D97-AF65-F5344CB8AC3E}">
        <p14:creationId xmlns:p14="http://schemas.microsoft.com/office/powerpoint/2010/main" val="4798128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седство">
  <a:themeElements>
    <a:clrScheme name="Adjacency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Adjacency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Соседство.thmx</Template>
  <TotalTime>473</TotalTime>
  <Words>2876</Words>
  <Application>Microsoft Macintosh PowerPoint</Application>
  <PresentationFormat>Экран (4:3)</PresentationFormat>
  <Paragraphs>192</Paragraphs>
  <Slides>22</Slides>
  <Notes>1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4" baseType="lpstr">
      <vt:lpstr>Соседство</vt:lpstr>
      <vt:lpstr>Документ Microsoft Word</vt:lpstr>
      <vt:lpstr>  Сущность и содержание теории управления.  </vt:lpstr>
      <vt:lpstr>Сущность и значение управления.</vt:lpstr>
      <vt:lpstr>Сущность и значение управления.</vt:lpstr>
      <vt:lpstr>«Управление» и «менеджмент». В чем разница?</vt:lpstr>
      <vt:lpstr>Презентация PowerPoint</vt:lpstr>
      <vt:lpstr>Презентация PowerPoint</vt:lpstr>
      <vt:lpstr>Основные категории менеджмента.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Модель управления.</vt:lpstr>
      <vt:lpstr>Презентация PowerPoint</vt:lpstr>
      <vt:lpstr>Виды менеджмента.</vt:lpstr>
      <vt:lpstr>Презентация PowerPoint</vt:lpstr>
      <vt:lpstr>Презентация PowerPoint</vt:lpstr>
    </vt:vector>
  </TitlesOfParts>
  <Company>dsfd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Природа управления и исторические тенденции его развития.</dc:title>
  <dc:creator>Bbbb Bbh</dc:creator>
  <cp:lastModifiedBy>Bbbb Bbh</cp:lastModifiedBy>
  <cp:revision>40</cp:revision>
  <dcterms:created xsi:type="dcterms:W3CDTF">2017-01-22T10:37:49Z</dcterms:created>
  <dcterms:modified xsi:type="dcterms:W3CDTF">2017-01-22T18:32:24Z</dcterms:modified>
</cp:coreProperties>
</file>