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FF"/>
    <a:srgbClr val="9966FF"/>
    <a:srgbClr val="CC99FF"/>
    <a:srgbClr val="DDFAFD"/>
    <a:srgbClr val="0C3240"/>
    <a:srgbClr val="D1FFE6"/>
    <a:srgbClr val="DDDDDD"/>
    <a:srgbClr val="FFF1C5"/>
    <a:srgbClr val="56BCE0"/>
    <a:srgbClr val="71FFB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334162-C185-4ACE-8120-E52E08F6DE97}" type="doc">
      <dgm:prSet loTypeId="urn:microsoft.com/office/officeart/2005/8/layout/vList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D37A0BB-83CD-4CBD-AD62-76270EE038F3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b="0" cap="none" spc="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Определение</a:t>
          </a:r>
          <a:r>
            <a:rPr lang="ru-RU" dirty="0" smtClean="0">
              <a:solidFill>
                <a:sysClr val="windowText" lastClr="000000"/>
              </a:solidFill>
            </a:rPr>
            <a:t> </a:t>
          </a:r>
          <a:endParaRPr lang="ru-RU" b="0" cap="none" spc="0" dirty="0">
            <a:ln w="18415" cmpd="sng">
              <a:solidFill>
                <a:schemeClr val="tx1"/>
              </a:solidFill>
              <a:prstDash val="solid"/>
            </a:ln>
            <a:solidFill>
              <a:sysClr val="windowText" lastClr="000000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679B8EE0-80C9-41DA-BB43-FBD944E689D4}" type="parTrans" cxnId="{2DB6F4A4-99D7-4F37-9B87-D096B2CB7D7F}">
      <dgm:prSet/>
      <dgm:spPr/>
      <dgm:t>
        <a:bodyPr/>
        <a:lstStyle/>
        <a:p>
          <a:endParaRPr lang="ru-RU">
            <a:solidFill>
              <a:sysClr val="windowText" lastClr="000000"/>
            </a:solidFill>
          </a:endParaRPr>
        </a:p>
      </dgm:t>
    </dgm:pt>
    <dgm:pt modelId="{0AFCC971-11C5-407A-99A8-EFB69D16EB9C}" type="sibTrans" cxnId="{2DB6F4A4-99D7-4F37-9B87-D096B2CB7D7F}">
      <dgm:prSet/>
      <dgm:spPr/>
      <dgm:t>
        <a:bodyPr/>
        <a:lstStyle/>
        <a:p>
          <a:endParaRPr lang="ru-RU">
            <a:solidFill>
              <a:sysClr val="windowText" lastClr="000000"/>
            </a:solidFill>
          </a:endParaRPr>
        </a:p>
      </dgm:t>
    </dgm:pt>
    <dgm:pt modelId="{EE1FB2F9-5BAA-488F-B399-EE1DE28B0A7B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b="0" cap="none" spc="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История бренда: </a:t>
          </a:r>
          <a:endParaRPr lang="ru-RU" b="0" cap="none" spc="0" dirty="0">
            <a:ln w="18415" cmpd="sng">
              <a:solidFill>
                <a:schemeClr val="tx1"/>
              </a:solidFill>
              <a:prstDash val="solid"/>
            </a:ln>
            <a:solidFill>
              <a:sysClr val="windowText" lastClr="000000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EE6D080E-4A4C-4C43-BB08-C1232989F46B}" type="parTrans" cxnId="{74E33428-72D5-4934-B648-D5EEDE487C51}">
      <dgm:prSet/>
      <dgm:spPr/>
      <dgm:t>
        <a:bodyPr/>
        <a:lstStyle/>
        <a:p>
          <a:endParaRPr lang="ru-RU">
            <a:solidFill>
              <a:sysClr val="windowText" lastClr="000000"/>
            </a:solidFill>
          </a:endParaRPr>
        </a:p>
      </dgm:t>
    </dgm:pt>
    <dgm:pt modelId="{90875EA1-257F-465C-98EA-65751CB074F8}" type="sibTrans" cxnId="{74E33428-72D5-4934-B648-D5EEDE487C51}">
      <dgm:prSet/>
      <dgm:spPr/>
      <dgm:t>
        <a:bodyPr/>
        <a:lstStyle/>
        <a:p>
          <a:endParaRPr lang="ru-RU">
            <a:solidFill>
              <a:sysClr val="windowText" lastClr="000000"/>
            </a:solidFill>
          </a:endParaRPr>
        </a:p>
      </dgm:t>
    </dgm:pt>
    <dgm:pt modelId="{DBF5199F-D9E0-450B-A87E-FFBC34F4E501}">
      <dgm:prSet/>
      <dgm:spPr/>
      <dgm:t>
        <a:bodyPr/>
        <a:lstStyle/>
        <a:p>
          <a:pPr rtl="0"/>
          <a:r>
            <a:rPr lang="ru-RU" b="0" cap="none" spc="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Чай Lipton </a:t>
          </a:r>
          <a:endParaRPr lang="ru-RU" b="0" cap="none" spc="0" dirty="0">
            <a:ln w="18415" cmpd="sng">
              <a:solidFill>
                <a:schemeClr val="tx1"/>
              </a:solidFill>
              <a:prstDash val="solid"/>
            </a:ln>
            <a:solidFill>
              <a:sysClr val="windowText" lastClr="000000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E1CCDC31-0E89-48F5-BECF-8536CCA642C9}" type="parTrans" cxnId="{C6E30147-B6E7-4A8B-BB3E-EF00480325F6}">
      <dgm:prSet/>
      <dgm:spPr/>
      <dgm:t>
        <a:bodyPr/>
        <a:lstStyle/>
        <a:p>
          <a:endParaRPr lang="ru-RU">
            <a:solidFill>
              <a:sysClr val="windowText" lastClr="000000"/>
            </a:solidFill>
          </a:endParaRPr>
        </a:p>
      </dgm:t>
    </dgm:pt>
    <dgm:pt modelId="{7F3B0FD0-E9C2-4C36-94DE-5E0E46884B38}" type="sibTrans" cxnId="{C6E30147-B6E7-4A8B-BB3E-EF00480325F6}">
      <dgm:prSet/>
      <dgm:spPr/>
      <dgm:t>
        <a:bodyPr/>
        <a:lstStyle/>
        <a:p>
          <a:endParaRPr lang="ru-RU">
            <a:solidFill>
              <a:sysClr val="windowText" lastClr="000000"/>
            </a:solidFill>
          </a:endParaRPr>
        </a:p>
      </dgm:t>
    </dgm:pt>
    <dgm:pt modelId="{412D8B09-F892-43F5-8286-5CD73F7A51E0}">
      <dgm:prSet/>
      <dgm:spPr>
        <a:solidFill>
          <a:schemeClr val="accent2"/>
        </a:solidFill>
      </dgm:spPr>
      <dgm:t>
        <a:bodyPr/>
        <a:lstStyle/>
        <a:p>
          <a:r>
            <a:rPr lang="ru-RU" b="0" cap="none" spc="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Современное состояние</a:t>
          </a:r>
        </a:p>
      </dgm:t>
    </dgm:pt>
    <dgm:pt modelId="{7817A443-3D79-4567-952F-CEED266E6ACE}" type="parTrans" cxnId="{5F55D614-B91B-469D-94A5-61658984412B}">
      <dgm:prSet/>
      <dgm:spPr/>
      <dgm:t>
        <a:bodyPr/>
        <a:lstStyle/>
        <a:p>
          <a:endParaRPr lang="ru-RU"/>
        </a:p>
      </dgm:t>
    </dgm:pt>
    <dgm:pt modelId="{6023B965-674A-421B-B5D3-086E51B0777F}" type="sibTrans" cxnId="{5F55D614-B91B-469D-94A5-61658984412B}">
      <dgm:prSet/>
      <dgm:spPr/>
      <dgm:t>
        <a:bodyPr/>
        <a:lstStyle/>
        <a:p>
          <a:endParaRPr lang="ru-RU"/>
        </a:p>
      </dgm:t>
    </dgm:pt>
    <dgm:pt modelId="{6C95D4AE-861C-42F4-94DF-C6B65D51621D}" type="pres">
      <dgm:prSet presAssocID="{B8334162-C185-4ACE-8120-E52E08F6DE9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D27B6E-0722-4C6C-AFDC-DAED0B7927E7}" type="pres">
      <dgm:prSet presAssocID="{BD37A0BB-83CD-4CBD-AD62-76270EE038F3}" presName="parentText" presStyleLbl="node1" presStyleIdx="0" presStyleCnt="4" custLinFactNeighborY="-453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99E54D-43D3-4189-B82B-917CEA4998F8}" type="pres">
      <dgm:prSet presAssocID="{0AFCC971-11C5-407A-99A8-EFB69D16EB9C}" presName="spacer" presStyleCnt="0"/>
      <dgm:spPr/>
    </dgm:pt>
    <dgm:pt modelId="{2AE489C3-4143-4F82-A4E3-2B386ADC7F03}" type="pres">
      <dgm:prSet presAssocID="{EE1FB2F9-5BAA-488F-B399-EE1DE28B0A7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C65CE5-2C81-4CA2-A457-4419CC5623E8}" type="pres">
      <dgm:prSet presAssocID="{90875EA1-257F-465C-98EA-65751CB074F8}" presName="spacer" presStyleCnt="0"/>
      <dgm:spPr/>
    </dgm:pt>
    <dgm:pt modelId="{0438B8F0-A29A-4CFF-A1FB-48384F3A17CF}" type="pres">
      <dgm:prSet presAssocID="{DBF5199F-D9E0-450B-A87E-FFBC34F4E501}" presName="parentText" presStyleLbl="node1" presStyleIdx="2" presStyleCnt="4" custScaleX="747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D438F0-F529-4225-BE45-A281CB100015}" type="pres">
      <dgm:prSet presAssocID="{7F3B0FD0-E9C2-4C36-94DE-5E0E46884B38}" presName="spacer" presStyleCnt="0"/>
      <dgm:spPr/>
    </dgm:pt>
    <dgm:pt modelId="{B9F9C110-3BA3-4FCA-AA57-4663CABF3A9A}" type="pres">
      <dgm:prSet presAssocID="{412D8B09-F892-43F5-8286-5CD73F7A51E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B6F4A4-99D7-4F37-9B87-D096B2CB7D7F}" srcId="{B8334162-C185-4ACE-8120-E52E08F6DE97}" destId="{BD37A0BB-83CD-4CBD-AD62-76270EE038F3}" srcOrd="0" destOrd="0" parTransId="{679B8EE0-80C9-41DA-BB43-FBD944E689D4}" sibTransId="{0AFCC971-11C5-407A-99A8-EFB69D16EB9C}"/>
    <dgm:cxn modelId="{31A338AA-CAD0-4676-97DB-585719A977FB}" type="presOf" srcId="{EE1FB2F9-5BAA-488F-B399-EE1DE28B0A7B}" destId="{2AE489C3-4143-4F82-A4E3-2B386ADC7F03}" srcOrd="0" destOrd="0" presId="urn:microsoft.com/office/officeart/2005/8/layout/vList2"/>
    <dgm:cxn modelId="{E532EA66-FADE-41C7-AE91-EE1FC33548AF}" type="presOf" srcId="{B8334162-C185-4ACE-8120-E52E08F6DE97}" destId="{6C95D4AE-861C-42F4-94DF-C6B65D51621D}" srcOrd="0" destOrd="0" presId="urn:microsoft.com/office/officeart/2005/8/layout/vList2"/>
    <dgm:cxn modelId="{233CEFDE-7ADB-48CD-B952-262DCED8A4D9}" type="presOf" srcId="{DBF5199F-D9E0-450B-A87E-FFBC34F4E501}" destId="{0438B8F0-A29A-4CFF-A1FB-48384F3A17CF}" srcOrd="0" destOrd="0" presId="urn:microsoft.com/office/officeart/2005/8/layout/vList2"/>
    <dgm:cxn modelId="{C6E30147-B6E7-4A8B-BB3E-EF00480325F6}" srcId="{B8334162-C185-4ACE-8120-E52E08F6DE97}" destId="{DBF5199F-D9E0-450B-A87E-FFBC34F4E501}" srcOrd="2" destOrd="0" parTransId="{E1CCDC31-0E89-48F5-BECF-8536CCA642C9}" sibTransId="{7F3B0FD0-E9C2-4C36-94DE-5E0E46884B38}"/>
    <dgm:cxn modelId="{74E33428-72D5-4934-B648-D5EEDE487C51}" srcId="{B8334162-C185-4ACE-8120-E52E08F6DE97}" destId="{EE1FB2F9-5BAA-488F-B399-EE1DE28B0A7B}" srcOrd="1" destOrd="0" parTransId="{EE6D080E-4A4C-4C43-BB08-C1232989F46B}" sibTransId="{90875EA1-257F-465C-98EA-65751CB074F8}"/>
    <dgm:cxn modelId="{5F55D614-B91B-469D-94A5-61658984412B}" srcId="{B8334162-C185-4ACE-8120-E52E08F6DE97}" destId="{412D8B09-F892-43F5-8286-5CD73F7A51E0}" srcOrd="3" destOrd="0" parTransId="{7817A443-3D79-4567-952F-CEED266E6ACE}" sibTransId="{6023B965-674A-421B-B5D3-086E51B0777F}"/>
    <dgm:cxn modelId="{8420E383-B0BC-4794-83D2-1C62D464AB01}" type="presOf" srcId="{BD37A0BB-83CD-4CBD-AD62-76270EE038F3}" destId="{DBD27B6E-0722-4C6C-AFDC-DAED0B7927E7}" srcOrd="0" destOrd="0" presId="urn:microsoft.com/office/officeart/2005/8/layout/vList2"/>
    <dgm:cxn modelId="{724D4290-C2B2-42BD-A3DC-D9DE9DFAB0D2}" type="presOf" srcId="{412D8B09-F892-43F5-8286-5CD73F7A51E0}" destId="{B9F9C110-3BA3-4FCA-AA57-4663CABF3A9A}" srcOrd="0" destOrd="0" presId="urn:microsoft.com/office/officeart/2005/8/layout/vList2"/>
    <dgm:cxn modelId="{D51C1891-B19C-4673-B8E7-2297F7BE71B6}" type="presParOf" srcId="{6C95D4AE-861C-42F4-94DF-C6B65D51621D}" destId="{DBD27B6E-0722-4C6C-AFDC-DAED0B7927E7}" srcOrd="0" destOrd="0" presId="urn:microsoft.com/office/officeart/2005/8/layout/vList2"/>
    <dgm:cxn modelId="{FBE24EAF-6F67-4F47-B062-EA31EA7393A6}" type="presParOf" srcId="{6C95D4AE-861C-42F4-94DF-C6B65D51621D}" destId="{A199E54D-43D3-4189-B82B-917CEA4998F8}" srcOrd="1" destOrd="0" presId="urn:microsoft.com/office/officeart/2005/8/layout/vList2"/>
    <dgm:cxn modelId="{F93BC4E4-2FD6-42BA-B0F8-E8357E2518D9}" type="presParOf" srcId="{6C95D4AE-861C-42F4-94DF-C6B65D51621D}" destId="{2AE489C3-4143-4F82-A4E3-2B386ADC7F03}" srcOrd="2" destOrd="0" presId="urn:microsoft.com/office/officeart/2005/8/layout/vList2"/>
    <dgm:cxn modelId="{1642B70A-2457-4D40-AD59-7511E3D7CAA8}" type="presParOf" srcId="{6C95D4AE-861C-42F4-94DF-C6B65D51621D}" destId="{88C65CE5-2C81-4CA2-A457-4419CC5623E8}" srcOrd="3" destOrd="0" presId="urn:microsoft.com/office/officeart/2005/8/layout/vList2"/>
    <dgm:cxn modelId="{3ABC2CA3-3D85-419A-B7EA-FD511DBB6E24}" type="presParOf" srcId="{6C95D4AE-861C-42F4-94DF-C6B65D51621D}" destId="{0438B8F0-A29A-4CFF-A1FB-48384F3A17CF}" srcOrd="4" destOrd="0" presId="urn:microsoft.com/office/officeart/2005/8/layout/vList2"/>
    <dgm:cxn modelId="{223F2C7B-BC3C-4921-915F-0CDB967014E4}" type="presParOf" srcId="{6C95D4AE-861C-42F4-94DF-C6B65D51621D}" destId="{64D438F0-F529-4225-BE45-A281CB100015}" srcOrd="5" destOrd="0" presId="urn:microsoft.com/office/officeart/2005/8/layout/vList2"/>
    <dgm:cxn modelId="{A8D6FA88-011F-4F57-9DAC-86F367483A31}" type="presParOf" srcId="{6C95D4AE-861C-42F4-94DF-C6B65D51621D}" destId="{B9F9C110-3BA3-4FCA-AA57-4663CABF3A9A}" srcOrd="6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6468828-B4C6-4337-AA53-E6EB3E8C2C9A}" type="datetimeFigureOut">
              <a:rPr lang="ru-RU" smtClean="0"/>
              <a:pPr/>
              <a:t>03.08.2019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AA5B6F5-650E-45D8-9FFB-44A4B3533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2%D0%B5%D0%BB%D0%B8%D0%BA%D0%BE%D0%B1%D1%80%D0%B8%D1%82%D0%B0%D0%BD%D0%B8%D1%8F" TargetMode="External"/><Relationship Id="rId3" Type="http://schemas.openxmlformats.org/officeDocument/2006/relationships/hyperlink" Target="https://ru.wikipedia.org/wiki/%D0%A2%D0%BE%D1%80%D0%B3%D0%BE%D0%B2%D0%B0%D1%8F_%D0%BC%D0%B0%D1%80%D0%BA%D0%B0" TargetMode="External"/><Relationship Id="rId7" Type="http://schemas.openxmlformats.org/officeDocument/2006/relationships/hyperlink" Target="https://ru.wikipedia.org/wiki/Unilever" TargetMode="External"/><Relationship Id="rId2" Type="http://schemas.openxmlformats.org/officeDocument/2006/relationships/hyperlink" Target="https://ru.wikipedia.org/wiki/%D0%90%D0%BD%D0%B3%D0%BB%D0%B8%D0%B9%D1%81%D0%BA%D0%B8%D0%B9_%D1%8F%D0%B7%D1%8B%D0%B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1890_%D0%B3%D0%BE%D0%B4" TargetMode="External"/><Relationship Id="rId11" Type="http://schemas.openxmlformats.org/officeDocument/2006/relationships/image" Target="../media/image3.jpeg"/><Relationship Id="rId5" Type="http://schemas.openxmlformats.org/officeDocument/2006/relationships/hyperlink" Target="https://ru.wikipedia.org/wiki/%D0%9B%D0%B8%D0%BF%D1%82%D0%BE%D0%BD,_%D0%A2%D0%BE%D0%BC%D0%B0%D1%81" TargetMode="External"/><Relationship Id="rId10" Type="http://schemas.openxmlformats.org/officeDocument/2006/relationships/hyperlink" Target="https://ru.wikipedia.org/wiki/1871_%D0%B3%D0%BE%D0%B4" TargetMode="External"/><Relationship Id="rId4" Type="http://schemas.openxmlformats.org/officeDocument/2006/relationships/hyperlink" Target="https://ru.wikipedia.org/wiki/%D0%A7%D0%B0%D0%B9" TargetMode="External"/><Relationship Id="rId9" Type="http://schemas.openxmlformats.org/officeDocument/2006/relationships/hyperlink" Target="https://ru.wikipedia.org/wiki/%D0%A1%D1%83%D0%BF%D0%B5%D1%80%D0%BC%D0%B0%D1%80%D0%BA%D0%B5%D1%82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ru.wikipedia.org/wiki/1898_%D0%B3%D0%BE%D0%B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0232" y="3214686"/>
            <a:ext cx="6172200" cy="1371600"/>
          </a:xfrm>
        </p:spPr>
        <p:txBody>
          <a:bodyPr/>
          <a:lstStyle/>
          <a:p>
            <a:pPr algn="ctr"/>
            <a:r>
              <a:rPr lang="ru-RU" sz="2000" dirty="0" smtClean="0"/>
              <a:t>на тему :</a:t>
            </a:r>
            <a:r>
              <a:rPr lang="ru-RU" sz="2000" dirty="0" smtClean="0">
                <a:ln>
                  <a:solidFill>
                    <a:schemeClr val="accent1"/>
                  </a:solidFill>
                </a:ln>
              </a:rPr>
              <a:t> </a:t>
            </a:r>
            <a:r>
              <a:rPr lang="ru-RU" sz="2800" b="1" dirty="0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</a:t>
            </a:r>
            <a:r>
              <a:rPr lang="ru-RU" sz="2800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Жизненный цикл чай «Lipton»</a:t>
            </a:r>
            <a:r>
              <a:rPr lang="ru-RU" sz="2800" b="1" i="1" dirty="0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»</a:t>
            </a:r>
            <a:endParaRPr lang="ru-RU" i="1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71472" y="1857364"/>
            <a:ext cx="8229600" cy="1200329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 дисциплине : </a:t>
            </a: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«Системный анализ и моделирование»</a:t>
            </a:r>
            <a:endParaRPr lang="ru-RU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8" name="Picture 4" descr="http://wallsdesk.com/wp-content/uploads/2017/01/Lipton-77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286256"/>
            <a:ext cx="3286148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cap="none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СОДЕРЖАНИЕ</a:t>
            </a:r>
            <a:endParaRPr lang="ru-RU" b="1" cap="none" dirty="0">
              <a:ln w="12700">
                <a:solidFill>
                  <a:srgbClr val="00206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sz="quarter" idx="1"/>
          </p:nvPr>
        </p:nvGraphicFramePr>
        <p:xfrm>
          <a:off x="428596" y="1600200"/>
          <a:ext cx="7929618" cy="4873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ОПРЕДЕЛЕНИЕ:</a:t>
            </a:r>
            <a:endParaRPr lang="ru-RU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dirty="0" smtClean="0">
                <a:ln/>
                <a:solidFill>
                  <a:srgbClr val="002060"/>
                </a:solidFill>
              </a:rPr>
              <a:t>Липтон (</a:t>
            </a:r>
            <a:r>
              <a:rPr lang="ru-RU" b="1" dirty="0" smtClean="0">
                <a:ln/>
                <a:solidFill>
                  <a:srgbClr val="002060"/>
                </a:solidFill>
                <a:hlinkClick r:id="rId2" tooltip="Английский язык"/>
              </a:rPr>
              <a:t>англ.</a:t>
            </a:r>
            <a:r>
              <a:rPr lang="ru-RU" b="1" dirty="0" smtClean="0">
                <a:ln/>
                <a:solidFill>
                  <a:srgbClr val="002060"/>
                </a:solidFill>
              </a:rPr>
              <a:t> </a:t>
            </a:r>
            <a:r>
              <a:rPr lang="ru-RU" b="1" i="1" dirty="0" smtClean="0">
                <a:ln/>
                <a:solidFill>
                  <a:srgbClr val="002060"/>
                </a:solidFill>
              </a:rPr>
              <a:t>Lipton</a:t>
            </a:r>
            <a:r>
              <a:rPr lang="ru-RU" b="1" dirty="0" smtClean="0">
                <a:ln/>
                <a:solidFill>
                  <a:srgbClr val="002060"/>
                </a:solidFill>
              </a:rPr>
              <a:t>) — </a:t>
            </a:r>
            <a:r>
              <a:rPr lang="ru-RU" b="1" dirty="0" smtClean="0">
                <a:ln/>
                <a:solidFill>
                  <a:srgbClr val="002060"/>
                </a:solidFill>
                <a:hlinkClick r:id="rId3" tooltip="Торговая марка"/>
              </a:rPr>
              <a:t>торговая марка</a:t>
            </a:r>
            <a:r>
              <a:rPr lang="ru-RU" b="1" dirty="0" smtClean="0">
                <a:ln/>
                <a:solidFill>
                  <a:srgbClr val="002060"/>
                </a:solidFill>
              </a:rPr>
              <a:t> </a:t>
            </a:r>
            <a:r>
              <a:rPr lang="ru-RU" b="1" dirty="0" smtClean="0">
                <a:ln/>
                <a:solidFill>
                  <a:srgbClr val="002060"/>
                </a:solidFill>
                <a:hlinkClick r:id="rId4" tooltip="Чай"/>
              </a:rPr>
              <a:t>чая</a:t>
            </a:r>
            <a:r>
              <a:rPr lang="ru-RU" b="1" dirty="0" smtClean="0">
                <a:ln/>
                <a:solidFill>
                  <a:srgbClr val="002060"/>
                </a:solidFill>
              </a:rPr>
              <a:t>, зарегистрированная </a:t>
            </a:r>
            <a:r>
              <a:rPr lang="ru-RU" b="1" dirty="0" smtClean="0">
                <a:ln/>
                <a:solidFill>
                  <a:srgbClr val="002060"/>
                </a:solidFill>
                <a:hlinkClick r:id="rId5" tooltip="Липтон, Томас"/>
              </a:rPr>
              <a:t>Томасом </a:t>
            </a:r>
            <a:r>
              <a:rPr lang="ru-RU" b="1" dirty="0" err="1" smtClean="0">
                <a:ln/>
                <a:solidFill>
                  <a:srgbClr val="002060"/>
                </a:solidFill>
                <a:hlinkClick r:id="rId5" tooltip="Липтон, Томас"/>
              </a:rPr>
              <a:t>Липтоном</a:t>
            </a:r>
            <a:r>
              <a:rPr lang="ru-RU" b="1" dirty="0" smtClean="0">
                <a:ln/>
                <a:solidFill>
                  <a:srgbClr val="002060"/>
                </a:solidFill>
              </a:rPr>
              <a:t> в Великобритании в </a:t>
            </a:r>
            <a:r>
              <a:rPr lang="ru-RU" b="1" dirty="0" smtClean="0">
                <a:ln/>
                <a:solidFill>
                  <a:srgbClr val="002060"/>
                </a:solidFill>
                <a:hlinkClick r:id="rId6" tooltip="1890 год"/>
              </a:rPr>
              <a:t>1890 году</a:t>
            </a:r>
            <a:r>
              <a:rPr lang="ru-RU" b="1" dirty="0" smtClean="0">
                <a:ln/>
                <a:solidFill>
                  <a:srgbClr val="002060"/>
                </a:solidFill>
              </a:rPr>
              <a:t>. </a:t>
            </a:r>
          </a:p>
          <a:p>
            <a:endParaRPr lang="ru-RU" b="1" dirty="0" smtClean="0">
              <a:ln/>
              <a:solidFill>
                <a:schemeClr val="accent3"/>
              </a:solidFill>
            </a:endParaRPr>
          </a:p>
          <a:p>
            <a:pPr>
              <a:buNone/>
            </a:pPr>
            <a:endParaRPr lang="ru-RU" b="1" dirty="0" smtClean="0">
              <a:ln/>
              <a:solidFill>
                <a:srgbClr val="7030A0"/>
              </a:solidFill>
            </a:endParaRPr>
          </a:p>
          <a:p>
            <a:endParaRPr lang="ru-RU" b="1" dirty="0" smtClean="0">
              <a:ln/>
              <a:solidFill>
                <a:srgbClr val="7030A0"/>
              </a:solidFill>
            </a:endParaRPr>
          </a:p>
          <a:p>
            <a:r>
              <a:rPr lang="ru-RU" b="1" dirty="0" smtClean="0">
                <a:ln/>
                <a:solidFill>
                  <a:srgbClr val="7030A0"/>
                </a:solidFill>
              </a:rPr>
              <a:t>В настоящее время принадлежит компании </a:t>
            </a:r>
            <a:r>
              <a:rPr lang="ru-RU" b="1" dirty="0" err="1" smtClean="0">
                <a:ln/>
                <a:solidFill>
                  <a:srgbClr val="7030A0"/>
                </a:solidFill>
                <a:hlinkClick r:id="rId7" tooltip="Unilever"/>
              </a:rPr>
              <a:t>Unilever</a:t>
            </a:r>
            <a:r>
              <a:rPr lang="ru-RU" b="1" dirty="0" smtClean="0">
                <a:ln/>
                <a:solidFill>
                  <a:srgbClr val="7030A0"/>
                </a:solidFill>
              </a:rPr>
              <a:t>. Также до 1980-х в </a:t>
            </a:r>
            <a:r>
              <a:rPr lang="ru-RU" b="1" dirty="0" smtClean="0">
                <a:ln/>
                <a:solidFill>
                  <a:srgbClr val="7030A0"/>
                </a:solidFill>
                <a:hlinkClick r:id="rId8" tooltip="Великобритания"/>
              </a:rPr>
              <a:t>Великобритании</a:t>
            </a:r>
            <a:r>
              <a:rPr lang="ru-RU" b="1" dirty="0" smtClean="0">
                <a:ln/>
                <a:solidFill>
                  <a:srgbClr val="7030A0"/>
                </a:solidFill>
              </a:rPr>
              <a:t> существовала сеть </a:t>
            </a:r>
            <a:r>
              <a:rPr lang="ru-RU" b="1" dirty="0" smtClean="0">
                <a:ln/>
                <a:solidFill>
                  <a:srgbClr val="7030A0"/>
                </a:solidFill>
                <a:hlinkClick r:id="rId9" tooltip="Супермаркет"/>
              </a:rPr>
              <a:t>супермаркетов</a:t>
            </a:r>
            <a:r>
              <a:rPr lang="ru-RU" b="1" dirty="0" smtClean="0">
                <a:ln/>
                <a:solidFill>
                  <a:srgbClr val="7030A0"/>
                </a:solidFill>
              </a:rPr>
              <a:t> Lipton, созданная в </a:t>
            </a:r>
            <a:r>
              <a:rPr lang="ru-RU" b="1" dirty="0" smtClean="0">
                <a:ln/>
                <a:solidFill>
                  <a:srgbClr val="7030A0"/>
                </a:solidFill>
                <a:hlinkClick r:id="rId10" tooltip="1871 год"/>
              </a:rPr>
              <a:t>1871 году</a:t>
            </a:r>
            <a:r>
              <a:rPr lang="ru-RU" b="1" dirty="0" smtClean="0">
                <a:ln/>
                <a:solidFill>
                  <a:srgbClr val="7030A0"/>
                </a:solidFill>
              </a:rPr>
              <a:t> тем же Томасом </a:t>
            </a:r>
            <a:r>
              <a:rPr lang="ru-RU" b="1" dirty="0" err="1" smtClean="0">
                <a:ln/>
                <a:solidFill>
                  <a:srgbClr val="7030A0"/>
                </a:solidFill>
              </a:rPr>
              <a:t>Липтоном</a:t>
            </a:r>
            <a:r>
              <a:rPr lang="ru-RU" b="1" dirty="0" smtClean="0">
                <a:ln/>
                <a:solidFill>
                  <a:srgbClr val="7030A0"/>
                </a:solidFill>
              </a:rPr>
              <a:t>.</a:t>
            </a:r>
          </a:p>
          <a:p>
            <a:endParaRPr lang="ru-RU" b="1" dirty="0">
              <a:ln/>
              <a:solidFill>
                <a:schemeClr val="accent3"/>
              </a:solidFill>
            </a:endParaRPr>
          </a:p>
        </p:txBody>
      </p:sp>
      <p:pic>
        <p:nvPicPr>
          <p:cNvPr id="15362" name="Picture 2" descr="https://s3-eu-west-1.amazonaws.com/logos.bucket/Tea/600x300/Lipton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143108" y="3000372"/>
            <a:ext cx="4071966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mcdonalds.it/sites/default/files/produits/af_lipton_logo_4c_fondoy_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358246" cy="585791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57224" y="4786322"/>
            <a:ext cx="70634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История Бренда</a:t>
            </a:r>
            <a:endParaRPr lang="ru-RU" sz="5400" b="1" cap="none" spc="0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ЧАЙ ЛИПТОН:</a:t>
            </a:r>
            <a:endParaRPr lang="ru-RU" b="1" i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1428736"/>
            <a:ext cx="8429684" cy="40005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ru-RU" b="1" dirty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Интерес к чайной торговле Томас Липтон проявлял с начала 1880-х годов, когда начался уверенный рост потребления чая (с конца 1870-х до середины 1880 годов объём продаж вырос вдвое). Однако, по мнению </a:t>
            </a:r>
            <a:r>
              <a:rPr lang="ru-RU" b="1" dirty="0" err="1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Липтона</a:t>
            </a:r>
            <a:r>
              <a:rPr lang="ru-RU" b="1" dirty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, продаваемый в Великобритании чай был всё же слишком дорог для продукта массового спроса, и он начал искать пути снижения цены чая. Первая партия чая для магазинов </a:t>
            </a:r>
            <a:r>
              <a:rPr lang="ru-RU" b="1" dirty="0" err="1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Липтона</a:t>
            </a:r>
            <a:r>
              <a:rPr lang="ru-RU" b="1" dirty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поступила в Глазго в 1889 году. Чай этот сразу стал продуктом ажиотажного спроса, в первую очередь — из-за цены, которая была почти вдвое ниже, чем у других продавцов (при средней розничной цене 3 шиллинга за фунт чая Липтон продавал свой чай по 1 шиллингу 7 пенсов).</a:t>
            </a:r>
          </a:p>
        </p:txBody>
      </p:sp>
      <p:pic>
        <p:nvPicPr>
          <p:cNvPr id="20482" name="Picture 2" descr="http://dostavka.demoplex.ru/image/data/menu/Napitki/lipton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714884"/>
            <a:ext cx="3571900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642910" y="1071546"/>
            <a:ext cx="7715304" cy="42862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1905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 </a:t>
            </a:r>
            <a:r>
              <a:rPr lang="ru-RU" b="1" u="sng" dirty="0">
                <a:ln w="1905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hlinkClick r:id="rId2" tooltip="1898 год"/>
              </a:rPr>
              <a:t>1898 году</a:t>
            </a:r>
            <a:r>
              <a:rPr lang="ru-RU" b="1" dirty="0">
                <a:ln w="1905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 королева Виктория посвятила Томаса </a:t>
            </a:r>
            <a:r>
              <a:rPr lang="ru-RU" b="1" dirty="0" err="1">
                <a:ln w="1905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Липтона</a:t>
            </a:r>
            <a:r>
              <a:rPr lang="ru-RU" b="1" dirty="0">
                <a:ln w="1905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рыцари «за вклад в формирование и распространение английского образа жизни». Летом того же года состоялось акционирование чайного бизнеса </a:t>
            </a:r>
            <a:r>
              <a:rPr lang="ru-RU" b="1" dirty="0" err="1">
                <a:ln w="1905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Липтона</a:t>
            </a:r>
            <a:r>
              <a:rPr lang="ru-RU" b="1" dirty="0">
                <a:ln w="1905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Ажиотаж вокруг этого события был настолько велик, что в Национальный банк Шотландии, где происходила продажа акций, пришлось вызывать полицию для наведения порядка. Первый выпуск акций принёс Томасу </a:t>
            </a:r>
            <a:r>
              <a:rPr lang="ru-RU" b="1" dirty="0" err="1">
                <a:ln w="1905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Липтону</a:t>
            </a:r>
            <a:r>
              <a:rPr lang="ru-RU" b="1" dirty="0">
                <a:ln w="1905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более 2 миллионов фунтов стерлингов. 2 июня 1898 года состоялось первое собрание акционеров.</a:t>
            </a:r>
          </a:p>
          <a:p>
            <a:pPr algn="ctr"/>
            <a:endParaRPr lang="ru-RU" dirty="0"/>
          </a:p>
        </p:txBody>
      </p:sp>
      <p:pic>
        <p:nvPicPr>
          <p:cNvPr id="19463" name="Picture 7" descr="https://pp.userapi.com/c841235/v841235895/5f6ad/wTxh6_iV2R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4898386"/>
            <a:ext cx="6500858" cy="1673885"/>
          </a:xfrm>
          <a:prstGeom prst="rect">
            <a:avLst/>
          </a:prstGeom>
          <a:noFill/>
        </p:spPr>
      </p:pic>
      <p:pic>
        <p:nvPicPr>
          <p:cNvPr id="19467" name="Picture 11" descr="https://skid.by/images/products/produkty-pitaniya/chay-kofe-kakao/chay-lipton-yagody-frukty-20-pak_main_f5wu4i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0"/>
            <a:ext cx="3143272" cy="14858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age.shutterstock.com/display_pic_with_logo/576247/173873354/stock-photo-new-york-city-jan-box-of-lipton-tea-with-teabags-and-cup-on-white-background-the-1738733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4359203"/>
            <a:ext cx="5286412" cy="1974922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857224" y="357166"/>
            <a:ext cx="7429552" cy="4143404"/>
          </a:xfrm>
          <a:prstGeom prst="roundRect">
            <a:avLst/>
          </a:prstGeom>
          <a:solidFill>
            <a:srgbClr val="DDFAFD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/>
                <a:solidFill>
                  <a:schemeClr val="accent3"/>
                </a:solidFill>
              </a:rPr>
              <a:t>В 1909 ГОДУ ФИЛИАЛ КОМПАНИИ ОТКРЫЛСЯ В НЬЮ-ЙОРКЕ. ТОГДА ЖЕ ТОРГОВАЯ МАРКА ПРИОБРЕЛА СОВРЕМЕННЫЙ ВИД: СОЧЕТАНИЕ ЖЁЛТОГО, КРАСНОГО И СИНЕГО ЦВЕТОВ. ЛУЧШИЙ ИЗ ТРЁХ ПРОДАВАЕМЫХ В ТО ВРЕМЯ СОРТОВ ЧАЯ LIPTON, QUALITY1, ВЫПУСКАЛСЯ В ЖЁЛТОЙ ПАЧКЕ С КРАСНОЙ ЭМБЛЕМОЙ, НА КОТОРОЙ БЕЛЫМИ БУКВАМИ БЫЛО НАПИСАНО «LIPTON». СЕЙЧАС ЭТО ОФОРМЛЕНИЕ СОХРАНИЛОСЬ В ЧАЕ LIPTON YELLOW LABEL. УЗНАВ ОБ ИЗОБРЕТЕНИИ РОБЕРТА САЛЛИВАНА — ЧАЙНОМ ПАКЕТИКЕ, ЛИПТОН ОРГАНИЗОВАЛ ПРОИЗВОДСТВО ПАКЕТИРОВАННОГО ЧАЯ. ЭТОТ ЧАЙ БЫЛ ВЫСОКО ОЦЕНЁН В ГОДЫ ПЕРВОЙ МИРОВОЙ ВОЙНЫ, КОГДА МАССОВО ПОСТАВЛЯЛСЯ В АРМИЮ, ЕГО ПОПУЛЯРНОСТЬ СПОСОБСТВОВАЛА ДАЛЬНЕЙШЕМУ КОММЕРЧЕСКОМУ УСПЕХУ.</a:t>
            </a:r>
            <a:endParaRPr lang="ru-RU" sz="16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71472" y="2786058"/>
            <a:ext cx="7500990" cy="3357586"/>
          </a:xfrm>
          <a:prstGeom prst="roundRect">
            <a:avLst/>
          </a:prstGeom>
          <a:solidFill>
            <a:srgbClr val="DDDDDD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период с 1938 по 1972 годы чайный бизнес Lipton был по частям, в несколько торговых операций, приобретён концерном </a:t>
            </a:r>
            <a:r>
              <a:rPr lang="ru-RU" b="1" dirty="0" err="1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Unilever</a:t>
            </a:r>
            <a:r>
              <a:rPr lang="ru-RU" b="1" dirty="0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в чьём распоряжении торговая марка находится на 2013 год. В 1991 году </a:t>
            </a:r>
            <a:r>
              <a:rPr lang="ru-RU" b="1" dirty="0" err="1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Unilever</a:t>
            </a:r>
            <a:r>
              <a:rPr lang="ru-RU" b="1" dirty="0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создал совместное предприятие с </a:t>
            </a:r>
            <a:r>
              <a:rPr lang="ru-RU" b="1" dirty="0" err="1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PepsiCo</a:t>
            </a:r>
            <a:r>
              <a:rPr lang="ru-RU" b="1" dirty="0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ru-RU" b="1" dirty="0" err="1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Pepsi-Lipton</a:t>
            </a:r>
            <a:r>
              <a:rPr lang="ru-RU" b="1" dirty="0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dirty="0" err="1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Partnership</a:t>
            </a:r>
            <a:r>
              <a:rPr lang="ru-RU" b="1" dirty="0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предназначенное для сбыта готового чая в бутылках и банках в Северную Америку. В 2003 году было основано второе совместное предприятие, </a:t>
            </a:r>
            <a:r>
              <a:rPr lang="ru-RU" b="1" dirty="0" err="1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Pepsi-Lipton</a:t>
            </a:r>
            <a:r>
              <a:rPr lang="ru-RU" b="1" dirty="0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dirty="0" err="1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International</a:t>
            </a:r>
            <a:r>
              <a:rPr lang="ru-RU" b="1" dirty="0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(PLI), занимающееся тем же в Европе и на других неамериканских рынках. </a:t>
            </a:r>
            <a:r>
              <a:rPr lang="ru-RU" b="1" dirty="0" err="1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PepsiCo</a:t>
            </a:r>
            <a:r>
              <a:rPr lang="ru-RU" b="1" dirty="0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и </a:t>
            </a:r>
            <a:r>
              <a:rPr lang="ru-RU" b="1" dirty="0" err="1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Unilever</a:t>
            </a:r>
            <a:r>
              <a:rPr lang="ru-RU" b="1" dirty="0">
                <a:ln w="11430"/>
                <a:solidFill>
                  <a:srgbClr val="0C324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имеют по 50 % акций этих предприятий.</a:t>
            </a:r>
          </a:p>
        </p:txBody>
      </p:sp>
      <p:sp>
        <p:nvSpPr>
          <p:cNvPr id="22530" name="AutoShape 2" descr="https://www.superadrianme.com/wp-content/uploads/2013/07/IMG_82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2" name="AutoShape 4" descr="https://www.superadrianme.com/wp-content/uploads/2013/07/IMG_82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4" name="Picture 6" descr="https://pp.userapi.com/c834402/v834402468/8dc52/u62KCLiG2Y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14290"/>
            <a:ext cx="5000660" cy="2533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b="1" cap="none" dirty="0" smtClean="0">
                <a:ln/>
                <a:solidFill>
                  <a:srgbClr val="6666FF"/>
                </a:solidFill>
              </a:rPr>
              <a:t>Современное состояние</a:t>
            </a:r>
            <a:endParaRPr lang="ru-RU" b="1" cap="none" dirty="0">
              <a:ln/>
              <a:solidFill>
                <a:srgbClr val="6666FF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000100" y="1714488"/>
            <a:ext cx="6715172" cy="4000528"/>
          </a:xfrm>
          <a:prstGeom prst="ellipse">
            <a:avLst/>
          </a:prstGeom>
          <a:solidFill>
            <a:srgbClr val="D1FFE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C3240"/>
                </a:solidFill>
              </a:rPr>
              <a:t>НА 2013 ГОД ТОРГОВАЯ МАРКА LIPTON ОСТАЁТСЯ В АКТИВНОМ УПОТРЕБЛЕНИИ, ЧАЙ ПОД ЭТИМ БРЕНДОМ ПРОДАЁТСЯ ПО ВСЕМУ МИРУ (ПО УТВЕРЖДЕНИЮ ОФИЦИАЛЬНОГО САЙТА LIPTON — В 110 СТРАНАХ). 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C3240"/>
              </a:solidFill>
            </a:endParaRPr>
          </a:p>
        </p:txBody>
      </p:sp>
      <p:pic>
        <p:nvPicPr>
          <p:cNvPr id="24578" name="Picture 2" descr="http://healthylivingguy.com/blog/wp-content/uploads/2012/07/li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643446"/>
            <a:ext cx="2542073" cy="1904993"/>
          </a:xfrm>
          <a:prstGeom prst="rect">
            <a:avLst/>
          </a:prstGeom>
          <a:noFill/>
        </p:spPr>
      </p:pic>
      <p:pic>
        <p:nvPicPr>
          <p:cNvPr id="24580" name="Picture 4" descr="http://www.upakovano.ru/pictures/New%20Folder/August%202014/Lipton_Crush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857760"/>
            <a:ext cx="4143404" cy="1500198"/>
          </a:xfrm>
          <a:prstGeom prst="rect">
            <a:avLst/>
          </a:prstGeom>
          <a:noFill/>
        </p:spPr>
      </p:pic>
      <p:pic>
        <p:nvPicPr>
          <p:cNvPr id="24582" name="Picture 6" descr="https://im0-tub-ru.yandex.net/i?id=5f829f03b421402f1f1951b52b6bb6d3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357299"/>
            <a:ext cx="1785950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images.myshared.ru/6/765017/slide_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572560" cy="6429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71</TotalTime>
  <Words>308</Words>
  <Application>Microsoft Office PowerPoint</Application>
  <PresentationFormat>Экран (4:3)</PresentationFormat>
  <Paragraphs>21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По дисциплине : «Системный анализ и моделирование»</vt:lpstr>
      <vt:lpstr>СОДЕРЖАНИЕ</vt:lpstr>
      <vt:lpstr>ОПРЕДЕЛЕНИЕ:</vt:lpstr>
      <vt:lpstr>Слайд 4</vt:lpstr>
      <vt:lpstr>ЧАЙ ЛИПТОН:</vt:lpstr>
      <vt:lpstr>Слайд 6</vt:lpstr>
      <vt:lpstr>Слайд 7</vt:lpstr>
      <vt:lpstr>Слайд 8</vt:lpstr>
      <vt:lpstr>Современное состояние</vt:lpstr>
      <vt:lpstr>Слайд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17</cp:revision>
  <dcterms:created xsi:type="dcterms:W3CDTF">2018-01-18T17:14:03Z</dcterms:created>
  <dcterms:modified xsi:type="dcterms:W3CDTF">2019-08-03T08:36:13Z</dcterms:modified>
</cp:coreProperties>
</file>