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626AA72-E3BB-4BF5-80F0-9408D05FC4E6}" type="datetimeFigureOut">
              <a:rPr lang="ru-RU" smtClean="0"/>
              <a:t>06.12.2015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73AC4E-8676-4711-A59E-AC3784FC485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626AA72-E3BB-4BF5-80F0-9408D05FC4E6}" type="datetimeFigureOut">
              <a:rPr lang="ru-RU" smtClean="0"/>
              <a:t>06.12.2015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73AC4E-8676-4711-A59E-AC3784FC485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626AA72-E3BB-4BF5-80F0-9408D05FC4E6}" type="datetimeFigureOut">
              <a:rPr lang="ru-RU" smtClean="0"/>
              <a:t>06.12.2015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73AC4E-8676-4711-A59E-AC3784FC485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626AA72-E3BB-4BF5-80F0-9408D05FC4E6}" type="datetimeFigureOut">
              <a:rPr lang="ru-RU" smtClean="0"/>
              <a:t>06.12.2015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73AC4E-8676-4711-A59E-AC3784FC485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626AA72-E3BB-4BF5-80F0-9408D05FC4E6}" type="datetimeFigureOut">
              <a:rPr lang="ru-RU" smtClean="0"/>
              <a:t>06.12.2015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73AC4E-8676-4711-A59E-AC3784FC485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626AA72-E3BB-4BF5-80F0-9408D05FC4E6}" type="datetimeFigureOut">
              <a:rPr lang="ru-RU" smtClean="0"/>
              <a:t>06.12.2015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73AC4E-8676-4711-A59E-AC3784FC485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626AA72-E3BB-4BF5-80F0-9408D05FC4E6}" type="datetimeFigureOut">
              <a:rPr lang="ru-RU" smtClean="0"/>
              <a:t>06.12.2015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73AC4E-8676-4711-A59E-AC3784FC485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626AA72-E3BB-4BF5-80F0-9408D05FC4E6}" type="datetimeFigureOut">
              <a:rPr lang="ru-RU" smtClean="0"/>
              <a:t>06.12.2015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73AC4E-8676-4711-A59E-AC3784FC485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626AA72-E3BB-4BF5-80F0-9408D05FC4E6}" type="datetimeFigureOut">
              <a:rPr lang="ru-RU" smtClean="0"/>
              <a:t>06.12.2015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73AC4E-8676-4711-A59E-AC3784FC485B}" type="slidenum">
              <a:rPr lang="ru-RU" smtClean="0"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626AA72-E3BB-4BF5-80F0-9408D05FC4E6}" type="datetimeFigureOut">
              <a:rPr lang="ru-RU" smtClean="0"/>
              <a:t>06.12.2015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73AC4E-8676-4711-A59E-AC3784FC485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626AA72-E3BB-4BF5-80F0-9408D05FC4E6}" type="datetimeFigureOut">
              <a:rPr lang="ru-RU" smtClean="0"/>
              <a:t>06.12.2015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73AC4E-8676-4711-A59E-AC3784FC485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A626AA72-E3BB-4BF5-80F0-9408D05FC4E6}" type="datetimeFigureOut">
              <a:rPr lang="ru-RU" smtClean="0"/>
              <a:t>06.12.2015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1A73AC4E-8676-4711-A59E-AC3784FC485B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1484784"/>
            <a:ext cx="7772400" cy="18288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</a:t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тему «Эластичность спроса и предложения»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788024" y="4581128"/>
            <a:ext cx="3952528" cy="1656184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</a:t>
            </a:r>
          </a:p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тудентка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гр.БД-14-А</a:t>
            </a:r>
          </a:p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Воротынец Алина</a:t>
            </a:r>
          </a:p>
        </p:txBody>
      </p:sp>
    </p:spTree>
    <p:extLst>
      <p:ext uri="{BB962C8B-B14F-4D97-AF65-F5344CB8AC3E}">
        <p14:creationId xmlns:p14="http://schemas.microsoft.com/office/powerpoint/2010/main" val="3246959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541407"/>
            <a:ext cx="828092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Эластичность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это степень реагирования одной переменной величины в ответ на изменение другой, связанной с первой величины.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Другими словами, способность спроса и предложения адаптироваться к изменившимся рыночным условиям называется </a:t>
            </a:r>
            <a:r>
              <a:rPr lang="ru-RU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эластичностью.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851920" y="2636912"/>
            <a:ext cx="511256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2400" dirty="0">
                <a:latin typeface="Times New Roman"/>
                <a:ea typeface="Times New Roman"/>
              </a:rPr>
              <a:t>Понятие </a:t>
            </a:r>
            <a:r>
              <a:rPr lang="ru-RU" sz="2400" i="1" dirty="0">
                <a:latin typeface="Times New Roman"/>
                <a:ea typeface="Times New Roman"/>
              </a:rPr>
              <a:t>«эластичность» </a:t>
            </a:r>
            <a:r>
              <a:rPr lang="ru-RU" sz="2400" dirty="0">
                <a:latin typeface="Times New Roman"/>
                <a:ea typeface="Times New Roman"/>
              </a:rPr>
              <a:t>было введено в экономическую литературу А. Маршаллом (Великобритания), а </a:t>
            </a:r>
            <a:r>
              <a:rPr lang="ru-RU" sz="2400" dirty="0" smtClean="0">
                <a:latin typeface="Times New Roman"/>
                <a:ea typeface="Times New Roman"/>
              </a:rPr>
              <a:t>дальнейшее развитие теория </a:t>
            </a:r>
            <a:r>
              <a:rPr lang="ru-RU" sz="2400" dirty="0">
                <a:latin typeface="Times New Roman"/>
                <a:ea typeface="Times New Roman"/>
              </a:rPr>
              <a:t>эластичности получила в трудах Дж. </a:t>
            </a:r>
            <a:r>
              <a:rPr lang="ru-RU" sz="2400" dirty="0" err="1" smtClean="0">
                <a:latin typeface="Times New Roman"/>
                <a:ea typeface="Times New Roman"/>
              </a:rPr>
              <a:t>Хикса</a:t>
            </a:r>
            <a:r>
              <a:rPr lang="ru-RU" sz="2400" dirty="0" smtClean="0">
                <a:latin typeface="Times New Roman"/>
                <a:ea typeface="Times New Roman"/>
              </a:rPr>
              <a:t>(Великобритания),</a:t>
            </a:r>
            <a:r>
              <a:rPr lang="ru-RU" sz="2400" dirty="0" err="1" smtClean="0">
                <a:latin typeface="Times New Roman"/>
                <a:ea typeface="Times New Roman"/>
              </a:rPr>
              <a:t>П.Самуэльсона</a:t>
            </a:r>
            <a:r>
              <a:rPr lang="ru-RU" sz="2400" dirty="0" smtClean="0">
                <a:latin typeface="Times New Roman"/>
                <a:ea typeface="Times New Roman"/>
              </a:rPr>
              <a:t> </a:t>
            </a:r>
            <a:r>
              <a:rPr lang="ru-RU" sz="2400" dirty="0">
                <a:latin typeface="Times New Roman"/>
                <a:ea typeface="Times New Roman"/>
              </a:rPr>
              <a:t>(США).</a:t>
            </a:r>
            <a:endParaRPr lang="ru-RU" sz="2400" dirty="0">
              <a:effectLst/>
              <a:latin typeface="Times New Roman"/>
              <a:ea typeface="Times New Roman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729" y="3024681"/>
            <a:ext cx="954068" cy="1342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9516" y="3067615"/>
            <a:ext cx="919628" cy="12998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89007" y="4436297"/>
            <a:ext cx="15011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А. Маршалл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699057" y="4437405"/>
            <a:ext cx="11551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Дж.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Хикс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3927" y="4791887"/>
            <a:ext cx="923916" cy="13066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340747" y="6169590"/>
            <a:ext cx="16744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П.Самуэльсон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3815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двумя вырезанными соседними углами 1"/>
          <p:cNvSpPr/>
          <p:nvPr/>
        </p:nvSpPr>
        <p:spPr>
          <a:xfrm>
            <a:off x="2662446" y="1949099"/>
            <a:ext cx="4357688" cy="500062"/>
          </a:xfrm>
          <a:prstGeom prst="snip2SameRect">
            <a:avLst>
              <a:gd name="adj1" fmla="val 16667"/>
              <a:gd name="adj2" fmla="val 20571"/>
            </a:avLst>
          </a:prstGeom>
          <a:solidFill>
            <a:schemeClr val="accent2">
              <a:lumMod val="60000"/>
              <a:lumOff val="40000"/>
            </a:schemeClr>
          </a:solidFill>
          <a:ln w="25400" cap="flat" cmpd="sng" algn="ctr">
            <a:solidFill>
              <a:srgbClr val="0F6FC6">
                <a:shade val="50000"/>
              </a:srgbClr>
            </a:solidFill>
            <a:prstDash val="solid"/>
          </a:ln>
          <a:effectLst/>
        </p:spPr>
        <p:txBody>
          <a:bodyPr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onstantia"/>
              </a:rPr>
              <a:t>Эластичность</a:t>
            </a:r>
          </a:p>
        </p:txBody>
      </p:sp>
      <p:cxnSp>
        <p:nvCxnSpPr>
          <p:cNvPr id="3" name="Прямая со стрелкой 2"/>
          <p:cNvCxnSpPr>
            <a:endCxn id="14" idx="0"/>
          </p:cNvCxnSpPr>
          <p:nvPr/>
        </p:nvCxnSpPr>
        <p:spPr>
          <a:xfrm>
            <a:off x="6084167" y="2449161"/>
            <a:ext cx="540061" cy="938932"/>
          </a:xfrm>
          <a:prstGeom prst="straightConnector1">
            <a:avLst/>
          </a:prstGeom>
          <a:noFill/>
          <a:ln w="38100" cap="flat" cmpd="sng" algn="ctr">
            <a:solidFill>
              <a:schemeClr val="tx1"/>
            </a:solidFill>
            <a:prstDash val="solid"/>
            <a:tailEnd type="arrow"/>
          </a:ln>
          <a:effectLst/>
        </p:spPr>
      </p:cxnSp>
      <p:cxnSp>
        <p:nvCxnSpPr>
          <p:cNvPr id="7" name="Прямая со стрелкой 6"/>
          <p:cNvCxnSpPr/>
          <p:nvPr/>
        </p:nvCxnSpPr>
        <p:spPr>
          <a:xfrm flipH="1">
            <a:off x="2690135" y="2449161"/>
            <a:ext cx="504056" cy="93893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Прямоугольник 10"/>
          <p:cNvSpPr/>
          <p:nvPr/>
        </p:nvSpPr>
        <p:spPr>
          <a:xfrm>
            <a:off x="2942163" y="3244334"/>
            <a:ext cx="32596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ru-RU" dirty="0">
                <a:solidFill>
                  <a:prstClr val="white"/>
                </a:solidFill>
                <a:latin typeface="Constantia"/>
              </a:rPr>
              <a:t>Эластичность спроса по цене</a:t>
            </a:r>
            <a:endParaRPr lang="ru-RU" dirty="0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367400" y="3388092"/>
            <a:ext cx="2645470" cy="165618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25400" cap="flat" cmpd="sng" algn="ctr">
            <a:solidFill>
              <a:srgbClr val="0F6FC6">
                <a:shade val="50000"/>
              </a:srgbClr>
            </a:solidFill>
            <a:prstDash val="solid"/>
          </a:ln>
          <a:effectLst/>
        </p:spPr>
        <p:txBody>
          <a:bodyPr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Эластичность спроса по </a:t>
            </a:r>
            <a:r>
              <a:rPr kumimoji="0" lang="ru-RU" sz="18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цене</a:t>
            </a:r>
            <a:endParaRPr lang="ru-RU" i="1" dirty="0">
              <a:solidFill>
                <a:sysClr val="window" lastClr="FFFFFF"/>
              </a:solidFill>
              <a:latin typeface="Constantia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onstantia"/>
              </a:rPr>
              <a:t>реакция покупателя на изменение цены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nstantia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292080" y="3388093"/>
            <a:ext cx="2664296" cy="1656183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25400" cap="flat" cmpd="sng" algn="ctr">
            <a:solidFill>
              <a:srgbClr val="0F6FC6">
                <a:shade val="50000"/>
              </a:srgbClr>
            </a:solidFill>
            <a:prstDash val="solid"/>
          </a:ln>
          <a:effectLst/>
        </p:spPr>
        <p:txBody>
          <a:bodyPr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Эластичность предложения по </a:t>
            </a:r>
            <a:r>
              <a:rPr kumimoji="0" lang="ru-RU" sz="18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цене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>
                <a:solidFill>
                  <a:schemeClr val="bg1"/>
                </a:solidFill>
                <a:latin typeface="Constantia" panose="02030602050306030303" pitchFamily="18" charset="0"/>
                <a:cs typeface="Times New Roman" panose="02020603050405020304" pitchFamily="18" charset="0"/>
              </a:rPr>
              <a:t>реакция производителя на изменение цены</a:t>
            </a:r>
            <a:endParaRPr kumimoji="0" lang="ru-RU" sz="180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onstantia" panose="02030602050306030303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1421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476673"/>
            <a:ext cx="799288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Эластичность спроса по цене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это показатель процентного изменения объема спроса при изменении на 1% цены на товар вдоль данной кривой спроса на него. Она показывает чувствительность объема (величины) спроса к изменению цены товара при условии, что все другие факторы, которые влияют на спрос, остаются неизменными.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75556" y="3284984"/>
            <a:ext cx="7776864" cy="70788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572770" algn="ctr">
              <a:spcAft>
                <a:spcPts val="0"/>
              </a:spcAft>
            </a:pPr>
            <a:r>
              <a:rPr lang="ru-RU" sz="2000" b="1" dirty="0">
                <a:latin typeface="Times New Roman"/>
                <a:ea typeface="Times New Roman"/>
              </a:rPr>
              <a:t>Е  = </a:t>
            </a:r>
            <a:r>
              <a:rPr lang="ru-RU" sz="2000" b="1" u="sng" dirty="0">
                <a:latin typeface="Times New Roman"/>
                <a:ea typeface="Times New Roman"/>
              </a:rPr>
              <a:t>процентное изменение объема спроса   </a:t>
            </a:r>
            <a:r>
              <a:rPr lang="ru-RU" sz="2000" b="1" dirty="0" smtClean="0">
                <a:latin typeface="Times New Roman"/>
                <a:ea typeface="Times New Roman"/>
              </a:rPr>
              <a:t>=   </a:t>
            </a:r>
            <a:r>
              <a:rPr lang="ru-RU" sz="2000" b="1" u="sng" dirty="0">
                <a:latin typeface="Times New Roman"/>
                <a:ea typeface="Times New Roman"/>
              </a:rPr>
              <a:t>Δ% Q</a:t>
            </a:r>
            <a:endParaRPr lang="ru-RU" dirty="0">
              <a:latin typeface="Times New Roman"/>
              <a:ea typeface="Times New Roman"/>
            </a:endParaRPr>
          </a:p>
          <a:p>
            <a:pPr indent="572770">
              <a:spcAft>
                <a:spcPts val="0"/>
              </a:spcAft>
            </a:pPr>
            <a:r>
              <a:rPr lang="ru-RU" sz="2000" b="1" dirty="0">
                <a:latin typeface="Times New Roman"/>
                <a:ea typeface="Times New Roman"/>
              </a:rPr>
              <a:t>                              процентное изменение цены           </a:t>
            </a:r>
            <a:r>
              <a:rPr lang="ru-RU" sz="2000" b="1" dirty="0" smtClean="0">
                <a:latin typeface="Times New Roman"/>
                <a:ea typeface="Times New Roman"/>
              </a:rPr>
              <a:t>Δ </a:t>
            </a:r>
            <a:r>
              <a:rPr lang="ru-RU" sz="2000" b="1" dirty="0">
                <a:latin typeface="Times New Roman"/>
                <a:ea typeface="Times New Roman"/>
              </a:rPr>
              <a:t>% P</a:t>
            </a:r>
            <a:endParaRPr lang="ru-RU" dirty="0">
              <a:effectLst/>
              <a:latin typeface="Times New Roman"/>
              <a:ea typeface="Times New Roman"/>
            </a:endParaRPr>
          </a:p>
        </p:txBody>
      </p:sp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965" y="4813956"/>
            <a:ext cx="5938837" cy="93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575556" y="4167625"/>
            <a:ext cx="78848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Исходя из математических правил, процентное изменение можно рассчитать по формуле: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67544" y="5748157"/>
            <a:ext cx="49154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Q1 - объем спроса до его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изменения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Q2 - объем спроса после его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изменения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3001" y="4813956"/>
            <a:ext cx="5938837" cy="93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4355976" y="5584479"/>
            <a:ext cx="4788024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2000" b="1" dirty="0">
                <a:latin typeface="Times New Roman"/>
                <a:ea typeface="Times New Roman"/>
              </a:rPr>
              <a:t>Р</a:t>
            </a:r>
            <a:r>
              <a:rPr lang="ru-RU" sz="2000" b="1" baseline="-25000" dirty="0">
                <a:latin typeface="Times New Roman"/>
                <a:ea typeface="Times New Roman"/>
              </a:rPr>
              <a:t>1</a:t>
            </a:r>
            <a:r>
              <a:rPr lang="ru-RU" sz="2000" b="1" dirty="0">
                <a:latin typeface="Times New Roman"/>
                <a:ea typeface="Times New Roman"/>
              </a:rPr>
              <a:t> – цена спроса изначальная,</a:t>
            </a:r>
            <a:endParaRPr lang="ru-RU" b="1" dirty="0">
              <a:latin typeface="Times New Roman"/>
              <a:ea typeface="Times New Roman"/>
            </a:endParaRPr>
          </a:p>
          <a:p>
            <a:pPr indent="450215" algn="just">
              <a:spcAft>
                <a:spcPts val="0"/>
              </a:spcAft>
            </a:pPr>
            <a:r>
              <a:rPr lang="ru-RU" sz="2000" b="1" dirty="0">
                <a:latin typeface="Times New Roman"/>
                <a:ea typeface="Times New Roman"/>
              </a:rPr>
              <a:t>Р</a:t>
            </a:r>
            <a:r>
              <a:rPr lang="ru-RU" sz="2000" b="1" baseline="-25000" dirty="0">
                <a:latin typeface="Times New Roman"/>
                <a:ea typeface="Times New Roman"/>
              </a:rPr>
              <a:t>2 </a:t>
            </a:r>
            <a:r>
              <a:rPr lang="ru-RU" sz="2000" b="1" dirty="0">
                <a:latin typeface="Times New Roman"/>
                <a:ea typeface="Times New Roman"/>
              </a:rPr>
              <a:t>– цена спроса после изменения.</a:t>
            </a:r>
            <a:endParaRPr lang="ru-RU" b="1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670784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39552" y="476672"/>
            <a:ext cx="77768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Определение процентных чисел позволяет записать полную формулу для вычисления эластичности:</a:t>
            </a: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484784"/>
            <a:ext cx="5938837" cy="920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827583" y="2405534"/>
            <a:ext cx="7739037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 спроса говорит о том, что: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чем больше цена, тем меньше спрос, и, наоборот, при прочих равных условиях. Следовательно, цена и спрос изменяются в противоположных направлениях, т.е. значение коэффициента эластичности спроса по цене всегда отрицательно. Поэтому, в экономической теории принято оперировать с абсолютным значением эластичности спроса. Абсолютная величина показателя ценовой эластичности спроса может меняться от нуля до бесконечности. </a:t>
            </a:r>
          </a:p>
        </p:txBody>
      </p:sp>
    </p:spTree>
    <p:extLst>
      <p:ext uri="{BB962C8B-B14F-4D97-AF65-F5344CB8AC3E}">
        <p14:creationId xmlns:p14="http://schemas.microsoft.com/office/powerpoint/2010/main" val="1990896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404664"/>
            <a:ext cx="784887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4400" b="1" i="0" u="none" strike="noStrike" kern="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Эластичный спрос</a:t>
            </a: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340768"/>
            <a:ext cx="7615237" cy="4840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99393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404664"/>
            <a:ext cx="813690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44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Неэластичный спрос</a:t>
            </a: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schemeClr val="accent3">
                  <a:lumMod val="60000"/>
                  <a:lumOff val="40000"/>
                </a:schemeClr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627" y="1243291"/>
            <a:ext cx="7516813" cy="4840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02310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404664"/>
            <a:ext cx="907300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44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Спрос единичной эластичности </a:t>
            </a: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202348"/>
            <a:ext cx="7589837" cy="4852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41328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476672"/>
            <a:ext cx="849694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4400" b="1" i="0" u="none" strike="noStrike" kern="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Абсолютно неэластичный спрос</a:t>
            </a: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102" y="1565278"/>
            <a:ext cx="7615237" cy="4852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0140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476672"/>
            <a:ext cx="813690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altLang="ru-RU" sz="4400" b="1" kern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Абсолютно </a:t>
            </a:r>
            <a:r>
              <a:rPr lang="ru-RU" altLang="ru-RU" sz="4400" b="1" kern="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эластичный </a:t>
            </a:r>
            <a:r>
              <a:rPr lang="ru-RU" altLang="ru-RU" sz="4400" b="1" kern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спрос</a:t>
            </a:r>
            <a:endParaRPr lang="ru-RU" kern="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1219" y="1556792"/>
            <a:ext cx="7615237" cy="4846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91743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476672"/>
            <a:ext cx="799288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Факторы, влияющие на эластичность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спроса по цене 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55576" y="1553891"/>
            <a:ext cx="813690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2000" i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Наличие заменителей: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чем больше товаров-субститутов, тем активнее реагирует спрос на смену цен на них.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755576" y="2427053"/>
            <a:ext cx="777686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i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Удельный вес товара в бюджете потребителя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(обычно, чем выше удельный вес, тем выше ценовая эластичность спроса).</a:t>
            </a:r>
          </a:p>
          <a:p>
            <a:r>
              <a:rPr lang="ru-RU" sz="2000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2000" i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Размер дохода.</a:t>
            </a:r>
          </a:p>
          <a:p>
            <a:r>
              <a:rPr lang="ru-RU" sz="2000" i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Качество товара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является ли  данный товар предметом роскоши (спрос на такие товары, как правило, эластичный) или предметом необходимости (спрос на большинство  которых неэластичный).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55576" y="4366045"/>
            <a:ext cx="813690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i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Размер запаса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чем больше запас, тем более эластичный спрос.</a:t>
            </a:r>
          </a:p>
          <a:p>
            <a:r>
              <a:rPr lang="ru-RU" sz="2000" i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Временя приспособления к изменению цен. 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краткосрочном периоде спрос менее эластичный, чем в долгосрочном. Ведь для поиска товаров-субститутов и изменения структуры  потребление требуется время.</a:t>
            </a:r>
          </a:p>
        </p:txBody>
      </p:sp>
    </p:spTree>
    <p:extLst>
      <p:ext uri="{BB962C8B-B14F-4D97-AF65-F5344CB8AC3E}">
        <p14:creationId xmlns:p14="http://schemas.microsoft.com/office/powerpoint/2010/main" val="2812695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566678"/>
            <a:ext cx="828092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Эластичность спроса по доходу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это степень чувствительности спроса на какой-либо товар к изменению доходов потребителей.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Коэффициент эластичности спроса по доходу показывает, на сколько процентов увеличится (уменьшится) спрос при увеличении (уменьшении) доходов потребителей на 1 %.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068960"/>
            <a:ext cx="7893179" cy="1054472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sp>
        <p:nvSpPr>
          <p:cNvPr id="4" name="Прямоугольник 3"/>
          <p:cNvSpPr/>
          <p:nvPr/>
        </p:nvSpPr>
        <p:spPr>
          <a:xfrm>
            <a:off x="491980" y="4293096"/>
            <a:ext cx="8256484" cy="20162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0&lt;E1&lt;1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то спрос на благо растет медленнее дохода, что типично для благ первой необходимости (хлеб, картофель).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Е1 &gt; 1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спрос на благо опережает рост доходов и не имеет насыщения.</a:t>
            </a:r>
          </a:p>
          <a:p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 может быть и нулевая эластичность спроса по доходу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если объем спроса не чувствителен к изменению дохода. Это относится к товарам, потребление которых не чувствительно к доходам. </a:t>
            </a:r>
          </a:p>
        </p:txBody>
      </p:sp>
    </p:spTree>
    <p:extLst>
      <p:ext uri="{BB962C8B-B14F-4D97-AF65-F5344CB8AC3E}">
        <p14:creationId xmlns:p14="http://schemas.microsoft.com/office/powerpoint/2010/main" val="2672378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476673"/>
            <a:ext cx="820891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Перекрестная эластичность спроса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это степень чувствительности спроса на определенный товар к изменению цены другого товара. 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Коэффициент перекрестной эластичности показывает, на сколько процентов изменится спрос при изменении цены другого товара на 1%.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7" y="2867657"/>
            <a:ext cx="7411089" cy="495995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sp>
        <p:nvSpPr>
          <p:cNvPr id="4" name="Прямоугольник 3"/>
          <p:cNvSpPr/>
          <p:nvPr/>
        </p:nvSpPr>
        <p:spPr>
          <a:xfrm>
            <a:off x="395536" y="3717032"/>
            <a:ext cx="820891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Перекрестная эластичность будет: 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положительная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взаимозаменяемых товаров, то есть при росте цены на товар В объем спроса на товар X увеличивается, как бы происходит переключение спроса с товара В на товар X (автобус и такси,  мыло и шампунь).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отрицательная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взаимодополняемых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товаров, то есть с ростом цены на товар В объем спроса на товар X сокращается и наоборот (фотоаппарат и пленки, магнитофон и кассеты).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нулевая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независимых или нейтральных товаров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6551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404664"/>
            <a:ext cx="8136904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Эластичность предложения по цене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это степень чувствительности предложения к изменению цены товара. 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Коэффициент эластичности предложения по цене показывает, на скольких процентов увеличится (уменьшится) предложение товара при увеличении (уменьшении) его цены на 1%. 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548" y="3265240"/>
            <a:ext cx="8064896" cy="539752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sp>
        <p:nvSpPr>
          <p:cNvPr id="5" name="Прямоугольник 4"/>
          <p:cNvSpPr/>
          <p:nvPr/>
        </p:nvSpPr>
        <p:spPr>
          <a:xfrm>
            <a:off x="749342" y="4221088"/>
            <a:ext cx="8064896" cy="15050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80000"/>
              </a:lnSpc>
              <a:spcBef>
                <a:spcPts val="700"/>
              </a:spcBef>
              <a:spcAft>
                <a:spcPct val="0"/>
              </a:spcAft>
              <a:buClr>
                <a:srgbClr val="DD8047"/>
              </a:buClr>
              <a:buSzPct val="60000"/>
            </a:pPr>
            <a:r>
              <a:rPr lang="ru-RU" altLang="ru-RU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Основной фактор: временной</a:t>
            </a:r>
            <a:r>
              <a:rPr lang="ru-RU" altLang="ru-RU" sz="2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altLang="ru-RU" sz="24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39763" lvl="1" indent="-273050" fontAlgn="base">
              <a:lnSpc>
                <a:spcPct val="80000"/>
              </a:lnSpc>
              <a:spcBef>
                <a:spcPts val="550"/>
              </a:spcBef>
              <a:spcAft>
                <a:spcPct val="0"/>
              </a:spcAft>
              <a:buClr>
                <a:srgbClr val="94B6D2"/>
              </a:buClr>
              <a:buSzPct val="70000"/>
              <a:buFont typeface="Wingdings 2" pitchFamily="18" charset="2"/>
              <a:buChar char=""/>
            </a:pPr>
            <a:r>
              <a:rPr lang="ru-RU" altLang="ru-RU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Мгновенный (кратчайший) период</a:t>
            </a:r>
          </a:p>
          <a:p>
            <a:pPr marL="639763" lvl="1" indent="-273050" fontAlgn="base">
              <a:lnSpc>
                <a:spcPct val="80000"/>
              </a:lnSpc>
              <a:spcBef>
                <a:spcPts val="550"/>
              </a:spcBef>
              <a:spcAft>
                <a:spcPct val="0"/>
              </a:spcAft>
              <a:buClr>
                <a:srgbClr val="94B6D2"/>
              </a:buClr>
              <a:buSzPct val="70000"/>
              <a:buFont typeface="Wingdings 2" pitchFamily="18" charset="2"/>
              <a:buChar char=""/>
            </a:pPr>
            <a:r>
              <a:rPr lang="ru-RU" altLang="ru-RU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Короткий (краткосрочный) период</a:t>
            </a:r>
          </a:p>
          <a:p>
            <a:pPr marL="639763" lvl="1" indent="-273050" fontAlgn="base">
              <a:lnSpc>
                <a:spcPct val="80000"/>
              </a:lnSpc>
              <a:spcBef>
                <a:spcPts val="550"/>
              </a:spcBef>
              <a:spcAft>
                <a:spcPct val="0"/>
              </a:spcAft>
              <a:buClr>
                <a:srgbClr val="94B6D2"/>
              </a:buClr>
              <a:buSzPct val="70000"/>
              <a:buFont typeface="Wingdings 2" pitchFamily="18" charset="2"/>
              <a:buChar char=""/>
            </a:pPr>
            <a:r>
              <a:rPr lang="ru-RU" altLang="ru-RU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Длительный (долгосрочный) период</a:t>
            </a:r>
          </a:p>
        </p:txBody>
      </p:sp>
    </p:spTree>
    <p:extLst>
      <p:ext uri="{BB962C8B-B14F-4D97-AF65-F5344CB8AC3E}">
        <p14:creationId xmlns:p14="http://schemas.microsoft.com/office/powerpoint/2010/main" val="356665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476672"/>
            <a:ext cx="8604448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0" cap="none" spc="0" normalizeH="0" baseline="0" noProof="0" dirty="0" smtClean="0">
                <a:ln>
                  <a:noFill/>
                </a:ln>
                <a:solidFill>
                  <a:srgbClr val="775F55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Абсолютно эластичное предложение</a:t>
            </a: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535353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463" y="1700808"/>
            <a:ext cx="7540625" cy="4852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15238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39552" y="476672"/>
            <a:ext cx="799288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44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Эластичное предложение</a:t>
            </a: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schemeClr val="accent1">
                  <a:lumMod val="60000"/>
                  <a:lumOff val="40000"/>
                </a:schemeClr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563" y="1340768"/>
            <a:ext cx="7254875" cy="4852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0828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434289"/>
            <a:ext cx="820891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2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Предложение единичной эластичности </a:t>
            </a: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schemeClr val="accent3">
                  <a:lumMod val="60000"/>
                  <a:lumOff val="40000"/>
                </a:schemeClr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819284"/>
            <a:ext cx="7321550" cy="4840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55889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476673"/>
            <a:ext cx="784887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4400" b="1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Неэластичное предложение</a:t>
            </a:r>
            <a:endParaRPr kumimoji="0" lang="ru-RU" sz="4400" b="0" i="0" u="none" strike="noStrike" kern="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075" y="1484784"/>
            <a:ext cx="7181850" cy="4852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8150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404664"/>
            <a:ext cx="784887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Абсолютно неэластичное предложение</a:t>
            </a: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542" y="1700808"/>
            <a:ext cx="7254875" cy="4852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77472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15294" y="2967335"/>
            <a:ext cx="711342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5259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535353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152</TotalTime>
  <Words>741</Words>
  <Application>Microsoft Office PowerPoint</Application>
  <PresentationFormat>Экран (4:3)</PresentationFormat>
  <Paragraphs>60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Аспект</vt:lpstr>
      <vt:lpstr>Презентация на тему «Эластичность спроса и предложения»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на тему «Эластичность спроса и предложения»</dc:title>
  <dc:creator>Алина</dc:creator>
  <cp:lastModifiedBy>Алина</cp:lastModifiedBy>
  <cp:revision>13</cp:revision>
  <dcterms:created xsi:type="dcterms:W3CDTF">2015-12-02T12:36:36Z</dcterms:created>
  <dcterms:modified xsi:type="dcterms:W3CDTF">2015-12-06T13:37:40Z</dcterms:modified>
</cp:coreProperties>
</file>