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3"/>
  </p:notesMasterIdLst>
  <p:sldIdLst>
    <p:sldId id="256" r:id="rId2"/>
    <p:sldId id="257" r:id="rId3"/>
    <p:sldId id="258" r:id="rId4"/>
    <p:sldId id="260" r:id="rId5"/>
    <p:sldId id="259" r:id="rId6"/>
    <p:sldId id="271" r:id="rId7"/>
    <p:sldId id="270" r:id="rId8"/>
    <p:sldId id="261" r:id="rId9"/>
    <p:sldId id="275" r:id="rId10"/>
    <p:sldId id="264" r:id="rId11"/>
    <p:sldId id="265" r:id="rId12"/>
    <p:sldId id="266" r:id="rId13"/>
    <p:sldId id="276" r:id="rId14"/>
    <p:sldId id="267" r:id="rId15"/>
    <p:sldId id="262" r:id="rId16"/>
    <p:sldId id="272" r:id="rId17"/>
    <p:sldId id="268" r:id="rId18"/>
    <p:sldId id="269" r:id="rId19"/>
    <p:sldId id="263" r:id="rId20"/>
    <p:sldId id="274" r:id="rId21"/>
    <p:sldId id="277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9FBCAF-764E-4501-A5D9-19B3324EA740}" type="datetimeFigureOut">
              <a:rPr lang="ru-RU" smtClean="0"/>
              <a:pPr/>
              <a:t>08.07.2019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C31D77-0253-4B73-84B3-3CDFBC11FCD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6B432A-3FD5-45D9-9DF9-45EADEF87276}" type="datetime1">
              <a:rPr lang="ru-RU" smtClean="0"/>
              <a:pPr/>
              <a:t>08.07.2019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BE3AA8-CE84-4BE7-A1AD-C46792FFC93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72A521-453B-4D50-9663-9C26D09C748C}" type="datetime1">
              <a:rPr lang="ru-RU" smtClean="0"/>
              <a:pPr/>
              <a:t>08.07.2019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BE3AA8-CE84-4BE7-A1AD-C46792FFC9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3EE58D-58C1-4781-85FC-D75646F674E6}" type="datetime1">
              <a:rPr lang="ru-RU" smtClean="0"/>
              <a:pPr/>
              <a:t>08.07.2019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BE3AA8-CE84-4BE7-A1AD-C46792FFC93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6FB5B4-7E69-46F3-87D4-297412857E60}" type="datetime1">
              <a:rPr lang="ru-RU" smtClean="0"/>
              <a:pPr/>
              <a:t>08.07.2019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BE3AA8-CE84-4BE7-A1AD-C46792FFC9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18261A-2456-4F21-99B4-4F618A76F8D9}" type="datetime1">
              <a:rPr lang="ru-RU" smtClean="0"/>
              <a:pPr/>
              <a:t>08.07.2019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BE3AA8-CE84-4BE7-A1AD-C46792FFC9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9FA5DA-6C4C-4E51-B4FD-D9163E69220C}" type="datetime1">
              <a:rPr lang="ru-RU" smtClean="0"/>
              <a:pPr/>
              <a:t>08.07.2019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BE3AA8-CE84-4BE7-A1AD-C46792FFC9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75AB5E-4985-49DA-B9D4-1A1FF2DB3998}" type="datetime1">
              <a:rPr lang="ru-RU" smtClean="0"/>
              <a:pPr/>
              <a:t>08.07.2019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BE3AA8-CE84-4BE7-A1AD-C46792FFC93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02382F-4320-485E-BBA6-9E7B113DE1FF}" type="datetime1">
              <a:rPr lang="ru-RU" smtClean="0"/>
              <a:pPr/>
              <a:t>08.07.2019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BE3AA8-CE84-4BE7-A1AD-C46792FFC9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95368E-1B29-4BA9-94D2-BBC2AD78FF67}" type="datetime1">
              <a:rPr lang="ru-RU" smtClean="0"/>
              <a:pPr/>
              <a:t>08.07.2019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BE3AA8-CE84-4BE7-A1AD-C46792FFC93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8070F0-14F9-4B7A-816B-1EC5CFA027B7}" type="datetime1">
              <a:rPr lang="ru-RU" smtClean="0"/>
              <a:pPr/>
              <a:t>08.07.2019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BE3AA8-CE84-4BE7-A1AD-C46792FFC9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5C52AB-E837-4BE4-950A-A9E481D1E6A8}" type="datetime1">
              <a:rPr lang="ru-RU" smtClean="0"/>
              <a:pPr/>
              <a:t>08.07.2019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CBE3AA8-CE84-4BE7-A1AD-C46792FFC9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7862E30-57AF-40D7-8BFF-FD7686E8D223}" type="datetime1">
              <a:rPr lang="ru-RU" smtClean="0"/>
              <a:pPr/>
              <a:t>08.07.2019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CBE3AA8-CE84-4BE7-A1AD-C46792FFC93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akonprost.ru/zakony/273-fz-ot-2008-12-25-o-protivodejstvii" TargetMode="External"/><Relationship Id="rId2" Type="http://schemas.openxmlformats.org/officeDocument/2006/relationships/hyperlink" Target="http://www.zakonprost.ru/content/base/122903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akonprost.ru/content/base/23624" TargetMode="External"/><Relationship Id="rId7" Type="http://schemas.openxmlformats.org/officeDocument/2006/relationships/image" Target="../media/image18.jpeg"/><Relationship Id="rId2" Type="http://schemas.openxmlformats.org/officeDocument/2006/relationships/hyperlink" Target="http://www.zakonprost.ru/content/base/84909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hyperlink" Target="http://www.zakonprost.ru/content/base/5599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www.zakonprost.ru/zakony/273-fz-ot-2008-12-25-o-protivodejstvii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285852" y="3000372"/>
            <a:ext cx="7406640" cy="1472184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на тему:</a:t>
            </a:r>
            <a:r>
              <a:rPr lang="ru-RU" sz="2800" dirty="0" smtClean="0">
                <a:ln>
                  <a:solidFill>
                    <a:schemeClr val="accent1"/>
                  </a:solidFill>
                </a:ln>
              </a:rPr>
              <a:t> </a:t>
            </a:r>
            <a:r>
              <a:rPr lang="ru-RU" sz="3600" b="1" dirty="0" smtClean="0">
                <a:ln w="18000">
                  <a:solidFill>
                    <a:schemeClr val="accent1"/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«Национальная стратегия противодействия коррупции»</a:t>
            </a:r>
            <a:endParaRPr lang="ru-RU" sz="3600" dirty="0">
              <a:ln w="18000">
                <a:solidFill>
                  <a:schemeClr val="accent1"/>
                </a:solidFill>
                <a:prstDash val="solid"/>
                <a:miter lim="800000"/>
              </a:ln>
            </a:endParaRPr>
          </a:p>
        </p:txBody>
      </p:sp>
      <p:pic>
        <p:nvPicPr>
          <p:cNvPr id="24578" name="Picture 2" descr="http://mioo.ru/images/expertnuy_sovet/fin_univer_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214290"/>
            <a:ext cx="6858048" cy="1428760"/>
          </a:xfrm>
          <a:prstGeom prst="rect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1000100" y="1928802"/>
            <a:ext cx="7929618" cy="1200329"/>
          </a:xfrm>
          <a:prstGeom prst="rect">
            <a:avLst/>
          </a:prstGeom>
          <a:solidFill>
            <a:schemeClr val="tx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По дисциплине : </a:t>
            </a:r>
            <a:r>
              <a:rPr lang="ru-RU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«Обеспечения Противодействий Коррупции»</a:t>
            </a:r>
            <a:endParaRPr lang="ru-RU" sz="1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E3AA8-CE84-4BE7-A1AD-C46792FFC93E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ДОКУМЕНТЫ:</a:t>
            </a:r>
            <a:endParaRPr lang="ru-RU" i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1142976" y="1357298"/>
            <a:ext cx="6357982" cy="15001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Федеральный закон от 25 декабря 2008г. №273-ФЗ «О противодействии коррупции»</a:t>
            </a:r>
          </a:p>
        </p:txBody>
      </p:sp>
      <p:sp>
        <p:nvSpPr>
          <p:cNvPr id="10" name="Овал 9"/>
          <p:cNvSpPr/>
          <p:nvPr/>
        </p:nvSpPr>
        <p:spPr>
          <a:xfrm>
            <a:off x="2786050" y="3000372"/>
            <a:ext cx="6072230" cy="164307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Указ Президента Российской Федерации  от 19 мая 2008г.№ 815 «О мерах по противодействию коррупции»</a:t>
            </a:r>
          </a:p>
        </p:txBody>
      </p:sp>
      <p:sp>
        <p:nvSpPr>
          <p:cNvPr id="12" name="Овал 11"/>
          <p:cNvSpPr/>
          <p:nvPr/>
        </p:nvSpPr>
        <p:spPr>
          <a:xfrm>
            <a:off x="1071538" y="4929198"/>
            <a:ext cx="6357982" cy="1571636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Указ Президента Российской Федерации от 01.04.2016г. №147 «О национальном плане противодействия коррупции на 2016-2017 годы»</a:t>
            </a:r>
          </a:p>
        </p:txBody>
      </p:sp>
      <p:pic>
        <p:nvPicPr>
          <p:cNvPr id="1036" name="Picture 12" descr="http://cdn.tvc.ru/pictures/o/179/526.png"/>
          <p:cNvPicPr>
            <a:picLocks noChangeAspect="1" noChangeArrowheads="1"/>
          </p:cNvPicPr>
          <p:nvPr/>
        </p:nvPicPr>
        <p:blipFill>
          <a:blip r:embed="rId2"/>
          <a:srcRect l="18713" r="19802" b="27586"/>
          <a:stretch>
            <a:fillRect/>
          </a:stretch>
        </p:blipFill>
        <p:spPr bwMode="auto">
          <a:xfrm>
            <a:off x="928662" y="2786058"/>
            <a:ext cx="1785950" cy="2071702"/>
          </a:xfrm>
          <a:prstGeom prst="rect">
            <a:avLst/>
          </a:prstGeom>
          <a:noFill/>
        </p:spPr>
      </p:pic>
      <p:pic>
        <p:nvPicPr>
          <p:cNvPr id="1040" name="Picture 16" descr="https://im3-tub-ru.yandex.net/i?id=2d3ea3367863caac11e294c8da3de4b9&amp;n=33&amp;h=136&amp;w=18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0892" y="4643446"/>
            <a:ext cx="1724025" cy="1295401"/>
          </a:xfrm>
          <a:prstGeom prst="rect">
            <a:avLst/>
          </a:prstGeom>
          <a:noFill/>
        </p:spPr>
      </p:pic>
      <p:pic>
        <p:nvPicPr>
          <p:cNvPr id="1042" name="Picture 18" descr="http://orensmi.ru/wp-content/uploads/2016-05-09/article-790_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1357298"/>
            <a:ext cx="2157111" cy="1500198"/>
          </a:xfrm>
          <a:prstGeom prst="rect">
            <a:avLst/>
          </a:prstGeom>
          <a:noFill/>
        </p:spPr>
      </p:pic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E3AA8-CE84-4BE7-A1AD-C46792FFC93E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№ 273-ФЗ «О противодействии коррупции» Коррупция»– это: а) злоупотребление сл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428604"/>
            <a:ext cx="7715304" cy="6072230"/>
          </a:xfrm>
          <a:prstGeom prst="rect">
            <a:avLst/>
          </a:prstGeom>
          <a:noFill/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E3AA8-CE84-4BE7-A1AD-C46792FFC93E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Основными принципами противодействия коррупции являются: 1) признание, обеспе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214290"/>
            <a:ext cx="7286676" cy="5572164"/>
          </a:xfrm>
          <a:prstGeom prst="rect">
            <a:avLst/>
          </a:prstGeom>
          <a:noFill/>
        </p:spPr>
      </p:pic>
      <p:pic>
        <p:nvPicPr>
          <p:cNvPr id="3" name="Picture 10" descr="http://29school.ucoz.ru/Novosti/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4857760"/>
            <a:ext cx="4786346" cy="1738303"/>
          </a:xfrm>
          <a:prstGeom prst="rect">
            <a:avLst/>
          </a:prstGeom>
          <a:noFill/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E3AA8-CE84-4BE7-A1AD-C46792FFC93E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Противодействие коррупции - Это деятельность федеральных органов государствен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42852"/>
            <a:ext cx="7572428" cy="628654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E3AA8-CE84-4BE7-A1AD-C46792FFC93E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28728" y="571480"/>
            <a:ext cx="7498080" cy="8686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Национальная стратегия противодействия коррупции разработана:</a:t>
            </a:r>
            <a:r>
              <a:rPr lang="ru-RU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85852" y="1357298"/>
            <a:ext cx="7500990" cy="1000132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Font typeface="+mj-lt"/>
              <a:buAutoNum type="arabicPeriod"/>
            </a:pPr>
            <a:r>
              <a:rPr lang="ru-RU" dirty="0" smtClean="0"/>
              <a:t>Исходя из анализа ситуации, связанной с различными проявлениями коррупции в РФ;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85852" y="2928934"/>
            <a:ext cx="7429552" cy="10001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ctr"/>
            <a:r>
              <a:rPr lang="ru-RU" dirty="0" smtClean="0"/>
              <a:t>2. На основании общей оценки эффективности существующей системы мер по противодействию коррупции;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285852" y="4786322"/>
            <a:ext cx="7358114" cy="1643074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3. С учетом мер по предупреждению коррупции и по борьбе с ней, предусмотренных Конвенцией Организации Объединенных Наций против коррупции, Конвенцией об уголовной ответственности за коррупцию и другими международными правовыми документами по противодействию коррупции, участником которых является РФ.</a:t>
            </a:r>
            <a:endParaRPr lang="ru-RU" dirty="0"/>
          </a:p>
        </p:txBody>
      </p:sp>
      <p:pic>
        <p:nvPicPr>
          <p:cNvPr id="13314" name="Picture 2" descr="http://pasmi.ru/wp-content/uploads/2012/02/mk__13_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4" y="1928802"/>
            <a:ext cx="2214610" cy="1238232"/>
          </a:xfrm>
          <a:prstGeom prst="rect">
            <a:avLst/>
          </a:prstGeom>
          <a:noFill/>
        </p:spPr>
      </p:pic>
      <p:pic>
        <p:nvPicPr>
          <p:cNvPr id="13316" name="Picture 4" descr="http://www.s.istragorod.ru/section/newsIconCis2/upload/images/news/icon/istock_000016031916_large_1448875432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3571876"/>
            <a:ext cx="2143140" cy="1285884"/>
          </a:xfrm>
          <a:prstGeom prst="rect">
            <a:avLst/>
          </a:prstGeom>
          <a:noFill/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E3AA8-CE84-4BE7-A1AD-C46792FFC93E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Национальный план противодействия коррупции </a:t>
            </a:r>
            <a:endParaRPr lang="ru-RU" dirty="0">
              <a:solidFill>
                <a:sysClr val="windowText" lastClr="0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Документ программного характера, утверждённый </a:t>
            </a:r>
            <a:r>
              <a:rPr lang="ru-RU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Президентом РФ Д.А. Медведевым </a:t>
            </a:r>
            <a:r>
              <a:rPr lang="ru-RU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31 июня 2008 г.</a:t>
            </a:r>
            <a:endParaRPr lang="ru-RU" i="1" dirty="0">
              <a:solidFill>
                <a:schemeClr val="accent1"/>
              </a:solidFill>
            </a:endParaRPr>
          </a:p>
        </p:txBody>
      </p:sp>
      <p:pic>
        <p:nvPicPr>
          <p:cNvPr id="12290" name="Picture 2" descr="http://s5.bloknot.ru/wp-content/uploads/2016/04/Dmitrij-Medvedev-830x5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3143248"/>
            <a:ext cx="2806506" cy="1690666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</p:pic>
      <p:pic>
        <p:nvPicPr>
          <p:cNvPr id="12298" name="Picture 10" descr="http://xn----ftbqpin5e3a.xn--p1ai/_nw/0/381346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049775">
            <a:off x="895114" y="3407751"/>
            <a:ext cx="4353864" cy="1721157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</p:pic>
      <p:pic>
        <p:nvPicPr>
          <p:cNvPr id="12300" name="Picture 12" descr="http://mos.news/upload/iblock/503/503afdf10fa20495bd61d07f37298a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5000636"/>
            <a:ext cx="2286016" cy="1720227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E3AA8-CE84-4BE7-A1AD-C46792FFC93E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285728"/>
            <a:ext cx="67151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n w="10160">
                  <a:solidFill>
                    <a:schemeClr val="bg2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НАЦИОНАЛЬНАЯ СТРАТЕГИЯ ПРОТИВОДЕЙСТВИЯ </a:t>
            </a:r>
            <a:r>
              <a:rPr lang="ru-RU" sz="3200" dirty="0" smtClean="0">
                <a:ln w="10160">
                  <a:solidFill>
                    <a:schemeClr val="bg2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КОРРУПЦИИ:</a:t>
            </a:r>
            <a:endParaRPr lang="ru-RU" sz="3200" dirty="0">
              <a:ln w="10160">
                <a:solidFill>
                  <a:schemeClr val="bg2">
                    <a:lumMod val="5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435608" y="1857364"/>
            <a:ext cx="7498080" cy="2000264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buNone/>
            </a:pPr>
            <a:r>
              <a:rPr lang="ru-RU" sz="1200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1200" b="1" dirty="0" smtClean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Во исполнение Национального </a:t>
            </a:r>
            <a:r>
              <a:rPr lang="ru-RU" sz="1200" b="1" dirty="0" smtClean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2"/>
              </a:rPr>
              <a:t>плана</a:t>
            </a:r>
            <a:r>
              <a:rPr lang="ru-RU" sz="1200" b="1" dirty="0" smtClean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противодействия коррупции, утвержденного Президентом Российской Федерации 31 июля 2008 г. N Пр-1568, в России создана законодательная база противодействия коррупции, приняты соответствующие организационные меры по предупреждению коррупции и активизирована деятельность правоохранительных органов по борьбе с ней.</a:t>
            </a:r>
          </a:p>
          <a:p>
            <a:r>
              <a:rPr lang="ru-RU" sz="1200" b="1" dirty="0" smtClean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Однако, несмотря на предпринимаемые государством и обществом меры, коррупция по-прежнему серьезно затрудняет нормальное функционирование всех общественных механизмов, препятствует проведению социальных преобразований и модернизации национальной экономики, вызывает в российском обществе серьезную тревогу и недоверие к государственным институтам, создает негативный имидж России на международной арене и правомерно рассматривается как одна из угроз безопасности Российской Федерации.</a:t>
            </a:r>
          </a:p>
          <a:p>
            <a:pPr>
              <a:buNone/>
            </a:pPr>
            <a:endParaRPr lang="ru-RU" sz="12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>
              <a:buNone/>
            </a:pPr>
            <a:endParaRPr lang="ru-RU" sz="12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>
              <a:buNone/>
            </a:pPr>
            <a:r>
              <a:rPr lang="ru-RU" sz="12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Анализ работы государственных и общественных институтов по исполнению Федерального закона </a:t>
            </a:r>
            <a:r>
              <a:rPr lang="ru-RU" sz="12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3"/>
              </a:rPr>
              <a:t>от 25 декабря 2008 г. N 273-ФЗ</a:t>
            </a:r>
            <a:r>
              <a:rPr lang="ru-RU" sz="12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"О противодействии коррупции" и Национального </a:t>
            </a:r>
            <a:r>
              <a:rPr lang="ru-RU" sz="12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rId2"/>
              </a:rPr>
              <a:t>плана</a:t>
            </a:r>
            <a:r>
              <a:rPr lang="ru-RU" sz="12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противодействия коррупции, утвержденного Президентом Российской Федерации 31 июля 2008 г. N Пр-1568, свидетельствует о необходимости принятия Национальной стратегии противодействия коррупции, представляющей собой постоянно совершенствуемую систему мер организационного, экономического, правового, информационного и кадрового характера, учитывающей федеративное устройство Российской Федерации, охватывающей федеральный, региональный и муниципальный уровни, направленной на устранение коренных причин коррупции в обществе и последовательно реализуемой федеральными органами государственной власти, иными государственными органами, органами государственной власти субъектов Российской Федерации, органами местного самоуправления, институтами гражданского общества, организациями и физическими лицами.</a:t>
            </a:r>
          </a:p>
          <a:p>
            <a:pPr>
              <a:buNone/>
            </a:pPr>
            <a:endParaRPr lang="ru-RU" sz="800" b="1" dirty="0" smtClean="0">
              <a:ln w="11430"/>
              <a:solidFill>
                <a:schemeClr val="accent2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>
              <a:buNone/>
            </a:pPr>
            <a:endParaRPr lang="ru-RU" sz="800" b="1" dirty="0" smtClean="0">
              <a:ln w="11430"/>
              <a:solidFill>
                <a:schemeClr val="accent2">
                  <a:lumMod val="5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>
              <a:buNone/>
            </a:pPr>
            <a:endParaRPr lang="ru-RU" sz="8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714612" y="1285860"/>
            <a:ext cx="5143536" cy="500066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 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Общие положения :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1266" name="Picture 2" descr="http://geo-politica.info/upload/editor/news/2015.08/55d1c5e18c56c_14398110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3857628"/>
            <a:ext cx="2500330" cy="71438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E3AA8-CE84-4BE7-A1AD-C46792FFC93E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428604"/>
            <a:ext cx="7498080" cy="2357454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sz="3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Национальная стратегия противодействия коррупции разработана:</a:t>
            </a:r>
          </a:p>
          <a:p>
            <a:r>
              <a:rPr lang="ru-RU" sz="3400" dirty="0" smtClean="0"/>
              <a:t>а) исходя из анализа ситуации, связанной с различными проявлениями коррупции в Российской Федерации;</a:t>
            </a:r>
          </a:p>
          <a:p>
            <a:r>
              <a:rPr lang="ru-RU" sz="3400" dirty="0" smtClean="0"/>
              <a:t>б) на основании общей оценки эффективности существующей системы мер по противодействию коррупции;</a:t>
            </a:r>
          </a:p>
          <a:p>
            <a:r>
              <a:rPr lang="ru-RU" sz="3400" dirty="0" smtClean="0"/>
              <a:t>в) с учетом мер по предупреждению коррупции и по борьбе с ней, предусмотренных Конвенцией Организации Объединенных Наций против коррупции, </a:t>
            </a:r>
            <a:r>
              <a:rPr lang="ru-RU" sz="3400" dirty="0" smtClean="0">
                <a:hlinkClick r:id="rId2"/>
              </a:rPr>
              <a:t>Конвенцией</a:t>
            </a:r>
            <a:r>
              <a:rPr lang="ru-RU" sz="3400" dirty="0" smtClean="0"/>
              <a:t> об уголовной ответственности за коррупцию и другими международными правовыми документами по противодействию коррупции, участником которых является Российская Федерация.</a:t>
            </a:r>
          </a:p>
          <a:p>
            <a:endParaRPr lang="ru-RU" dirty="0" smtClean="0"/>
          </a:p>
          <a:p>
            <a:endParaRPr lang="ru-RU" dirty="0" smtClean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1435608" y="4071942"/>
            <a:ext cx="7494110" cy="250033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83464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ru-RU" sz="6400" b="1" i="0" u="none" strike="noStrike" kern="120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Меры по реализации Национальной стратегии противодействия коррупции, </a:t>
            </a:r>
            <a:r>
              <a:rPr kumimoji="0" lang="ru-RU" sz="6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отражаемые в правовых актах Российской Федерации, в национальном плане противодействия коррупции на соответствующий период, в планах федеральных органов исполнительной власти, иных государственных органов, субъектов Российской Федерации и муниципальных образований по противодействию коррупции, должны соответствовать общепризнанным принципам и нормам международного права в области основных прав и свобод человека и гражданина, зафиксированным во Всеобщей </a:t>
            </a:r>
            <a:r>
              <a:rPr kumimoji="0" lang="ru-RU" sz="6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hlinkClick r:id="rId3"/>
              </a:rPr>
              <a:t>декларации</a:t>
            </a:r>
            <a:r>
              <a:rPr kumimoji="0" lang="ru-RU" sz="6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прав человека и в Международном </a:t>
            </a:r>
            <a:r>
              <a:rPr kumimoji="0" lang="ru-RU" sz="6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hlinkClick r:id="rId4"/>
              </a:rPr>
              <a:t>пакте</a:t>
            </a:r>
            <a:r>
              <a:rPr kumimoji="0" lang="ru-RU" sz="6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об экономических, социальных и культурных правах.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ru-RU" sz="6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268" name="Picture 4" descr="http://cks-agapovka.muzkult.ru/img/upload/235/image_image_132196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2714620"/>
            <a:ext cx="3429024" cy="1785950"/>
          </a:xfrm>
          <a:prstGeom prst="rect">
            <a:avLst/>
          </a:prstGeom>
          <a:noFill/>
        </p:spPr>
      </p:pic>
      <p:pic>
        <p:nvPicPr>
          <p:cNvPr id="11270" name="Picture 6" descr="http://kpfu.ru/portal/docs/F1475320486/1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786" y="2714620"/>
            <a:ext cx="2571768" cy="1928826"/>
          </a:xfrm>
          <a:prstGeom prst="rect">
            <a:avLst/>
          </a:prstGeom>
          <a:noFill/>
        </p:spPr>
      </p:pic>
      <p:pic>
        <p:nvPicPr>
          <p:cNvPr id="11272" name="Picture 8" descr="http://www.metronews.ru/_internal/gxml!0/r0dc21o2f3vste5s7ezej9x3a10rp3w$f0mt8y4wngz188cu4wlf0eidbrl035n/17_view-1.jpe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929454" y="2714620"/>
            <a:ext cx="2071702" cy="1857388"/>
          </a:xfrm>
          <a:prstGeom prst="rect">
            <a:avLst/>
          </a:prstGeom>
          <a:noFill/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E3AA8-CE84-4BE7-A1AD-C46792FFC93E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000108"/>
            <a:ext cx="7498080" cy="5248292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ru-RU" sz="3600" b="1" dirty="0" smtClean="0">
                <a:ln w="18000">
                  <a:solidFill>
                    <a:schemeClr val="accent3">
                      <a:lumMod val="20000"/>
                      <a:lumOff val="8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Целью Национальной стратегии противодействия коррупции является искоренение причин и условий, порождающих коррупцию в российском обществе.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Для достижения цели Национальной стратегии противодействия коррупции последовательно решаются следующие задачи: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а) формирование соответствующих потребностям времени законодательных и организационных основ противодействия коррупции;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б) организация исполнения законодательных актов и управленческих решений в области противодействия коррупции, создание условий, затрудняющих возможность коррупционного поведения и обеспечивающих снижение уровня коррупции;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в) обеспечение выполнения членами общества норм антикоррупционного поведения, включая применение в необходимых случаях мер принуждения в соответствии с законодательными актами Российской Федерации.</a:t>
            </a:r>
          </a:p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1357290" y="142852"/>
            <a:ext cx="7143800" cy="785818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II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 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Цель и задачи Национальной стратегии противодействия коррупции: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0242" name="Picture 2" descr="http://kpfu.ru/portal/docs/F_1231433006/21.jpg"/>
          <p:cNvPicPr>
            <a:picLocks noChangeAspect="1" noChangeArrowheads="1"/>
          </p:cNvPicPr>
          <p:nvPr/>
        </p:nvPicPr>
        <p:blipFill>
          <a:blip r:embed="rId2" cstate="print"/>
          <a:srcRect l="15306" t="14286" r="13265" b="14286"/>
          <a:stretch>
            <a:fillRect/>
          </a:stretch>
        </p:blipFill>
        <p:spPr bwMode="auto">
          <a:xfrm>
            <a:off x="3786182" y="5857892"/>
            <a:ext cx="2786082" cy="857256"/>
          </a:xfrm>
          <a:prstGeom prst="rect">
            <a:avLst/>
          </a:prstGeom>
          <a:noFill/>
        </p:spPr>
      </p:pic>
      <p:pic>
        <p:nvPicPr>
          <p:cNvPr id="10244" name="Picture 4" descr="http://www.asfera.info/files/corrupc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43834" y="4714884"/>
            <a:ext cx="1258851" cy="1928826"/>
          </a:xfrm>
          <a:prstGeom prst="rect">
            <a:avLst/>
          </a:prstGeom>
          <a:noFill/>
        </p:spPr>
      </p:pic>
      <p:pic>
        <p:nvPicPr>
          <p:cNvPr id="10248" name="Picture 8" descr="http://old.orenburg.spravedlivo.ru/upload/orenburg/1366888_20110416103154.gif.jpg"/>
          <p:cNvPicPr>
            <a:picLocks noChangeAspect="1" noChangeArrowheads="1"/>
          </p:cNvPicPr>
          <p:nvPr/>
        </p:nvPicPr>
        <p:blipFill>
          <a:blip r:embed="rId4"/>
          <a:srcRect l="21429" r="27678"/>
          <a:stretch>
            <a:fillRect/>
          </a:stretch>
        </p:blipFill>
        <p:spPr bwMode="auto">
          <a:xfrm>
            <a:off x="71406" y="2714620"/>
            <a:ext cx="1500198" cy="3071810"/>
          </a:xfrm>
          <a:prstGeom prst="rect">
            <a:avLst/>
          </a:prstGeom>
          <a:noFill/>
        </p:spPr>
      </p:pic>
      <p:pic>
        <p:nvPicPr>
          <p:cNvPr id="10250" name="Picture 10" descr="http://www.vsehpozdravil.ru/res/files/postcards/463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57356" y="1785926"/>
            <a:ext cx="6572296" cy="928694"/>
          </a:xfrm>
          <a:prstGeom prst="rect">
            <a:avLst/>
          </a:prstGeom>
          <a:noFill/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E3AA8-CE84-4BE7-A1AD-C46792FFC93E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28728" y="1285860"/>
            <a:ext cx="7498080" cy="114300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n w="18415" cmpd="sng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Основными принципами Национальной стратегии противодействия коррупции являются:</a:t>
            </a:r>
            <a:endParaRPr lang="ru-RU" sz="2800" b="1" dirty="0">
              <a:ln w="18415" cmpd="sng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1644650" y="2500307"/>
            <a:ext cx="7285068" cy="2643205"/>
          </a:xfrm>
        </p:spPr>
        <p:txBody>
          <a:bodyPr>
            <a:normAutofit fontScale="25000" lnSpcReduction="2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4800" b="1" cap="all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а) признание коррупции одной из системных угроз безопасности Российской Федерации;</a:t>
            </a:r>
          </a:p>
          <a:p>
            <a:r>
              <a:rPr lang="ru-RU" sz="4800" b="1" cap="all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б) использование в противодействии коррупции системы мер, включающей в себя меры по предупреждению коррупции, по уголовному преследованию лиц, совершивших коррупционные преступления, и по минимизации и (или) ликвидации последствий коррупционных деяний, при ведущей роли на современном этапе мер по предупреждению коррупции;</a:t>
            </a:r>
          </a:p>
          <a:p>
            <a:endParaRPr lang="ru-RU" sz="4800" b="1" cap="all" dirty="0" smtClean="0">
              <a:ln w="0"/>
              <a:solidFill>
                <a:schemeClr val="tx2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  <a:p>
            <a:endParaRPr lang="ru-RU" sz="4800" b="1" cap="all" dirty="0" smtClean="0">
              <a:ln w="0"/>
              <a:solidFill>
                <a:schemeClr val="tx2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  <a:p>
            <a:endParaRPr lang="ru-RU" sz="4800" b="1" cap="all" dirty="0" smtClean="0">
              <a:ln w="0"/>
              <a:solidFill>
                <a:schemeClr val="tx2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  <a:p>
            <a:endParaRPr lang="ru-RU" sz="4800" b="1" cap="all" dirty="0" smtClean="0">
              <a:ln w="0"/>
              <a:solidFill>
                <a:schemeClr val="tx2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  <a:p>
            <a:r>
              <a:rPr lang="ru-RU" sz="4800" b="1" cap="all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в) стабильность основных элементов системы мер по противодействию коррупции, закрепленных в Федеральном законе </a:t>
            </a:r>
            <a:r>
              <a:rPr lang="ru-RU" sz="4800" b="1" cap="all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hlinkClick r:id="rId2"/>
              </a:rPr>
              <a:t>от 25 декабря 2008 г. N 273-ФЗ</a:t>
            </a:r>
            <a:r>
              <a:rPr lang="ru-RU" sz="4800" b="1" cap="all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 "О противодействии коррупции";</a:t>
            </a:r>
          </a:p>
          <a:p>
            <a:r>
              <a:rPr lang="ru-RU" sz="4800" b="1" cap="all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г) конкретизация антикоррупционных положений федеральных законов, Национальной стратегии противодействия коррупции, национального плана противодействия коррупции на соответствующий период в правовых актах федеральных органов исполнительной власти, иных государственных органов, органов государственной власти субъектов Российской Федерации и в муниципальных правовых актах.</a:t>
            </a:r>
          </a:p>
          <a:p>
            <a:endParaRPr lang="ru-RU" b="1" cap="all" dirty="0">
              <a:ln w="0"/>
              <a:solidFill>
                <a:schemeClr val="tx2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000068" y="214290"/>
            <a:ext cx="8143932" cy="928694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III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 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Основные принципы Национальной стратегии противодействия коррупции: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9218" name="Picture 2" descr="http://lug24.ru/wp-content/uploads/2016/09/db604560e9ab9740d4618a70133d537f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3714752"/>
            <a:ext cx="3500462" cy="785794"/>
          </a:xfrm>
          <a:prstGeom prst="rect">
            <a:avLst/>
          </a:prstGeom>
          <a:noFill/>
        </p:spPr>
      </p:pic>
      <p:pic>
        <p:nvPicPr>
          <p:cNvPr id="9220" name="Picture 4" descr="http://www.business.ua/upload/resize_cache/iblock/0f4/932_932_1/0f40d26c9d1d2f7af31096d528d12cfa.jpg?236468147723733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5857892"/>
            <a:ext cx="2643206" cy="857256"/>
          </a:xfrm>
          <a:prstGeom prst="rect">
            <a:avLst/>
          </a:prstGeom>
          <a:noFill/>
        </p:spPr>
      </p:pic>
      <p:pic>
        <p:nvPicPr>
          <p:cNvPr id="9222" name="Picture 6" descr="http://cso-tacina.ru/images/phocagallery/phot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3143248"/>
            <a:ext cx="1428700" cy="1428700"/>
          </a:xfrm>
          <a:prstGeom prst="rect">
            <a:avLst/>
          </a:prstGeom>
          <a:noFill/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E3AA8-CE84-4BE7-A1AD-C46792FFC93E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14422"/>
            <a:ext cx="8576530" cy="357190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buNone/>
            </a:pPr>
            <a:r>
              <a:rPr lang="ru-RU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Национальная стратегия противодействия коррупции реализуется по следующим основным направлениям:</a:t>
            </a:r>
          </a:p>
          <a:p>
            <a:r>
              <a:rPr lang="ru-RU" sz="11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а) обеспечение участия институтов гражданского общества в противодействии коррупции;</a:t>
            </a:r>
          </a:p>
          <a:p>
            <a:r>
              <a:rPr lang="ru-RU" sz="11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б) повышение эффективности деятельности федеральных органов государственной власти, иных государственных органов, органов государственной власти субъектов Российской Федерации и органов местного самоуправления по противодействию коррупции;</a:t>
            </a:r>
          </a:p>
          <a:p>
            <a:r>
              <a:rPr lang="ru-RU" sz="11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в) внедрение в деятельность федеральных органов государственной власти, иных государственных органов, органов государственной власти субъектов Российской Федерации и органов местного самоуправления инновационных технологий, повышающих объективность и обеспечивающих прозрачность при принятии законодательных (нормативных правовых) актов Российской Федерации, муниципальных правовых актов и управленческих решений, а также обеспечивающих межведомственное электронное взаимодействие указанных органов и их взаимодействие с гражданами и организациями в рамках оказания государственных услуг;</a:t>
            </a:r>
          </a:p>
          <a:p>
            <a:r>
              <a:rPr lang="ru-RU" sz="11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г) совершенствование системы учета государственного имущества и оценки эффективности его использования;</a:t>
            </a:r>
          </a:p>
          <a:p>
            <a:r>
              <a:rPr lang="ru-RU" sz="11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</a:t>
            </a:r>
            <a:r>
              <a:rPr lang="ru-RU" sz="11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) устранение коррупциогенных факторов, препятствующих созданию благоприятных условий для привлечения инвестиций;</a:t>
            </a:r>
          </a:p>
          <a:p>
            <a:r>
              <a:rPr lang="ru-RU" sz="11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е) совершенствование условий, процедур и механизмов государственных и муниципальных закупок, в том числе путем расширения практики проведения открытых аукционов в электронной форме, а также создание комплексной федеральной контрактной системы, обеспечивающей соответствие показателей и итогов выполнения государственных контрактов первоначально заложенным в них параметрам и утвержденным показателям соответствующего бюджета;</a:t>
            </a:r>
          </a:p>
          <a:p>
            <a:r>
              <a:rPr lang="ru-RU" sz="11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ж) расширение системы правового просвещения населения;</a:t>
            </a:r>
          </a:p>
          <a:p>
            <a:r>
              <a:rPr lang="ru-RU" sz="11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з</a:t>
            </a:r>
            <a:r>
              <a:rPr lang="ru-RU" sz="11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) модернизация гражданского законодательства;</a:t>
            </a:r>
          </a:p>
          <a:p>
            <a:r>
              <a:rPr lang="ru-RU" sz="11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и) дальнейшее развитие правовой основы противодействия коррупции;</a:t>
            </a:r>
          </a:p>
          <a:p>
            <a:r>
              <a:rPr lang="ru-RU" sz="11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к) повышение значимости комиссий по соблюдению требований к служебному поведению государственных служащих Российской Федерации и урегулированию конфликта интересов;</a:t>
            </a:r>
          </a:p>
        </p:txBody>
      </p:sp>
      <p:sp>
        <p:nvSpPr>
          <p:cNvPr id="4" name="Овал 3"/>
          <p:cNvSpPr/>
          <p:nvPr/>
        </p:nvSpPr>
        <p:spPr>
          <a:xfrm>
            <a:off x="1357290" y="142852"/>
            <a:ext cx="7143800" cy="928694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IV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 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направления реализации Национальной стратегии противодействия коррупции: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8196" name="Picture 4" descr="http://golovinskiy.mos.ru/upload/medialibrary/7f3/antikorruptsiy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8" y="5429264"/>
            <a:ext cx="2185988" cy="928694"/>
          </a:xfrm>
          <a:prstGeom prst="rect">
            <a:avLst/>
          </a:prstGeom>
          <a:noFill/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E3AA8-CE84-4BE7-A1AD-C46792FFC93E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42852"/>
            <a:ext cx="7498080" cy="6286544"/>
          </a:xfrm>
          <a:solidFill>
            <a:schemeClr val="bg1">
              <a:lumMod val="9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25000" lnSpcReduction="2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л) совершенствование работы подразделений кадровых служб федеральных органов исполнительной власти и иных государственных органов по профилактике коррупционных и других правонарушений;</a:t>
            </a:r>
          </a:p>
          <a:p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м) периодическое исследование состояния коррупции и эффективности мер, принимаемых по ее предупреждению и по борьбе с ней как в стране в целом, так и в отдельных регионах;</a:t>
            </a:r>
          </a:p>
          <a:p>
            <a:pPr>
              <a:buNone/>
            </a:pPr>
            <a:endParaRPr lang="ru-RU" sz="4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ru-RU" sz="4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</a:t>
            </a:r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) совершенствование правоприменительной практики правоохранительных органов и судов по делам, связанным с коррупцией;</a:t>
            </a:r>
          </a:p>
          <a:p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о) повышение эффективности исполнения судебных решений;</a:t>
            </a:r>
          </a:p>
          <a:p>
            <a:r>
              <a:rPr lang="ru-RU" sz="4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</a:t>
            </a:r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) разработка организационных и правовых основ мониторинга </a:t>
            </a:r>
            <a:r>
              <a:rPr lang="ru-RU" sz="4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правоприменения</a:t>
            </a:r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в целях обеспечения своевременного принятия в случаях, предусмотренных федеральными законами, актов Президента Российской Федерации, Правительства Российской Федерации, федеральных органов исполнительной власти, иных государственных органов, органов государственной власти субъектов Российской Федерации, муниципальных правовых актов, а также в целях реализации решений Конституционного Суда Российской Федерации;</a:t>
            </a:r>
          </a:p>
          <a:p>
            <a:endParaRPr lang="ru-RU" sz="4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ru-RU" sz="4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</a:t>
            </a:r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) совершенствование организационных основ антикоррупционной экспертизы нормативных правовых актов и проектов нормативных правовых актов и повышение ее результативности;</a:t>
            </a:r>
          </a:p>
          <a:p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с) повышение денежного содержания и пенсионного обеспечения государственных и муниципальных служащих;</a:t>
            </a:r>
          </a:p>
          <a:p>
            <a:pPr>
              <a:buNone/>
            </a:pPr>
            <a:endParaRPr lang="ru-RU" sz="4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т) распространение ограничений, запретов и обязанностей, установленных законодательными актами Российской Федерации в целях предупреждения коррупции, на лиц, замещающих государственные должности Российской Федерации, включая высших должностных лиц (руководителей высших исполнительных органов государственной власти) субъектов Российской Федерации, государственные должности субъектов Российской Федерации и муниципальные должности;</a:t>
            </a:r>
          </a:p>
          <a:p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у) повышение качества профессиональной подготовки специалистов в сфере организации противодействия и непосредственного противодействия коррупции;</a:t>
            </a:r>
          </a:p>
          <a:p>
            <a:r>
              <a:rPr lang="ru-RU" sz="4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ф</a:t>
            </a:r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) совершенствование системы финансового учета и отчетности в соответствии с требованиями международных стандартов;</a:t>
            </a:r>
          </a:p>
          <a:p>
            <a:r>
              <a:rPr lang="ru-RU" sz="4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х</a:t>
            </a:r>
            <a:r>
              <a:rPr lang="ru-RU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) повышение эффективности участия Российской Федерации в международном сотрудничестве в антикоррупционной сфере, включая разработку организационных основ регионального антикоррупционного форума, оказание при необходимости поддержки другим государствам в обучении специалистов, исследовании причин и последствий коррупции.</a:t>
            </a: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2770" name="Picture 2" descr="http://sosh6maykop.ru/images/images/114c59c0404a8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1053722" y="2196675"/>
            <a:ext cx="4036223" cy="1071586"/>
          </a:xfrm>
          <a:prstGeom prst="rect">
            <a:avLst/>
          </a:prstGeom>
          <a:noFill/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E3AA8-CE84-4BE7-A1AD-C46792FFC93E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1071546"/>
            <a:ext cx="7494110" cy="346092"/>
          </a:xfrm>
        </p:spPr>
        <p:txBody>
          <a:bodyPr>
            <a:noAutofit/>
          </a:bodyPr>
          <a:lstStyle/>
          <a:p>
            <a:pPr algn="ctr"/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Национальная стратегия противодействия коррупции реализуется федеральными органами государственной власти, иными государственными органами, органами государственной власти субъектов Российской Федерации, органами местного самоуправления, институтами гражданского общества, организациями и физическими лицами:</a:t>
            </a:r>
            <a:endParaRPr lang="ru-RU" sz="14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2000240"/>
            <a:ext cx="7719274" cy="4572032"/>
          </a:xfrm>
          <a:ln w="3175">
            <a:solidFill>
              <a:srgbClr val="00B0F0"/>
            </a:solidFill>
          </a:ln>
        </p:spPr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а) при формировании и исполнении бюджетов всех уровней;</a:t>
            </a:r>
          </a:p>
          <a:p>
            <a:pPr>
              <a:buNone/>
            </a:pPr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б) путем решения кадровых вопросов;</a:t>
            </a:r>
          </a:p>
          <a:p>
            <a:pPr>
              <a:buNone/>
            </a:pPr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в) </a:t>
            </a:r>
            <a:r>
              <a:rPr lang="ru-RU" sz="4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</a:t>
            </a:r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ходе осуществления права законодательной инициативы и принятия законодательных (нормативных правовых) актов Российской Федерации и муниципальных правовых актов;</a:t>
            </a:r>
          </a:p>
          <a:p>
            <a:pPr>
              <a:buNone/>
            </a:pPr>
            <a:r>
              <a:rPr lang="ru-RU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</a:rPr>
              <a:t>г) путем оперативного приведения:</a:t>
            </a:r>
          </a:p>
          <a:p>
            <a:pPr>
              <a:buFont typeface="Wingdings" pitchFamily="2" charset="2"/>
              <a:buChar char="v"/>
            </a:pPr>
            <a:r>
              <a:rPr lang="ru-RU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</a:rPr>
              <a:t>правовых актов федеральных государственных органов, органов государственной власти субъектов Российской Федерации и муниципальных правовых актов - в соответствие с требованиями федеральных законов по вопросам противодействия коррупции;</a:t>
            </a:r>
          </a:p>
          <a:p>
            <a:pPr>
              <a:buFont typeface="Wingdings" pitchFamily="2" charset="2"/>
              <a:buChar char="v"/>
            </a:pPr>
            <a:r>
              <a:rPr lang="ru-RU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</a:rPr>
              <a:t>правовых актов органов государственной власти субъектов Российской Федерации - в соответствие с требованиями федеральных законов и нормативных правовых актов федеральных государственных органов по вопросам противодействия коррупции;</a:t>
            </a:r>
          </a:p>
          <a:p>
            <a:pPr>
              <a:buFont typeface="Wingdings" pitchFamily="2" charset="2"/>
              <a:buChar char="v"/>
            </a:pPr>
            <a:r>
              <a:rPr lang="ru-RU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</a:rPr>
              <a:t>муниципальных правовых актов - в соответствие с требованиями федеральных законов, нормативных правовых актов федеральных государственных органов и нормативных правовых актов органов государственной власти субъектов Российской Федерации по вопросам противодействия коррупции;</a:t>
            </a:r>
          </a:p>
          <a:p>
            <a:pPr>
              <a:buNone/>
            </a:pPr>
            <a:r>
              <a:rPr lang="ru-RU" sz="4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</a:t>
            </a:r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) в ходе контроля за исполнением законодательства Российской Федерации и выполнением мероприятий, предусмотренных национальным планом противодействия коррупции на соответствующий период, планами федеральных органов исполнительной власти, иных государственных органов, субъектов Российской Федерации и муниципальных образований по противодействию коррупции;</a:t>
            </a:r>
          </a:p>
          <a:p>
            <a:pPr>
              <a:buNone/>
            </a:pPr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е) путем обеспечения неотвратимости ответственности за коррупционные правонарушения и объективного применения законодательства Российской Федерации;</a:t>
            </a:r>
          </a:p>
          <a:p>
            <a:pPr>
              <a:buNone/>
            </a:pPr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ж) путем оказания содействия средствам массовой информации в широком и объективном освещении положения дел в области противодействия коррупции;</a:t>
            </a:r>
          </a:p>
          <a:p>
            <a:pPr>
              <a:buNone/>
            </a:pPr>
            <a:r>
              <a:rPr lang="ru-RU" sz="4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</a:t>
            </a:r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) путем активного вовлечения в работу по противодействию коррупции политических партий, общественных объединений и других институтов гражданского общества.</a:t>
            </a:r>
          </a:p>
          <a:p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500166" y="142852"/>
            <a:ext cx="7286676" cy="71438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</a:t>
            </a:r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 </a:t>
            </a:r>
            <a:r>
              <a:rPr lang="ru-RU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Механизм реализации Национальной стратегии противодействия  коррупции:</a:t>
            </a:r>
            <a:endParaRPr lang="ru-RU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7170" name="Picture 2" descr="https://allyslide.com/thumbs/3ef867189e20bb4821c4322de3e8196b/img0.jpg"/>
          <p:cNvPicPr>
            <a:picLocks noChangeAspect="1" noChangeArrowheads="1"/>
          </p:cNvPicPr>
          <p:nvPr/>
        </p:nvPicPr>
        <p:blipFill>
          <a:blip r:embed="rId2" cstate="print"/>
          <a:srcRect l="20455" t="4546" r="21589" b="13634"/>
          <a:stretch>
            <a:fillRect/>
          </a:stretch>
        </p:blipFill>
        <p:spPr bwMode="auto">
          <a:xfrm>
            <a:off x="142844" y="2786058"/>
            <a:ext cx="1000132" cy="1357322"/>
          </a:xfrm>
          <a:prstGeom prst="rect">
            <a:avLst/>
          </a:prstGeom>
          <a:noFill/>
        </p:spPr>
      </p:pic>
      <p:pic>
        <p:nvPicPr>
          <p:cNvPr id="7172" name="Picture 4" descr="http://novostivl.ru/files/files/76/2867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1785926"/>
            <a:ext cx="1952616" cy="714363"/>
          </a:xfrm>
          <a:prstGeom prst="rect">
            <a:avLst/>
          </a:prstGeom>
          <a:noFill/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E3AA8-CE84-4BE7-A1AD-C46792FFC93E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n w="18000">
                  <a:solidFill>
                    <a:schemeClr val="accent1">
                      <a:lumMod val="5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Формы коррупционных преступлений </a:t>
            </a:r>
            <a:endParaRPr lang="ru-RU" b="1" dirty="0">
              <a:ln w="18000">
                <a:solidFill>
                  <a:schemeClr val="accent1">
                    <a:lumMod val="5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Нецелевое использование и хищение бюджетных средств 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(ст. 285 УК РФ)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;</a:t>
            </a:r>
          </a:p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Злоупотребление и превышение должностных полномочий 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(ст.285 и 286 УК РФ)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;</a:t>
            </a:r>
          </a:p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Мошенничество, совершенное лицом с использованием своего служебного положения 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(ст.159 УК РФ – крупный штраф 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(до 1 млн.руб.) 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лишение свободы на срок до десяти лет)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;</a:t>
            </a:r>
          </a:p>
          <a:p>
            <a:endParaRPr lang="ru-RU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ru-RU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buNone/>
            </a:pPr>
            <a:endParaRPr lang="ru-RU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Получение и дача взятки 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(ст. 290 и ст.291 УК РФ - 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лишение свободы до 12 лет и до 8 лет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)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;</a:t>
            </a:r>
          </a:p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Изготовление и сбыт документов 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(ст. 327 УК РФ)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6148" name="Picture 4" descr="http://antimason.ru/uploads/posts/2016-02/1455726663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1571612"/>
            <a:ext cx="3560605" cy="2714644"/>
          </a:xfrm>
          <a:prstGeom prst="rect">
            <a:avLst/>
          </a:prstGeom>
          <a:noFill/>
        </p:spPr>
      </p:pic>
      <p:pic>
        <p:nvPicPr>
          <p:cNvPr id="6150" name="Picture 6" descr="http://www.dagmintrud.ru/upload/iblock/cdb/cdbe9b66f5ca33af18542a9127cf7adb.jpg"/>
          <p:cNvPicPr>
            <a:picLocks noChangeAspect="1" noChangeArrowheads="1"/>
          </p:cNvPicPr>
          <p:nvPr/>
        </p:nvPicPr>
        <p:blipFill>
          <a:blip r:embed="rId3"/>
          <a:srcRect l="13102" r="12031"/>
          <a:stretch>
            <a:fillRect/>
          </a:stretch>
        </p:blipFill>
        <p:spPr bwMode="auto">
          <a:xfrm>
            <a:off x="5429256" y="4357694"/>
            <a:ext cx="3286148" cy="1785926"/>
          </a:xfrm>
          <a:prstGeom prst="rect">
            <a:avLst/>
          </a:prstGeom>
          <a:noFill/>
        </p:spPr>
      </p:pic>
      <p:pic>
        <p:nvPicPr>
          <p:cNvPr id="6152" name="Picture 8" descr="https://www.lawmix.ru/user/3035/images/w_300_h_316_article_45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3786190"/>
            <a:ext cx="1857388" cy="938202"/>
          </a:xfrm>
          <a:prstGeom prst="rect">
            <a:avLst/>
          </a:prstGeom>
          <a:noFill/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E3AA8-CE84-4BE7-A1AD-C46792FFC93E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n w="18000">
                  <a:solidFill>
                    <a:schemeClr val="bg2"/>
                  </a:solidFill>
                  <a:prstDash val="solid"/>
                  <a:miter lim="800000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Виды коррупционных  правонарушений:</a:t>
            </a:r>
            <a:endParaRPr lang="ru-RU" b="1" i="1" dirty="0">
              <a:ln w="18000">
                <a:solidFill>
                  <a:schemeClr val="bg2"/>
                </a:solidFill>
                <a:prstDash val="solid"/>
                <a:miter lim="800000"/>
              </a:ln>
              <a:solidFill>
                <a:schemeClr val="accent1">
                  <a:lumMod val="5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121" name="AutoShape 1"/>
          <p:cNvSpPr>
            <a:spLocks noChangeArrowheads="1"/>
          </p:cNvSpPr>
          <p:nvPr/>
        </p:nvSpPr>
        <p:spPr bwMode="auto">
          <a:xfrm>
            <a:off x="285720" y="1428737"/>
            <a:ext cx="4429156" cy="1214446"/>
          </a:xfrm>
          <a:prstGeom prst="roundRect">
            <a:avLst>
              <a:gd name="adj" fmla="val 16667"/>
            </a:avLst>
          </a:prstGeom>
          <a:solidFill>
            <a:srgbClr val="F79646"/>
          </a:solidFill>
          <a:ln w="38100">
            <a:solidFill>
              <a:srgbClr val="000000"/>
            </a:solidFill>
            <a:round/>
            <a:headEnd/>
            <a:tailEnd/>
          </a:ln>
          <a:effectLst>
            <a:outerShdw dist="28398" dir="3806097" algn="ctr" rotWithShape="0">
              <a:srgbClr val="974706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АДМИНИСТРАТИВНЫЕ КОРРУПЦИОННЫЕ ПРАВОНАРУШЕНИЯ –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обладающие признаками коррупции и не являющиеся преступлениями правонарушения, за которые установлена административная ответственность.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22" name="AutoShape 2"/>
          <p:cNvSpPr>
            <a:spLocks noChangeArrowheads="1"/>
          </p:cNvSpPr>
          <p:nvPr/>
        </p:nvSpPr>
        <p:spPr bwMode="auto">
          <a:xfrm>
            <a:off x="4786314" y="1428736"/>
            <a:ext cx="4214810" cy="1214446"/>
          </a:xfrm>
          <a:prstGeom prst="roundRect">
            <a:avLst>
              <a:gd name="adj" fmla="val 16667"/>
            </a:avLst>
          </a:prstGeom>
          <a:solidFill>
            <a:srgbClr val="8064A2"/>
          </a:solidFill>
          <a:ln w="38100">
            <a:solidFill>
              <a:srgbClr val="F2F2F2"/>
            </a:solidFill>
            <a:round/>
            <a:headEnd/>
            <a:tailEnd/>
          </a:ln>
          <a:effectLst>
            <a:outerShdw dist="28398" dir="3806097" algn="ctr" rotWithShape="0">
              <a:srgbClr val="3F3151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КОРРУПЦИОННЫЕ ПРЕСТУПЛЕНИЯ – </a:t>
            </a: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совершенные общественно опасные деяния, предусмотренные соответствующими статьями Уголовного кодекса РФ, содержащие признаки коррупции.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23" name="AutoShape 3"/>
          <p:cNvSpPr>
            <a:spLocks noChangeArrowheads="1"/>
          </p:cNvSpPr>
          <p:nvPr/>
        </p:nvSpPr>
        <p:spPr bwMode="auto">
          <a:xfrm>
            <a:off x="2643174" y="2714620"/>
            <a:ext cx="4695825" cy="1171575"/>
          </a:xfrm>
          <a:prstGeom prst="roundRect">
            <a:avLst>
              <a:gd name="adj" fmla="val 16667"/>
            </a:avLst>
          </a:prstGeom>
          <a:solidFill>
            <a:srgbClr val="4BACC6"/>
          </a:solidFill>
          <a:ln w="38100">
            <a:solidFill>
              <a:srgbClr val="F2F2F2"/>
            </a:solidFill>
            <a:round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ДИСЦИПЛИНАРНЫЕ КОРРУПЦИОННЫЕ ПРОСТУПКИ –</a:t>
            </a: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 проступки, обладающие признаками коррупции и не являющиеся преступлениями, за которые установлена дисциплинарная ответственность.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24" name="AutoShape 4"/>
          <p:cNvSpPr>
            <a:spLocks noChangeArrowheads="1"/>
          </p:cNvSpPr>
          <p:nvPr/>
        </p:nvSpPr>
        <p:spPr bwMode="auto">
          <a:xfrm>
            <a:off x="285720" y="4000504"/>
            <a:ext cx="5072098" cy="2419352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 w="38100">
            <a:solidFill>
              <a:srgbClr val="F2F2F2"/>
            </a:solidFill>
            <a:round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ПРЕСТУПЛЕНИЯ, СВЯЗАННЫЕ С КОРРУПЦИЛННЫМИ ПРЕСТУПЛЕНИЯМИ.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Преступления, связанные с коррупционными преступлениями, -  любые общественно опасные деяния, предусмотренные статьями Уголовного кодекса РФ, совершенные в соучастии с лицами, которые могут быть признаны виновными в совершении коррупционных преступлений.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25" name="AutoShape 5"/>
          <p:cNvSpPr>
            <a:spLocks noChangeArrowheads="1"/>
          </p:cNvSpPr>
          <p:nvPr/>
        </p:nvSpPr>
        <p:spPr bwMode="auto">
          <a:xfrm>
            <a:off x="5500694" y="4000504"/>
            <a:ext cx="3433761" cy="2228850"/>
          </a:xfrm>
          <a:prstGeom prst="roundRect">
            <a:avLst>
              <a:gd name="adj" fmla="val 16667"/>
            </a:avLst>
          </a:prstGeom>
          <a:solidFill>
            <a:srgbClr val="CCC0D9"/>
          </a:solidFill>
          <a:ln w="38100">
            <a:solidFill>
              <a:srgbClr val="F2F2F2"/>
            </a:solidFill>
            <a:round/>
            <a:headEnd/>
            <a:tailEnd/>
          </a:ln>
          <a:effectLst>
            <a:outerShdw dist="28398" dir="3806097" algn="ctr" rotWithShape="0">
              <a:srgbClr val="205867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</a:rPr>
              <a:t>ОСНОВНЫЕ КОРРУПЦИОННЫЕ ПРЕСТУПЛЕНИЯ: </a:t>
            </a:r>
            <a:endParaRPr lang="ru-RU" sz="1400" dirty="0" smtClean="0">
              <a:latin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 ЗЛОУПОТРЕБЛЕНИЕ ДОЛЖНОСТНЫМИ И ИНЫМИ ПОЛНОМОЧИЯМИ;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 ПОЛУЧЕНИЕ И ДАЧА ВЗЯТКИ;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 СЛУЖЕБНЫЙ ПОДЛОГ.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E3AA8-CE84-4BE7-A1AD-C46792FFC93E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chemeClr val="bg2">
                    <a:lumMod val="2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Указ Президента Российской Федерации от 01.04.2016 № 147</a:t>
            </a:r>
            <a:endParaRPr lang="ru-RU" b="1" i="1" dirty="0">
              <a:ln w="18000">
                <a:solidFill>
                  <a:srgbClr val="00B050"/>
                </a:solidFill>
                <a:prstDash val="solid"/>
                <a:miter lim="800000"/>
              </a:ln>
              <a:solidFill>
                <a:schemeClr val="bg2">
                  <a:lumMod val="2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12447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pPr fontAlgn="base"/>
            <a:r>
              <a:rPr lang="ru-RU" b="1" cap="all" dirty="0" smtClean="0">
                <a:ln w="9000" cmpd="sng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 соответствии с пунктом 1 части 1 статьи 5 Федерального закона от 25 декабря 2008 г. № 273-ФЗ «О противодействии коррупции» постановляю:</a:t>
            </a:r>
          </a:p>
          <a:p>
            <a:pPr fontAlgn="base"/>
            <a:r>
              <a:rPr lang="ru-RU" b="1" cap="all" dirty="0" smtClean="0">
                <a:ln w="9000" cmpd="sng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1. Утвердить прилагаемый Национальный план противодействия коррупции на 2016 — 2017 годы.</a:t>
            </a:r>
          </a:p>
          <a:p>
            <a:pPr fontAlgn="base"/>
            <a:r>
              <a:rPr lang="ru-RU" b="1" cap="all" dirty="0" smtClean="0">
                <a:ln w="9000" cmpd="sng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2. Руководителям федеральных государственных органов, руководствуясь Национальной стратегией противодействия коррупции, утвержденной Указом Президента Российской Федерации от 13 апреля 2010 г. № 460, и Национальным планом противодействия коррупции на 2016 — 2017 годы, утвержденным настоящим Указом, обеспечить внесение до 15 мая 2016 г. в планы по противодействию коррупции федеральных государственных органов изменений, направленных на достижение конкретных результатов в работе по предупреждению коррупции, минимизации и (или) ликвидации последствий коррупционных правонарушений, а также контроль за выполнением мероприятий, предусмотренных этими планами.</a:t>
            </a:r>
          </a:p>
          <a:p>
            <a:pPr fontAlgn="base"/>
            <a:r>
              <a:rPr lang="ru-RU" b="1" cap="all" dirty="0" smtClean="0">
                <a:ln w="9000" cmpd="sng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3. Руководителям федеральных государственных органов, за исключением руководителей федеральных государственных органов, руководство деятельностью которых осуществляет Правительство Российской Федерации, до 10 июня 2016 г. представить в президиум Совета при Президенте Российской Федерации по противодействию коррупции доклад о результатах исполнения пункта 2 настоящего Указа.</a:t>
            </a:r>
          </a:p>
          <a:p>
            <a:pPr fontAlgn="base"/>
            <a:r>
              <a:rPr lang="ru-RU" b="1" cap="all" dirty="0" smtClean="0">
                <a:ln w="9000" cmpd="sng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4. Руководителям федеральных государственных органов, руководство деятельностью которых осуществляет Правительство Российской Федерации, до 20 мая 2016 г. представить в уполномоченный Правительством Российской Федерации федеральный государственный орган доклад о результатах исполнения пункта 2 настоящего Указа для подготовки проекта сводного доклада.</a:t>
            </a:r>
          </a:p>
          <a:p>
            <a:pPr fontAlgn="base"/>
            <a:r>
              <a:rPr lang="ru-RU" b="1" cap="all" dirty="0" smtClean="0">
                <a:ln w="9000" cmpd="sng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5. Правительству Российской Федерации до 10 июня 2016 г. представить в президиум Совета при Президенте Российской Федерации по противодействию коррупции сводный доклад.</a:t>
            </a:r>
          </a:p>
          <a:p>
            <a:pPr fontAlgn="base"/>
            <a:r>
              <a:rPr lang="ru-RU" b="1" cap="all" dirty="0" smtClean="0">
                <a:ln w="9000" cmpd="sng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6. Рекомендовать Верховному Суду Российской Федерации:</a:t>
            </a:r>
          </a:p>
          <a:p>
            <a:pPr fontAlgn="base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а) подготовить и утвердить:</a:t>
            </a:r>
          </a:p>
          <a:p>
            <a:pPr fontAlgn="base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обзор судебной практики по делам, связанным с разрешением споров о применении пункта 9 части 1 статьи 31 Федерального закона от 5 апреля 2013 г. № 44-ФЗ «О контрактной системе в сфере закупок товаров, работ, услуг для обеспечения государственных и муниципальных нужд», — до 1 ноября 2016 г.;</a:t>
            </a:r>
          </a:p>
          <a:p>
            <a:pPr fontAlgn="base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обзор судебной практики по делам, связанным с привлечением к административной ответственности, предусмотренной статьей 19.29 Кодекса Российской Федерации об административных правонарушениях, — до 1 декабря 2016 г.;</a:t>
            </a:r>
          </a:p>
          <a:p>
            <a:pPr fontAlgn="base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обзор судебной практики по делам, связанным с разрешением споров об обращении в доход государства имущества, в отношении которого отсутствуют доказательства приобретения на законные доходы, — до 1 июля 2017 г.;</a:t>
            </a:r>
          </a:p>
          <a:p>
            <a:pPr fontAlgn="base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б) обеспечить опубликование в установленном порядке обзоров судебной практики, указанных в подпункте «а» настоящего пункта;</a:t>
            </a:r>
          </a:p>
          <a:p>
            <a:pPr fontAlgn="base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в) совместно с Судебным департаментом при Верховном Суде Российской Федерации:</a:t>
            </a:r>
          </a:p>
          <a:p>
            <a:pPr fontAlgn="base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доработать с учетом правоприменительной практики Методические рекомендации по заполнению судьями и работниками аппаратов судов справок о доходах, расходах, об имуществе и обязательствах имущественного характера, а также справок о доходах, расходах, об имуществе и обязательствах имущественного характера своих супруги (супруга) и несовершеннолетних детей;</a:t>
            </a:r>
          </a:p>
          <a:p>
            <a:pPr fontAlgn="base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обеспечить использование начиная с 2017 года специального программного обеспечения «Справки БК», размещенного на официальном сайте Президента Российской Федерации,</a:t>
            </a:r>
          </a:p>
          <a:p>
            <a:pPr fontAlgn="base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при заполнении судьями и лицами, претендующими на должность судьи, справок о своих доходах, расходах, об имуществе и обязательствах имущественного характера, а также справок о доходах, расходах, об имуществе и обязательствах имущественного характера своих супруги (супруга) и несовершеннолетних детей.</a:t>
            </a:r>
          </a:p>
          <a:p>
            <a:endParaRPr lang="ru-RU" dirty="0"/>
          </a:p>
        </p:txBody>
      </p:sp>
      <p:pic>
        <p:nvPicPr>
          <p:cNvPr id="4098" name="Picture 2" descr="http://cdn.fishki.net/upload/post/201504/06/1492921/korrupciay-12-05-2011_0001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500174"/>
            <a:ext cx="1214446" cy="5000660"/>
          </a:xfrm>
          <a:prstGeom prst="rect">
            <a:avLst/>
          </a:prstGeom>
          <a:noFill/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E3AA8-CE84-4BE7-A1AD-C46792FFC93E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14290"/>
            <a:ext cx="8501122" cy="6500858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pPr fontAlgn="base"/>
            <a:r>
              <a:rPr lang="ru-RU" sz="3600" b="1" cap="all" dirty="0" smtClean="0">
                <a:ln w="9000" cmpd="sng">
                  <a:solidFill>
                    <a:srgbClr val="FFC000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Доклад о результатах исполнения подпункта «в» настоящего пункта представить до 1 марта 2017 г.</a:t>
            </a:r>
          </a:p>
          <a:p>
            <a:pPr fontAlgn="base"/>
            <a:r>
              <a:rPr lang="ru-RU" sz="36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7. Рекомендовать Высшей квалификационной коллегии судей Российской Федерации проанализировать практику применения квалификационными коллегиями судей субъектов Российской Федерации дисциплинарных взысканий к судьям за нарушение требований законодательства Российской Федерации о противодействии коррупции и подготовить соответствующие методические рекомендации.</a:t>
            </a:r>
          </a:p>
          <a:p>
            <a:pPr fontAlgn="base"/>
            <a:r>
              <a:rPr lang="ru-RU" sz="3600" b="1" cap="all" dirty="0" smtClean="0">
                <a:ln w="9000" cmpd="sng">
                  <a:solidFill>
                    <a:srgbClr val="FFC000"/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Доклад о результатах исполнения настоящего пункта представить до 1 февраля 2017 г.</a:t>
            </a:r>
          </a:p>
          <a:p>
            <a:pPr fontAlgn="base"/>
            <a:r>
              <a:rPr lang="ru-RU" sz="36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8. Рекомендовать Совету судей Российской Федерации проанализировать практику проведения в судах Российской Федерации проверок соблюдения судьями и лицами, претендующими на должность судьи, требований законодательства Российской Федерации о противодействии коррупции и при необходимости подготовить предложения, направленные на совершенствование порядка проведения таких проверок.</a:t>
            </a:r>
          </a:p>
          <a:p>
            <a:pPr fontAlgn="base"/>
            <a:r>
              <a:rPr lang="ru-RU" sz="3600" b="1" cap="all" dirty="0" smtClean="0">
                <a:ln w="9000" cmpd="sng">
                  <a:solidFill>
                    <a:srgbClr val="FFC000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Доклад о результатах исполнения настоящего пункта представить до 1 февраля 2017 г.</a:t>
            </a:r>
          </a:p>
          <a:p>
            <a:pPr fontAlgn="base"/>
            <a:r>
              <a:rPr lang="ru-RU" sz="36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9. Рекомендовать Счетной палате Российской Федерации отражать в информации о результатах проведения контрольных и экспертно-аналитических мероприятий и в ежегодном отчете о своей работе, которые представляются палатам Федерального Собрания Российской Федерации в соответствии с Федеральным законом от 5 апреля 2013 г. № 41-ФЗ «О Счетной палате Российской Федерации», вопросы, касающиеся осуществления в пределах установленной компетенции мер по противодействию коррупции.</a:t>
            </a:r>
          </a:p>
          <a:p>
            <a:pPr fontAlgn="base"/>
            <a:r>
              <a:rPr lang="ru-RU" sz="36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10. Рекомендовать высшим должностным лицам (руководителям высших исполнительных органов государственной власти) субъектов Российской Федерации и руководителям органов местного самоуправления, руководствуясь Национальной стратегией противодействия коррупции, утвержденной Указом Президента Российской Федерации от 13 апреля 2010 г. № 460, и Национальным планом противодействия коррупции на 2016 — 2017 годы, утвержденным настоящим Указом, обеспечить внесение до 1 июня 2016 г. в региональные антикоррупционные программы и антикоррупционные программы (планы по противодействию коррупции) органов государственной власти субъектов Российской Федерации, а также органов местного самоуправления, в которых такие планы имеются, изменений, направленных на достижение конкретных результатов в работе по предупреждению коррупции, минимизации и (или) ликвидации последствий коррупционных правонарушений, а также контроль за выполнением мероприятий, предусмотренных этими программами (планами).</a:t>
            </a:r>
          </a:p>
          <a:p>
            <a:pPr fontAlgn="base"/>
            <a:r>
              <a:rPr lang="ru-RU" sz="36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11. Высшим должностным лицам (руководителям высших исполнительных органов государственной власти) субъектов Российской Федерации представить в аппараты полномочных представителей Президента Российской Федерации в федеральных округах доклады:</a:t>
            </a:r>
          </a:p>
          <a:p>
            <a:pPr fontAlgn="base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а) о результатах исполнения пункта 10 настоящего Указа в части, касающейся внесения изменений в региональные антикоррупционные программы и антикоррупционные программы (планы по противодействию коррупции), — до 15 июня 2016 г.;</a:t>
            </a:r>
          </a:p>
          <a:p>
            <a:pPr fontAlgn="base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б) о результатах исполнения пункта 10 настоящего Указа в части, касающейся выполнения мероприятий, предусмотренных названными программами (планами), а также пунктов 5 и 9 Национального плана противодействия коррупции на 2016 — 2017 годы, утвержденного настоящим Указом, — до 1 декабря 2017 г.</a:t>
            </a:r>
          </a:p>
          <a:p>
            <a:pPr fontAlgn="base"/>
            <a:r>
              <a:rPr lang="ru-RU" sz="36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12. Полномочным представителям Президента Российской Федерации в федеральных округах обобщить информацию, содержащуюся в докладах, предусмотренных пунктом 11 настоящего Указа, и представить в президиум Совета при Президенте Российской Федерации по противодействию коррупции сводные доклады:</a:t>
            </a:r>
          </a:p>
          <a:p>
            <a:pPr fontAlgn="base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а) о внесении изменений в региональные антикоррупционные программы и антикоррупционные программы (планы по противодействию коррупции) — до 15 июля 2016 г.;</a:t>
            </a:r>
          </a:p>
          <a:p>
            <a:pPr fontAlgn="base"/>
            <a:r>
              <a:rPr lang="ru-RU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б) о выполнении мероприятий, предусмотренных названными программами (планами), а также пунктов 5 и 9 Национального плана противодействия коррупции на 2016 — 2017 годы, утвержденного настоящим Указом, — до 20 декабря 2017 г.</a:t>
            </a:r>
          </a:p>
          <a:p>
            <a:pPr fontAlgn="base"/>
            <a:r>
              <a:rPr lang="ru-RU" sz="3600" b="1" cap="all" dirty="0" smtClean="0">
                <a:ln w="9000" cmpd="sng">
                  <a:solidFill>
                    <a:srgbClr val="FF0000"/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13. Установить, что финансовое обеспечение расходных обязательств, связанных с реализацией настоящего Указа, осуществляется в пределах бюджетных ассигнований, предусмотренных федеральным государственным органам в федеральном бюджете на руководство и управление в сфере установленных функций.</a:t>
            </a:r>
          </a:p>
          <a:p>
            <a:pPr fontAlgn="base"/>
            <a:r>
              <a:rPr lang="ru-RU" sz="3600" b="1" cap="all" dirty="0" smtClean="0">
                <a:ln w="9000" cmpd="sng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Президент Российской Федерации</a:t>
            </a:r>
            <a:r>
              <a:rPr lang="ru-RU" b="1" cap="all" dirty="0" smtClean="0">
                <a:ln w="9000" cmpd="sng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b="1" cap="all" dirty="0" smtClean="0">
                <a:ln w="9000" cmpd="sng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b="1" cap="all" dirty="0" smtClean="0">
                <a:ln w="9000" cmpd="sng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В. Путин</a:t>
            </a:r>
            <a:br>
              <a:rPr lang="ru-RU" b="1" cap="all" dirty="0" smtClean="0">
                <a:ln w="9000" cmpd="sng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b="1" cap="all" dirty="0" smtClean="0">
                <a:ln w="9000" cmpd="sng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Москва, Кремль</a:t>
            </a:r>
            <a:br>
              <a:rPr lang="ru-RU" b="1" cap="all" dirty="0" smtClean="0">
                <a:ln w="9000" cmpd="sng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b="1" cap="all" dirty="0" smtClean="0">
                <a:ln w="9000" cmpd="sng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1 апреля 2016 года</a:t>
            </a:r>
            <a:br>
              <a:rPr lang="ru-RU" b="1" cap="all" dirty="0" smtClean="0">
                <a:ln w="9000" cmpd="sng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b="1" cap="all" dirty="0" smtClean="0">
                <a:ln w="9000" cmpd="sng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№ 147</a:t>
            </a:r>
          </a:p>
          <a:p>
            <a:endParaRPr lang="ru-RU" dirty="0"/>
          </a:p>
        </p:txBody>
      </p:sp>
      <p:pic>
        <p:nvPicPr>
          <p:cNvPr id="3074" name="Picture 2" descr="http://school18.3dn.ru/Prokyratyra/antikorru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6215082"/>
            <a:ext cx="5715040" cy="500042"/>
          </a:xfrm>
          <a:prstGeom prst="rect">
            <a:avLst/>
          </a:prstGeom>
          <a:noFill/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E3AA8-CE84-4BE7-A1AD-C46792FFC93E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://xn--b1ae2adf4f.xn--p1ai/files/proved.gladkih/files/fuhtufn/%D0%98%D0%BD%D1%84%D0%BE%D0%B3%D1%80%D0%B0%D1%84%D0%B8%D0%BA%D0%B0_%D0%BA%D0%BE%D1%80%D1%80%D1%83%D0%BF%D1%86%D0%B8%D1%8F_%D0%B2_%D0%A0%D0%BE%D1%81%D1%81%D0%B8%D0%B8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285728"/>
            <a:ext cx="7786742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E3AA8-CE84-4BE7-A1AD-C46792FFC93E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chemeClr val="bg2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Заключение:</a:t>
            </a:r>
            <a:endParaRPr lang="ru-RU" i="1" dirty="0">
              <a:ln w="18000">
                <a:solidFill>
                  <a:srgbClr val="FFFF00"/>
                </a:solidFill>
                <a:prstDash val="solid"/>
                <a:miter lim="800000"/>
              </a:ln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31746" name="Picture 2" descr="http://cfuv.ru/wp-content/uploads/2015/09/chto-del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357298"/>
            <a:ext cx="7786742" cy="5143536"/>
          </a:xfrm>
          <a:prstGeom prst="rect">
            <a:avLst/>
          </a:prstGeom>
          <a:noFill/>
          <a:ln w="76200">
            <a:solidFill>
              <a:schemeClr val="accent1">
                <a:lumMod val="50000"/>
              </a:schemeClr>
            </a:solidFill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E3AA8-CE84-4BE7-A1AD-C46792FFC93E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00034" y="274320"/>
            <a:ext cx="8572560" cy="644082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 rot="1183733">
            <a:off x="878334" y="1269408"/>
            <a:ext cx="8496889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>
                    <a:lumMod val="2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СПАСИБО ЗА ВНИМАНИЕ</a:t>
            </a:r>
            <a:endParaRPr lang="ru-RU" sz="66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2">
                  <a:lumMod val="2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33796" name="Picture 4" descr="http://cp12.nevsepic.com.ua/57/1354254826-0520897-www.nevsepic.com.u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3214686"/>
            <a:ext cx="4714908" cy="3286148"/>
          </a:xfrm>
          <a:prstGeom prst="rect">
            <a:avLst/>
          </a:prstGeom>
          <a:noFill/>
        </p:spPr>
      </p:pic>
      <p:pic>
        <p:nvPicPr>
          <p:cNvPr id="33798" name="Picture 6" descr="http://www.moshkovo-nso.ru/files/stop-corrupt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48006">
            <a:off x="5841894" y="4176709"/>
            <a:ext cx="2786385" cy="2160468"/>
          </a:xfrm>
          <a:prstGeom prst="rect">
            <a:avLst/>
          </a:prstGeom>
          <a:noFill/>
        </p:spPr>
      </p:pic>
      <p:pic>
        <p:nvPicPr>
          <p:cNvPr id="33802" name="Picture 10" descr="http://www.playcast.ru/uploads/2015/08/10/146371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428604"/>
            <a:ext cx="2571768" cy="1247665"/>
          </a:xfrm>
          <a:prstGeom prst="rect">
            <a:avLst/>
          </a:prstGeom>
          <a:noFill/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E3AA8-CE84-4BE7-A1AD-C46792FFC93E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626</TotalTime>
  <Words>691</Words>
  <Application>Microsoft Office PowerPoint</Application>
  <PresentationFormat>Экран (4:3)</PresentationFormat>
  <Paragraphs>163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Солнцестояние</vt:lpstr>
      <vt:lpstr>на тему: «Национальная стратегия противодействия коррупции»</vt:lpstr>
      <vt:lpstr>ДОКУМЕНТЫ:</vt:lpstr>
      <vt:lpstr>Слайд 3</vt:lpstr>
      <vt:lpstr>Слайд 4</vt:lpstr>
      <vt:lpstr>Слайд 5</vt:lpstr>
      <vt:lpstr>Национальная стратегия противодействия коррупции разработана: </vt:lpstr>
      <vt:lpstr>Национальный план противодействия коррупции </vt:lpstr>
      <vt:lpstr>Слайд 8</vt:lpstr>
      <vt:lpstr>Слайд 9</vt:lpstr>
      <vt:lpstr>Слайд 10</vt:lpstr>
      <vt:lpstr>Основными принципами Национальной стратегии противодействия коррупции являются:</vt:lpstr>
      <vt:lpstr>Слайд 12</vt:lpstr>
      <vt:lpstr>Слайд 13</vt:lpstr>
      <vt:lpstr>  Национальная стратегия противодействия коррупции реализуется федеральными органами государственной власти, иными государственными органами, органами государственной власти субъектов Российской Федерации, органами местного самоуправления, институтами гражданского общества, организациями и физическими лицами:</vt:lpstr>
      <vt:lpstr>Формы коррупционных преступлений </vt:lpstr>
      <vt:lpstr>Виды коррупционных  правонарушений:</vt:lpstr>
      <vt:lpstr>Указ Президента Российской Федерации от 01.04.2016 № 147</vt:lpstr>
      <vt:lpstr>Слайд 18</vt:lpstr>
      <vt:lpstr>Слайд 19</vt:lpstr>
      <vt:lpstr>Заключение:</vt:lpstr>
      <vt:lpstr>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91</cp:revision>
  <dcterms:created xsi:type="dcterms:W3CDTF">2016-12-02T15:45:46Z</dcterms:created>
  <dcterms:modified xsi:type="dcterms:W3CDTF">2019-07-08T12:49:17Z</dcterms:modified>
</cp:coreProperties>
</file>