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2" r:id="rId5"/>
    <p:sldId id="263" r:id="rId6"/>
    <p:sldId id="267" r:id="rId7"/>
    <p:sldId id="259" r:id="rId8"/>
    <p:sldId id="268" r:id="rId9"/>
    <p:sldId id="269" r:id="rId10"/>
    <p:sldId id="271" r:id="rId11"/>
    <p:sldId id="272" r:id="rId12"/>
    <p:sldId id="277" r:id="rId13"/>
    <p:sldId id="278" r:id="rId14"/>
    <p:sldId id="279" r:id="rId15"/>
    <p:sldId id="280" r:id="rId16"/>
    <p:sldId id="281" r:id="rId17"/>
    <p:sldId id="276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7F9"/>
    <a:srgbClr val="16559A"/>
    <a:srgbClr val="7FE208"/>
    <a:srgbClr val="08BEE2"/>
    <a:srgbClr val="0598B5"/>
    <a:srgbClr val="B9F2F5"/>
    <a:srgbClr val="189BA2"/>
    <a:srgbClr val="0DD8DD"/>
    <a:srgbClr val="9504E6"/>
    <a:srgbClr val="E4E5D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7C39DEF-A9FE-4BDF-919C-FE75DA15953B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1D89B98-0859-45AD-AB19-E4E806ABE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000" dirty="0" smtClean="0"/>
              <a:t>на тему </a:t>
            </a:r>
            <a:r>
              <a:rPr lang="ru-RU" sz="20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№14</a:t>
            </a:r>
            <a:r>
              <a:rPr lang="ru-RU" sz="2000" dirty="0" smtClean="0"/>
              <a:t>:</a:t>
            </a:r>
            <a:r>
              <a:rPr lang="ru-RU" sz="2000" dirty="0" smtClean="0">
                <a:ln>
                  <a:solidFill>
                    <a:schemeClr val="accent1"/>
                  </a:solidFill>
                </a:ln>
              </a:rPr>
              <a:t> </a:t>
            </a:r>
            <a:r>
              <a:rPr lang="ru-RU" sz="28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</a:t>
            </a:r>
            <a:r>
              <a:rPr lang="ru-RU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Региональная некоммерческая организация</a:t>
            </a:r>
            <a:r>
              <a:rPr lang="ru-RU" sz="2800" b="1" i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  <a:endParaRPr lang="ru-RU" i="1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646331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 дисциплине : 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«Финансы организации»</a:t>
            </a:r>
            <a:endParaRPr lang="ru-RU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ОПРЕДЕЛЕНИЕ: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 descr="http://mypresentation.ru/documents/1065e08dc82e02cc2f65f2e392f22b74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8143932" cy="4714908"/>
          </a:xfrm>
          <a:prstGeom prst="rect">
            <a:avLst/>
          </a:prstGeom>
          <a:noFill/>
        </p:spPr>
      </p:pic>
      <p:pic>
        <p:nvPicPr>
          <p:cNvPr id="17410" name="Picture 2" descr="http://zmdosie.ru/images/ecopres/nko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00042"/>
            <a:ext cx="2000264" cy="1500198"/>
          </a:xfrm>
          <a:prstGeom prst="rect">
            <a:avLst/>
          </a:prstGeom>
          <a:noFill/>
        </p:spPr>
      </p:pic>
      <p:pic>
        <p:nvPicPr>
          <p:cNvPr id="17412" name="Picture 4" descr="http://www.vc-fond.com/wp-content/uploads/2016/12/12.12.2016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571480"/>
            <a:ext cx="2071702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 descr="https://wallperz.com/wp-content/uploads/2016/12/14/wallperz.com-2016121419001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https://wallperz.com/wp-content/uploads/2016/12/14/wallperz.com-2016121419001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8" name="AutoShape 6" descr="https://wallperz.com/wp-content/uploads/2016/12/14/wallperz.com-2016121419001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0" name="Picture 8" descr="https://pp.userapi.com/c840137/v840137905/6b673/p0Qc6RNZPS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43998" cy="614366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85720" y="3714752"/>
            <a:ext cx="8643998" cy="175432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Формы некоммерческих организаций </a:t>
            </a:r>
            <a:endParaRPr lang="ru-RU" sz="54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im.kommersant.ru/Issues.photo/TEMA2/2012/007/KPE_000217_00020_1_t2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071810"/>
            <a:ext cx="8429684" cy="3219427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285720" y="0"/>
            <a:ext cx="8858280" cy="34290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>
                  <a:solidFill>
                    <a:srgbClr val="00B0F0"/>
                  </a:solidFill>
                </a:ln>
              </a:rPr>
              <a:t>Некоммерческая организация может быть создана в различных организационно-правовых формах. Конкретный выбор формы зависит от целей, ради которых образуется некоммерческая организация, ее отношений с учредителями, возможных источников финансирования и др. </a:t>
            </a:r>
            <a:endParaRPr lang="ru-RU" sz="2400" dirty="0">
              <a:ln>
                <a:solidFill>
                  <a:srgbClr val="00B0F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71472" y="3786190"/>
            <a:ext cx="8358246" cy="278608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>
                  <a:solidFill>
                    <a:srgbClr val="92D050"/>
                  </a:solidFill>
                </a:ln>
                <a:solidFill>
                  <a:schemeClr val="tx1"/>
                </a:solidFill>
              </a:rPr>
              <a:t>Некоммерческие организации могут создаваться в форме общественных или религиозных организаций (объединений), некоммерческих партнерств, учреждений, автономных некоммерческих организаций, социальных, благотворительных и иных фондов, ассоциаций и союзов, а также в других формах, предусмотренных федеральными законами. </a:t>
            </a:r>
          </a:p>
        </p:txBody>
      </p:sp>
      <p:pic>
        <p:nvPicPr>
          <p:cNvPr id="20484" name="Picture 4" descr="http://static8.depositphotos.com/1378583/988/v/950/depositphotos_9881312-Helping-h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3500462" cy="3214710"/>
          </a:xfrm>
          <a:prstGeom prst="rect">
            <a:avLst/>
          </a:prstGeom>
          <a:noFill/>
        </p:spPr>
      </p:pic>
      <p:pic>
        <p:nvPicPr>
          <p:cNvPr id="20486" name="Picture 6" descr="http://ecovod.info/wp-content/uploads/2015/11/partner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14290"/>
            <a:ext cx="3643338" cy="3109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https://img2.exportersindia.com/product_images/bc-full/dir_175/5235636/cooperate-astrology-1506054175-33485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https://img2.exportersindia.com/product_images/bc-full/dir_175/5235636/cooperate-astrology-1506054175-33485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2" name="AutoShape 6" descr="https://img2.exportersindia.com/product_images/bc-full/dir_175/5235636/cooperate-astrology-1506054175-33485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4" name="Picture 8" descr="https://pp.userapi.com/c840122/v840122950/61b58/ZFzWlOMjCQ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86808" cy="607223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2071678"/>
            <a:ext cx="778674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38100" cmpd="sng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Виды некоммерческих </a:t>
            </a:r>
          </a:p>
          <a:p>
            <a:pPr algn="ctr"/>
            <a:r>
              <a:rPr lang="ru-RU" sz="5400" b="1" cap="all" dirty="0" smtClean="0">
                <a:ln w="38100" cmpd="sng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организаций</a:t>
            </a:r>
            <a:endParaRPr lang="ru-RU" sz="5400" b="1" cap="all" spc="0" dirty="0">
              <a:ln w="38100" cmpd="sng">
                <a:solidFill>
                  <a:schemeClr val="tx1"/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mypresentation.ru/documents/1065e08dc82e02cc2f65f2e392f22b74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6808" cy="5786478"/>
          </a:xfrm>
          <a:prstGeom prst="rect">
            <a:avLst/>
          </a:prstGeom>
          <a:noFill/>
        </p:spPr>
      </p:pic>
      <p:pic>
        <p:nvPicPr>
          <p:cNvPr id="16388" name="Picture 4" descr="http://stihophiliya.ru/images/photos/medium/article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3071810"/>
            <a:ext cx="1707773" cy="23208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8501122" cy="18573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</a:rPr>
              <a:t>Автономная некоммерческая организация:</a:t>
            </a:r>
          </a:p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Некоммерческая организация, не имеющая членства и учрежденная гражданами или юридическими лицами на основе добровольных имущественных взносов. Такая организация может создаваться для оказания услуг в области образования, здравоохранения, культуры, науки, права, физической культуры и спорта и иных услуг..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929066"/>
            <a:ext cx="8501122" cy="221457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0541" cmpd="sng">
                  <a:solidFill>
                    <a:srgbClr val="FFC000"/>
                  </a:solidFill>
                  <a:prstDash val="solid"/>
                </a:ln>
                <a:solidFill>
                  <a:schemeClr val="tx1"/>
                </a:solidFill>
              </a:rPr>
              <a:t>Учреждение</a:t>
            </a:r>
            <a:r>
              <a:rPr lang="ru-RU" dirty="0" smtClean="0">
                <a:ln>
                  <a:solidFill>
                    <a:srgbClr val="FFC000"/>
                  </a:solidFill>
                </a:ln>
              </a:rPr>
              <a:t> :</a:t>
            </a:r>
          </a:p>
          <a:p>
            <a:pPr algn="ctr"/>
            <a:r>
              <a:rPr lang="ru-RU" b="1" dirty="0" smtClean="0">
                <a:ln w="900" cmpd="sng">
                  <a:solidFill>
                    <a:srgbClr val="FFC000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является некоммерческая организация, созданная собственником для осуществления управленческих, социально-культурных и других услуг некоммерческого характера и финансируемая им полностью или частично. В качестве собственника могут выступать юридические и физические лица, муниципальные образования и само государство. Учреждение может быть создано совместно несколькими собственниками. </a:t>
            </a:r>
            <a:endParaRPr lang="ru-RU" b="1" dirty="0">
              <a:ln w="900" cmpd="sng">
                <a:solidFill>
                  <a:srgbClr val="FFC000"/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6626" name="Picture 2" descr="http://pattayacondo.tgu1.com/images/stories/puzzle_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285992"/>
            <a:ext cx="3571900" cy="1460737"/>
          </a:xfrm>
          <a:prstGeom prst="rect">
            <a:avLst/>
          </a:prstGeom>
          <a:noFill/>
        </p:spPr>
      </p:pic>
      <p:pic>
        <p:nvPicPr>
          <p:cNvPr id="26628" name="Picture 4" descr="http://1.bp.blogspot.com/-BOcZsA6ID8I/U9B4SaaFwmI/AAAAAAAAA_I/g5yLS2CksGo/s1600/collaboration+puzzle+piec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214554"/>
            <a:ext cx="3857652" cy="1571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428604"/>
            <a:ext cx="8501122" cy="1928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Государственная компания - </a:t>
            </a:r>
            <a:r>
              <a:rPr lang="ru-RU" dirty="0" smtClean="0">
                <a:ln w="18415" cmpd="sng">
                  <a:solidFill>
                    <a:srgbClr val="92D050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это некоммерческая организация, не имеющая членства и созданная Российской Федерацией на основе имущественных взносов для оказания государственных услуг и выполнения иных функций с использованием государственного имущества на основе доверительного управления. Государственная компания создается также на основании федеральных законов РФ.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429132"/>
            <a:ext cx="8715436" cy="207170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Некоммерческое партнерство:</a:t>
            </a:r>
          </a:p>
          <a:p>
            <a:pPr algn="ctr"/>
            <a:r>
              <a:rPr lang="ru-RU" dirty="0" smtClean="0">
                <a:ln w="18415" cmpd="sng">
                  <a:solidFill>
                    <a:schemeClr val="bg2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является юридическим лицом, может от своего имени приобретать и осуществлять имущественные и неимущественные права, исполнять обязанности, быть истцом и ответчиком в суде. Некоммерческое партнерство создается без ограничения срока деятельности, если иное не установлено его учредительными документами.</a:t>
            </a:r>
            <a:endParaRPr lang="ru-RU" dirty="0">
              <a:ln w="18415" cmpd="sng">
                <a:solidFill>
                  <a:schemeClr val="bg2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5604" name="Picture 4" descr="http://directory-seo.ru/wp-content/uploads/2012/10/Lead-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500306"/>
            <a:ext cx="4857784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8596" y="500042"/>
            <a:ext cx="8358246" cy="1714512"/>
          </a:xfrm>
          <a:prstGeom prst="roundRect">
            <a:avLst/>
          </a:prstGeom>
          <a:solidFill>
            <a:srgbClr val="F6FB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Ассоциация или союз .</a:t>
            </a:r>
          </a:p>
          <a:p>
            <a:pPr algn="ctr"/>
            <a:r>
              <a:rPr lang="ru-RU" b="1" dirty="0" smtClean="0">
                <a:ln w="10541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Для координации своей предпринимательской деятельности, а также для представления и защиты общих имущественных интересов, коммерческие организации могут создавать объединения в форме ассоциаций или союзов. </a:t>
            </a:r>
          </a:p>
          <a:p>
            <a:pPr algn="ctr"/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7158" y="2643182"/>
            <a:ext cx="8643998" cy="157163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</a:rPr>
              <a:t>Общественное объединение</a:t>
            </a:r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</a:rPr>
              <a:t>Это добровольная, самоуправляемая некоммерческая организация, создающаяся по инициативе группы граждан на основе общности интересов и для реализации общих целей.</a:t>
            </a: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02" y="4500570"/>
            <a:ext cx="8358278" cy="1571636"/>
          </a:xfrm>
          <a:prstGeom prst="roundRect">
            <a:avLst/>
          </a:prstGeom>
          <a:solidFill>
            <a:srgbClr val="3AE21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C50B75"/>
              </a:solidFill>
            </a:endParaRPr>
          </a:p>
          <a:p>
            <a:pPr algn="ctr"/>
            <a:r>
              <a:rPr lang="ru-RU" b="1" u="sng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50B75"/>
                </a:solidFill>
              </a:rPr>
              <a:t>Потребительский кооператив</a:t>
            </a:r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50B75"/>
                </a:solidFill>
              </a:rPr>
              <a:t>;</a:t>
            </a:r>
          </a:p>
          <a:p>
            <a:pPr algn="ctr"/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50B75"/>
                </a:solidFill>
              </a:rPr>
              <a:t>называется добровольное, основанное на членстве, объединение граждан и (или) юридических лиц, созданное с целью удовлетворения материальных и иных потребностей участников путем объединения его членами имущественных паевых взносов.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500042"/>
            <a:ext cx="8429684" cy="1643074"/>
          </a:xfrm>
          <a:prstGeom prst="rect">
            <a:avLst/>
          </a:prstGeom>
          <a:solidFill>
            <a:srgbClr val="08BE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Религиозным объединением признается добровольное объединение граждан, образованное в целях совместного исповедания и распространения веры и обладающее такими признаками, как вероисповедание, обучение и религиозное воспитание своих последователей, а также совершение богослужений и других религиозных обрядов и церемоний. 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643182"/>
            <a:ext cx="8429684" cy="1714512"/>
          </a:xfrm>
          <a:prstGeom prst="rect">
            <a:avLst/>
          </a:prstGeom>
          <a:solidFill>
            <a:srgbClr val="6283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F6FBC3"/>
                  </a:solidFill>
                </a:ln>
                <a:solidFill>
                  <a:srgbClr val="F6FBC3"/>
                </a:solidFill>
              </a:rPr>
              <a:t>Национально-культурная автономия </a:t>
            </a:r>
          </a:p>
          <a:p>
            <a:pPr algn="ctr"/>
            <a:r>
              <a:rPr lang="ru-RU" dirty="0" smtClean="0">
                <a:ln>
                  <a:solidFill>
                    <a:srgbClr val="F6FBC3"/>
                  </a:solidFill>
                </a:ln>
                <a:solidFill>
                  <a:srgbClr val="F6FBC3"/>
                </a:solidFill>
              </a:rPr>
              <a:t>Это форма национально-культурного самоопределения, представляющая собой объединение граждан Российской Федерации, относящих себя к определенной этнической общности, находящейся в ситуации национального меньшинства на соответствующей территории.</a:t>
            </a:r>
          </a:p>
          <a:p>
            <a:pPr algn="ctr"/>
            <a:endParaRPr lang="ru-RU" dirty="0">
              <a:ln>
                <a:solidFill>
                  <a:srgbClr val="F6FBC3"/>
                </a:solidFill>
              </a:ln>
              <a:solidFill>
                <a:srgbClr val="F6FBC3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4714884"/>
            <a:ext cx="8572560" cy="1571636"/>
          </a:xfrm>
          <a:prstGeom prst="rect">
            <a:avLst/>
          </a:prstGeom>
          <a:solidFill>
            <a:srgbClr val="9504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Фонд 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Это одна из наиболее распространенных организационно-правовых форм некоммерческих организаций. Фонд учреждается для определенных социальных, благотворительных, культурных, образовательных или других общественно-полезных целей путем объединения имущественных взносов.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8BEE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Государственные и муниципальные некоммерческие организации</a:t>
            </a:r>
            <a:endParaRPr lang="ru-RU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8BEE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Содержимое 3" descr="http://3ys.ru/images/lib/osnovnye-elementy-khozyajstvennogo-mekhanizma-nekommercheskoj/511a2dd05e7582dfc071826d586c33f9/650c8db6b6c7f4faf81e38a80cb729a4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0"/>
            <a:ext cx="792961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4857760"/>
            <a:ext cx="87154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8BEE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Рис. Виды государственных и муниципальных некоммерческих организаций</a:t>
            </a:r>
            <a:endParaRPr lang="ru-RU" sz="20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08BEE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 федеральным некоммерческим организациям 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n>
                  <a:solidFill>
                    <a:srgbClr val="00B0F0"/>
                  </a:solidFill>
                </a:ln>
              </a:rPr>
              <a:t> </a:t>
            </a:r>
            <a:r>
              <a:rPr lang="ru-RU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7FE208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относятся государственные организации, имущество которых принадлежит на праве собственности Федерации в целом. Это могут быть крупнейшие образовательные, научные, медицинские, культурные, информационные центры, библиотеки, музеи, органы государственного управления, государственные корпорации и др. Имущество таких некоммерческих организаций формируется за счет средств федерального бюджета.</a:t>
            </a:r>
          </a:p>
          <a:p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FE208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8" name="Picture 2" descr="http://dv29.ru/wp-content/uploads/2015/10/i_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5500702"/>
            <a:ext cx="2857520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0541" cmpd="sng">
                  <a:solidFill>
                    <a:srgbClr val="00B0F0"/>
                  </a:solidFill>
                  <a:prstDash val="solid"/>
                </a:ln>
                <a:solidFill>
                  <a:srgbClr val="0598B5"/>
                </a:solidFill>
              </a:rPr>
              <a:t>Региональные некоммерческие организации </a:t>
            </a:r>
            <a:endParaRPr lang="ru-RU" b="1" dirty="0">
              <a:ln w="10541" cmpd="sng">
                <a:solidFill>
                  <a:srgbClr val="00B0F0"/>
                </a:solidFill>
                <a:prstDash val="solid"/>
              </a:ln>
              <a:solidFill>
                <a:srgbClr val="0598B5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solidFill>
            <a:srgbClr val="D3F7F9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ru-RU" b="1" cap="all" dirty="0" smtClean="0">
              <a:ln w="9000" cmpd="sng">
                <a:solidFill>
                  <a:srgbClr val="00B0F0"/>
                </a:solidFill>
                <a:prstDash val="solid"/>
              </a:ln>
              <a:solidFill>
                <a:srgbClr val="92D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598B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объединяют государственные организации, имущество которых на праве собственности принадлежит субъектам Федерации. К таким некоммерческим организациям можно отнести региональные вузы, театры, медицинские центры и т.д.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http://jourdom.ru/wp-content/uploads/2015/06/96943300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4429132"/>
            <a:ext cx="1947695" cy="133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Основаниями ликвидации региональной общественной организации или запрета ее деятельности являются: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нарушение прав и свобод человека и гражданина; </a:t>
            </a:r>
          </a:p>
          <a:p>
            <a:endParaRPr lang="ru-RU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b="1" dirty="0" smtClean="0">
                <a:ln w="11430"/>
                <a:solidFill>
                  <a:srgbClr val="08BEE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неоднократные или грубые нарушения законодательства и деятельность, противоречащая уставным целям; </a:t>
            </a:r>
          </a:p>
          <a:p>
            <a:endParaRPr lang="ru-RU" b="1" dirty="0" smtClean="0">
              <a:ln w="11430"/>
              <a:solidFill>
                <a:srgbClr val="08BEE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b="1" dirty="0" smtClean="0">
                <a:ln w="11430"/>
                <a:solidFill>
                  <a:srgbClr val="16559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 устранение в срок нарушений, послуживших основанием для приостановления деятельности. </a:t>
            </a:r>
            <a:endParaRPr lang="ru-RU" b="1" dirty="0">
              <a:ln w="11430"/>
              <a:solidFill>
                <a:srgbClr val="16559A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http://www.kipk.ru/files/fck/4451/image/%D0%B3%D0%BE%D0%BB%D1%83%D0%B1%D1%8C_%D0%9D%D0%9A%D0%9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3786190"/>
            <a:ext cx="2020781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357166"/>
            <a:ext cx="8643998" cy="207170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Владимирский городской фонд социальной поддержки населения (ВГФСПН)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600005, г.Владимир, ул.Горького, д.58-а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виды деятельности некоммерческой организации: социальная поддержка и защита граждан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размер поддержки: субсидия в размере 14,964 </a:t>
            </a:r>
            <a:r>
              <a:rPr lang="ru-RU" dirty="0" err="1" smtClean="0"/>
              <a:t>млн</a:t>
            </a:r>
            <a:r>
              <a:rPr lang="ru-RU" dirty="0" smtClean="0"/>
              <a:t> руб.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срок оказания поддержки:01.01.2013-31.12.2013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0002" y="4000504"/>
            <a:ext cx="8429716" cy="24288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«Владимирский городской ипотечный фонд»</a:t>
            </a:r>
          </a:p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600017, г.Владимир, ул.Строителей, д.6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виды деятельности некоммерческой организации: финансирование социальных и экономических проектов и программ в области ипотечного жилищного кредитования и строительства, предоставление целевых ипотечных займов физическим лицам за счет собственных средств.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размер поддержки: 2117130,07 руб. в 2012г. 2924835,59 руб. в 2013г.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/>
              <a:t>срок оказания поддержки:01.02.2012-31.01.2015</a:t>
            </a:r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http://kolizej.at.ua/_fr/4/48344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500306"/>
            <a:ext cx="2000264" cy="1428760"/>
          </a:xfrm>
          <a:prstGeom prst="rect">
            <a:avLst/>
          </a:prstGeom>
          <a:noFill/>
        </p:spPr>
      </p:pic>
      <p:pic>
        <p:nvPicPr>
          <p:cNvPr id="1028" name="Picture 4" descr="http://www.zelenlib.ru/old/images/stories/ibonk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500306"/>
            <a:ext cx="2857520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DD8DD"/>
                </a:solidFill>
              </a:rPr>
              <a:t>Список литературы</a:t>
            </a:r>
            <a:endParaRPr lang="ru-RU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DD8DD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i="1" dirty="0" smtClean="0"/>
              <a:t> </a:t>
            </a:r>
            <a:r>
              <a:rPr lang="ru-RU" dirty="0" smtClean="0"/>
              <a:t>1. «Гражданский кодекс Российской Федерации (часть первая)» от 30.11.94 № 51-ФЗ</a:t>
            </a:r>
          </a:p>
          <a:p>
            <a:r>
              <a:rPr lang="ru-RU" dirty="0" smtClean="0"/>
              <a:t>2. «Комментарий к Гражданскому кодексу Российской Федерации (часть первая)» - под ред. О.Н. </a:t>
            </a:r>
            <a:r>
              <a:rPr lang="ru-RU" dirty="0" err="1" smtClean="0"/>
              <a:t>Садикова</a:t>
            </a:r>
            <a:r>
              <a:rPr lang="ru-RU" dirty="0" smtClean="0"/>
              <a:t>. – М.: Юридическая фирма КОНТРАКТ; ИНФРА-М, 1997.</a:t>
            </a:r>
          </a:p>
          <a:p>
            <a:r>
              <a:rPr lang="ru-RU" dirty="0" smtClean="0"/>
              <a:t>3. Федеральный закон от 12.01.96 № 7-ФЗ «О некоммерческих организациях»</a:t>
            </a:r>
          </a:p>
          <a:p>
            <a:r>
              <a:rPr lang="ru-RU" dirty="0" smtClean="0"/>
              <a:t>4. Федеральный закон от 26.09.97 № 125-ФЗ «О свободе совести и религиозных объединениях»</a:t>
            </a:r>
          </a:p>
          <a:p>
            <a:r>
              <a:rPr lang="ru-RU" dirty="0" smtClean="0"/>
              <a:t>5. Закон РФ от 19.06.92 № 3085-1 «О потребительской кооперации»</a:t>
            </a:r>
          </a:p>
          <a:p>
            <a:r>
              <a:rPr lang="ru-RU" dirty="0" smtClean="0"/>
              <a:t>6. Федеральный закон от 19.05.95 № 82-ФЗ «Об общественных объединениях» (в ред. Федеральных законов от 17.05.97 № 78-ФЗ, от 19.07.98 № 112-ФЗ)</a:t>
            </a:r>
          </a:p>
          <a:p>
            <a:r>
              <a:rPr lang="ru-RU" dirty="0" smtClean="0"/>
              <a:t>7. Социальная рыночная экономика. Учебник для вузов. – М.: Русская Деловая Литература, 1999. – 416 с.</a:t>
            </a:r>
          </a:p>
          <a:p>
            <a:r>
              <a:rPr lang="ru-RU" dirty="0" smtClean="0"/>
              <a:t>8. Курс экономики: Учебник. – 2-е изд., доп./ Под ред. Б.А. </a:t>
            </a:r>
            <a:r>
              <a:rPr lang="ru-RU" dirty="0" err="1" smtClean="0"/>
              <a:t>Райзберга</a:t>
            </a:r>
            <a:r>
              <a:rPr lang="ru-RU" dirty="0" smtClean="0"/>
              <a:t>. – М.: ИНФРА-М, 1999. – 716 с.</a:t>
            </a:r>
          </a:p>
          <a:p>
            <a:r>
              <a:rPr lang="ru-RU" dirty="0" smtClean="0"/>
              <a:t>9. Некоммерческие фонды и организации. Правовые аспекты. – М.: Информационно-издательский дом «</a:t>
            </a:r>
            <a:r>
              <a:rPr lang="ru-RU" dirty="0" err="1" smtClean="0"/>
              <a:t>Филинъ</a:t>
            </a:r>
            <a:r>
              <a:rPr lang="ru-RU" dirty="0" smtClean="0"/>
              <a:t>», 1997. – 336 с.</a:t>
            </a:r>
          </a:p>
          <a:p>
            <a:r>
              <a:rPr lang="ru-RU" dirty="0" smtClean="0"/>
              <a:t>10.Некоммерческие организации в России. Создание. Права. Налоги. Учет. Отчетность. – М.: Издательство «Дело и Сервис», 1998. – 400 с.</a:t>
            </a:r>
          </a:p>
          <a:p>
            <a:endParaRPr lang="ru-RU" dirty="0"/>
          </a:p>
        </p:txBody>
      </p:sp>
      <p:pic>
        <p:nvPicPr>
          <p:cNvPr id="7170" name="Picture 2" descr="https://agpublic.kamgov.ru/files/2016/05/31/7a51f096c1e9426eb28f767106c512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285728"/>
            <a:ext cx="1928826" cy="1000132"/>
          </a:xfrm>
          <a:prstGeom prst="rect">
            <a:avLst/>
          </a:prstGeom>
          <a:noFill/>
        </p:spPr>
      </p:pic>
      <p:pic>
        <p:nvPicPr>
          <p:cNvPr id="7172" name="Picture 4" descr="http://www.admbal.ru/sites/default/files/docs/images/mart/news_12052017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57166"/>
            <a:ext cx="1853527" cy="1000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900igr.net/datas/psikhologija/Pamjat-cheloveka/0023-023-Spasibo-za-vniman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501122" cy="6107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218</TotalTime>
  <Words>879</Words>
  <Application>Microsoft Office PowerPoint</Application>
  <PresentationFormat>Экран (4:3)</PresentationFormat>
  <Paragraphs>62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Справедливость</vt:lpstr>
      <vt:lpstr>По дисциплине : «Финансы организации»</vt:lpstr>
      <vt:lpstr>ОПРЕДЕЛЕНИЕ: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Государственные и муниципальные некоммерческие организации</vt:lpstr>
      <vt:lpstr>К федеральным некоммерческим организациям </vt:lpstr>
      <vt:lpstr>Региональные некоммерческие организации </vt:lpstr>
      <vt:lpstr>Основаниями ликвидации региональной общественной организации или запрета ее деятельности являются:</vt:lpstr>
      <vt:lpstr>Слайд 16</vt:lpstr>
      <vt:lpstr>Список литературы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42</cp:revision>
  <dcterms:created xsi:type="dcterms:W3CDTF">2018-01-14T15:52:58Z</dcterms:created>
  <dcterms:modified xsi:type="dcterms:W3CDTF">2019-08-03T08:30:13Z</dcterms:modified>
</cp:coreProperties>
</file>