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4047" r:id="rId1"/>
    <p:sldMasterId id="2147484515" r:id="rId2"/>
  </p:sldMasterIdLst>
  <p:sldIdLst>
    <p:sldId id="257" r:id="rId3"/>
    <p:sldId id="258" r:id="rId4"/>
    <p:sldId id="259" r:id="rId5"/>
    <p:sldId id="266" r:id="rId6"/>
    <p:sldId id="261" r:id="rId7"/>
    <p:sldId id="263" r:id="rId8"/>
    <p:sldId id="264" r:id="rId9"/>
    <p:sldId id="265" r:id="rId10"/>
    <p:sldId id="260" r:id="rId11"/>
    <p:sldId id="267" r:id="rId12"/>
    <p:sldId id="268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799B23B-EC83-4686-B30A-512413B5E67A}" styleName="Светлый стиль 3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16143-E03C-4CFD-AFDC-14E5BDEA754C}" type="datetimeFigureOut">
              <a:rPr lang="en-US" smtClean="0"/>
              <a:t>6/4/2017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81301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3E54A-A8CA-48C1-9504-691B58049D29}" type="datetimeFigureOut">
              <a:rPr lang="en-US" smtClean="0"/>
              <a:t>6/4/2017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33027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6C806-BBF7-471C-9527-881CE2266695}" type="datetimeFigureOut">
              <a:rPr lang="en-US" smtClean="0"/>
              <a:t>6/4/2017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8122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9E016143-E03C-4CFD-AFDC-14E5BDEA754C}" type="datetimeFigureOut">
              <a:rPr lang="en-US" smtClean="0"/>
              <a:t>6/4/2017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66529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94063-DF36-4330-A365-08DA1FA5B7D6}" type="datetimeFigureOut">
              <a:rPr lang="en-US" smtClean="0"/>
              <a:t>6/4/2017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99229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908A7C6C-0F39-4D70-8E8D-FE5B9C95FA73}" type="datetimeFigureOut">
              <a:rPr lang="en-US" smtClean="0"/>
              <a:t>6/4/2017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66223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FA4AC-08CC-42CE-BD01-C191750A04EC}" type="datetimeFigureOut">
              <a:rPr lang="en-US" smtClean="0"/>
              <a:t>6/4/2017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90496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7A723-92A7-435B-B681-F25B092FEFEB}" type="datetimeFigureOut">
              <a:rPr lang="en-US" smtClean="0"/>
              <a:t>6/4/2017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38190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70639-886C-4FCF-9EAB-ABB5DA3F3F4A}" type="datetimeFigureOut">
              <a:rPr lang="en-US" smtClean="0"/>
              <a:t>6/4/2017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87581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30651-31F4-45D2-98AE-A2108F41BC07}" type="datetimeFigureOut">
              <a:rPr lang="en-US" smtClean="0"/>
              <a:t>6/4/2017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72127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3789A-C914-4DB1-8815-80B5EC7335C5}" type="datetimeFigureOut">
              <a:rPr lang="en-US" smtClean="0"/>
              <a:t>6/4/2017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85640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94063-DF36-4330-A365-08DA1FA5B7D6}" type="datetimeFigureOut">
              <a:rPr lang="en-US" smtClean="0"/>
              <a:t>6/4/2017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92494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440AA-91A0-436F-8FDB-C0F939DCAE21}" type="datetimeFigureOut">
              <a:rPr lang="en-US" smtClean="0"/>
              <a:t>6/4/2017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97670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9FD0C-5451-4CA0-86AF-E70AE3279989}" type="datetimeFigureOut">
              <a:rPr lang="en-US" smtClean="0"/>
              <a:t>6/4/2017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8723614"/>
      </p:ext>
    </p:extLst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0E59FD0C-5451-4CA0-86AF-E70AE3279989}" type="datetimeFigureOut">
              <a:rPr lang="en-US" smtClean="0"/>
              <a:t>6/4/2017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4645183"/>
      </p:ext>
    </p:extLst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0E59FD0C-5451-4CA0-86AF-E70AE3279989}" type="datetimeFigureOut">
              <a:rPr lang="en-US" smtClean="0"/>
              <a:t>6/4/2017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13466842"/>
      </p:ext>
    </p:extLst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0E59FD0C-5451-4CA0-86AF-E70AE3279989}" type="datetimeFigureOut">
              <a:rPr lang="en-US" smtClean="0"/>
              <a:t>6/4/2017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861512"/>
      </p:ext>
    </p:extLst>
  </p:cSld>
  <p:clrMapOvr>
    <a:masterClrMapping/>
  </p:clrMapOvr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9FD0C-5451-4CA0-86AF-E70AE3279989}" type="datetimeFigureOut">
              <a:rPr lang="en-US" smtClean="0"/>
              <a:t>6/4/2017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7102181"/>
      </p:ext>
    </p:extLst>
  </p:cSld>
  <p:clrMapOvr>
    <a:masterClrMapping/>
  </p:clrMapOvr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9FD0C-5451-4CA0-86AF-E70AE3279989}" type="datetimeFigureOut">
              <a:rPr lang="en-US" smtClean="0"/>
              <a:t>6/4/2017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30887"/>
      </p:ext>
    </p:extLst>
  </p:cSld>
  <p:clrMapOvr>
    <a:masterClrMapping/>
  </p:clrMapOvr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3E54A-A8CA-48C1-9504-691B58049D29}" type="datetimeFigureOut">
              <a:rPr lang="en-US" smtClean="0"/>
              <a:t>6/4/2017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684062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5F6C806-BBF7-471C-9527-881CE2266695}" type="datetimeFigureOut">
              <a:rPr lang="en-US" smtClean="0"/>
              <a:t>6/4/2017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92755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A7C6C-0F39-4D70-8E8D-FE5B9C95FA73}" type="datetimeFigureOut">
              <a:rPr lang="en-US" smtClean="0"/>
              <a:t>6/4/2017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3375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FA4AC-08CC-42CE-BD01-C191750A04EC}" type="datetimeFigureOut">
              <a:rPr lang="en-US" smtClean="0"/>
              <a:t>6/4/2017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87675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7A723-92A7-435B-B681-F25B092FEFEB}" type="datetimeFigureOut">
              <a:rPr lang="en-US" smtClean="0"/>
              <a:t>6/4/2017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93801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70639-886C-4FCF-9EAB-ABB5DA3F3F4A}" type="datetimeFigureOut">
              <a:rPr lang="en-US" smtClean="0"/>
              <a:t>6/4/2017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4936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30651-31F4-45D2-98AE-A2108F41BC07}" type="datetimeFigureOut">
              <a:rPr lang="en-US" smtClean="0"/>
              <a:t>6/4/2017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28798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3789A-C914-4DB1-8815-80B5EC7335C5}" type="datetimeFigureOut">
              <a:rPr lang="en-US" smtClean="0"/>
              <a:t>6/4/2017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61179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440AA-91A0-436F-8FDB-C0F939DCAE21}" type="datetimeFigureOut">
              <a:rPr lang="en-US" smtClean="0"/>
              <a:t>6/4/2017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3204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E59FD0C-5451-4CA0-86AF-E70AE3279989}" type="datetimeFigureOut">
              <a:rPr lang="en-US" smtClean="0"/>
              <a:t>6/4/2017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3105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8" r:id="rId1"/>
    <p:sldLayoutId id="2147484049" r:id="rId2"/>
    <p:sldLayoutId id="2147484050" r:id="rId3"/>
    <p:sldLayoutId id="2147484051" r:id="rId4"/>
    <p:sldLayoutId id="2147484052" r:id="rId5"/>
    <p:sldLayoutId id="2147484053" r:id="rId6"/>
    <p:sldLayoutId id="2147484054" r:id="rId7"/>
    <p:sldLayoutId id="2147484055" r:id="rId8"/>
    <p:sldLayoutId id="2147484056" r:id="rId9"/>
    <p:sldLayoutId id="2147484057" r:id="rId10"/>
    <p:sldLayoutId id="2147484058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59FD0C-5451-4CA0-86AF-E70AE3279989}" type="datetimeFigureOut">
              <a:rPr lang="en-US" smtClean="0"/>
              <a:t>6/4/2017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9355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16" r:id="rId1"/>
    <p:sldLayoutId id="2147484517" r:id="rId2"/>
    <p:sldLayoutId id="2147484518" r:id="rId3"/>
    <p:sldLayoutId id="2147484519" r:id="rId4"/>
    <p:sldLayoutId id="2147484520" r:id="rId5"/>
    <p:sldLayoutId id="2147484521" r:id="rId6"/>
    <p:sldLayoutId id="2147484522" r:id="rId7"/>
    <p:sldLayoutId id="2147484523" r:id="rId8"/>
    <p:sldLayoutId id="2147484524" r:id="rId9"/>
    <p:sldLayoutId id="2147484525" r:id="rId10"/>
    <p:sldLayoutId id="2147484526" r:id="rId11"/>
    <p:sldLayoutId id="2147484527" r:id="rId12"/>
    <p:sldLayoutId id="2147484528" r:id="rId13"/>
    <p:sldLayoutId id="2147484529" r:id="rId14"/>
    <p:sldLayoutId id="2147484530" r:id="rId15"/>
    <p:sldLayoutId id="2147484531" r:id="rId16"/>
    <p:sldLayoutId id="2147484532" r:id="rId17"/>
  </p:sldLayoutIdLst>
  <p:hf sldNum="0" hdr="0" ftr="0" dt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05274" y="1758168"/>
            <a:ext cx="6192688" cy="1828800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rgbClr val="002060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Деньги как средство накопления</a:t>
            </a:r>
            <a:endParaRPr lang="ru-RU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фин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2391929"/>
          </a:xfrm>
          <a:prstGeom prst="rect">
            <a:avLst/>
          </a:prstGeom>
        </p:spPr>
      </p:pic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017540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32467" y="127788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заключение</a:t>
            </a:r>
            <a:r>
              <a:rPr lang="ru-RU" sz="3200" dirty="0">
                <a:solidFill>
                  <a:schemeClr val="tx1"/>
                </a:solidFill>
              </a:rPr>
              <a:t/>
            </a:r>
            <a:br>
              <a:rPr lang="ru-RU" sz="3200" dirty="0">
                <a:solidFill>
                  <a:schemeClr val="tx1"/>
                </a:solidFill>
              </a:rPr>
            </a:b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51584" y="2420888"/>
            <a:ext cx="7200800" cy="10801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457200" indent="-457200" algn="ctr"/>
            <a:endParaRPr lang="ru-RU" sz="2400" dirty="0">
              <a:latin typeface="Century Schoolbook" pitchFamily="18" charset="0"/>
              <a:cs typeface="Times New Roman" pitchFamily="18" charset="0"/>
            </a:endParaRPr>
          </a:p>
          <a:p>
            <a:pPr marL="457200" indent="-457200" algn="ctr"/>
            <a:r>
              <a:rPr lang="ru-RU" sz="2400" dirty="0" smtClean="0">
                <a:latin typeface="Century Schoolbook" pitchFamily="18" charset="0"/>
                <a:cs typeface="Times New Roman" pitchFamily="18" charset="0"/>
              </a:rPr>
              <a:t>Изучили </a:t>
            </a:r>
            <a:r>
              <a:rPr lang="ru-RU" sz="2400" dirty="0">
                <a:latin typeface="Century Schoolbook" pitchFamily="18" charset="0"/>
              </a:rPr>
              <a:t>понятие </a:t>
            </a:r>
            <a:r>
              <a:rPr lang="ru-RU" sz="2400" dirty="0" smtClean="0">
                <a:latin typeface="Century Schoolbook" pitchFamily="18" charset="0"/>
              </a:rPr>
              <a:t>и функции денег как средства накопления</a:t>
            </a:r>
            <a:endParaRPr lang="ru-RU" sz="2400" dirty="0">
              <a:cs typeface="Times New Roman" pitchFamily="18" charset="0"/>
            </a:endParaRPr>
          </a:p>
          <a:p>
            <a:pPr algn="ctr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51584" y="4324161"/>
            <a:ext cx="7200800" cy="115212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514350" indent="-514350" algn="ctr"/>
            <a:endParaRPr lang="ru-RU" sz="2400" dirty="0">
              <a:latin typeface="Century Schoolbook" pitchFamily="18" charset="0"/>
            </a:endParaRPr>
          </a:p>
          <a:p>
            <a:pPr marL="514350" indent="-514350" algn="ctr"/>
            <a:r>
              <a:rPr lang="ru-RU" sz="2400" dirty="0" smtClean="0">
                <a:latin typeface="Century Schoolbook" pitchFamily="18" charset="0"/>
              </a:rPr>
              <a:t>Рассмотрели посдледствия накопления денег</a:t>
            </a:r>
            <a:endParaRPr lang="ru-RU" sz="2400" dirty="0"/>
          </a:p>
          <a:p>
            <a:pPr marL="514350" indent="-514350" algn="ctr"/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389538502"/>
      </p:ext>
    </p:extLst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737077"/>
            <a:ext cx="8610600" cy="1293028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Список литературы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1056" y="2030105"/>
            <a:ext cx="9433506" cy="3169692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Лаврушин О.И. Деньги, кредит, банки: учебное пособие. М.:КноРус, 2016. – 448 с.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Меркулова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И.В., Лукьянова А.Ю. Деньги, кредит, банки: учебное пособие. М.: КноРус, 2016. 347 с.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Деньги как </a:t>
            </a:r>
            <a:r>
              <a:rPr 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средство </a:t>
            </a:r>
            <a:r>
              <a:rPr 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накопления [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Электронный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ресурс]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http://www.finkredit.com/banks6.html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(дата обращения 21.02.2017)</a:t>
            </a:r>
          </a:p>
          <a:p>
            <a:pPr marL="0" indent="0"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692938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3552" y="2286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План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63552" y="1371600"/>
            <a:ext cx="7344816" cy="547260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Введение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накопления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Функция денег как средства накопления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2.1. Реальные деньги как средство накопления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2.2. Наличные и безналичные деньги как средство накопления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2.3. Кредитные деньги как средство накопления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Последствия накопления денег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</a:p>
          <a:p>
            <a:pPr marL="514350" indent="-51435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литературы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011372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32467" y="127788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Введение</a:t>
            </a:r>
            <a:r>
              <a:rPr lang="ru-RU" sz="3200" dirty="0">
                <a:solidFill>
                  <a:schemeClr val="tx1"/>
                </a:solidFill>
              </a:rPr>
              <a:t/>
            </a:r>
            <a:br>
              <a:rPr lang="ru-RU" sz="3200" dirty="0">
                <a:solidFill>
                  <a:schemeClr val="tx1"/>
                </a:solidFill>
              </a:rPr>
            </a:b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51584" y="2420888"/>
            <a:ext cx="7200800" cy="10801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457200" indent="-457200" algn="ctr"/>
            <a:endParaRPr lang="ru-RU" sz="2400" dirty="0">
              <a:latin typeface="Century Schoolbook" pitchFamily="18" charset="0"/>
              <a:cs typeface="Times New Roman" pitchFamily="18" charset="0"/>
            </a:endParaRPr>
          </a:p>
          <a:p>
            <a:pPr marL="457200" indent="-457200" algn="ctr"/>
            <a:r>
              <a:rPr lang="ru-RU" sz="2400" dirty="0">
                <a:latin typeface="Century Schoolbook" pitchFamily="18" charset="0"/>
                <a:cs typeface="Times New Roman" pitchFamily="18" charset="0"/>
              </a:rPr>
              <a:t>Изучить </a:t>
            </a:r>
            <a:r>
              <a:rPr lang="ru-RU" sz="2400" dirty="0">
                <a:latin typeface="Century Schoolbook" pitchFamily="18" charset="0"/>
              </a:rPr>
              <a:t>понятие </a:t>
            </a:r>
            <a:r>
              <a:rPr lang="ru-RU" sz="2400" dirty="0" smtClean="0">
                <a:latin typeface="Century Schoolbook" pitchFamily="18" charset="0"/>
              </a:rPr>
              <a:t>и функции денег как средства накопления</a:t>
            </a:r>
            <a:endParaRPr lang="ru-RU" sz="2400" dirty="0">
              <a:cs typeface="Times New Roman" pitchFamily="18" charset="0"/>
            </a:endParaRPr>
          </a:p>
          <a:p>
            <a:pPr algn="ctr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51584" y="4324161"/>
            <a:ext cx="7200800" cy="115212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514350" indent="-514350" algn="ctr"/>
            <a:endParaRPr lang="ru-RU" sz="2400" dirty="0">
              <a:latin typeface="Century Schoolbook" pitchFamily="18" charset="0"/>
            </a:endParaRPr>
          </a:p>
          <a:p>
            <a:pPr marL="514350" indent="-514350" algn="ctr"/>
            <a:r>
              <a:rPr lang="ru-RU" sz="2400" dirty="0" smtClean="0">
                <a:latin typeface="Century Schoolbook" pitchFamily="18" charset="0"/>
              </a:rPr>
              <a:t>Рассмотреть посдледствия накопления денег</a:t>
            </a:r>
            <a:endParaRPr lang="ru-RU" sz="2400" dirty="0"/>
          </a:p>
          <a:p>
            <a:pPr marL="514350" indent="-514350" algn="ctr"/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915724244"/>
      </p:ext>
    </p:extLst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81952" y="300350"/>
            <a:ext cx="8610600" cy="1293028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Понятие накопления</a:t>
            </a:r>
            <a:endParaRPr lang="ru-RU" sz="3600" b="1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750627" y="4107976"/>
            <a:ext cx="9689911" cy="1514901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остатки наличных денег, находящиеся у населения, а также остатки денег на счетах в банках.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50627" y="1752032"/>
            <a:ext cx="5022376" cy="106452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Денежное накопление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2719316" y="3148367"/>
            <a:ext cx="871182" cy="627798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3396" y="1589111"/>
            <a:ext cx="4745440" cy="2140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11020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674" y="4735937"/>
            <a:ext cx="2973130" cy="185820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cap="small" dirty="0"/>
              <a:t>Функция денег как средства накопления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794077" y="2320023"/>
            <a:ext cx="7855991" cy="146031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 резерва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покупательного и платежного средства</a:t>
            </a:r>
          </a:p>
        </p:txBody>
      </p:sp>
      <p:sp>
        <p:nvSpPr>
          <p:cNvPr id="5" name="Стрелка вниз 4"/>
          <p:cNvSpPr/>
          <p:nvPr/>
        </p:nvSpPr>
        <p:spPr>
          <a:xfrm>
            <a:off x="6716405" y="1641145"/>
            <a:ext cx="873456" cy="532262"/>
          </a:xfrm>
          <a:prstGeom prst="down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446060" y="4233386"/>
            <a:ext cx="3507474" cy="106452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Реальные деньги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142594" y="4349239"/>
            <a:ext cx="3507474" cy="106452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Бумажные деньги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836124" y="5529617"/>
            <a:ext cx="3507474" cy="106452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Иные виды денег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flipH="1">
            <a:off x="5090615" y="3903260"/>
            <a:ext cx="218364" cy="28660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7435612" y="4042956"/>
            <a:ext cx="12937" cy="113456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9404869" y="3957448"/>
            <a:ext cx="340625" cy="27593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20" name="Рисунок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929" y="1806798"/>
            <a:ext cx="2795283" cy="2096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862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59122" y="423179"/>
            <a:ext cx="8610600" cy="1293028"/>
          </a:xfrm>
        </p:spPr>
        <p:txBody>
          <a:bodyPr/>
          <a:lstStyle/>
          <a:p>
            <a:r>
              <a:rPr lang="ru-RU" b="1" dirty="0"/>
              <a:t>Реальные деньги как средство накопления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4023" y="1920923"/>
            <a:ext cx="3903260" cy="10133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Реальные деньги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638798" y="1920922"/>
            <a:ext cx="5867401" cy="157290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деньги в виде драгоценных металлов, имеющие внутреннюю стоимость</a:t>
            </a:r>
          </a:p>
        </p:txBody>
      </p:sp>
      <p:sp>
        <p:nvSpPr>
          <p:cNvPr id="6" name="Стрелка вправо 5"/>
          <p:cNvSpPr/>
          <p:nvPr/>
        </p:nvSpPr>
        <p:spPr>
          <a:xfrm>
            <a:off x="4544704" y="2088107"/>
            <a:ext cx="873457" cy="614150"/>
          </a:xfrm>
          <a:prstGeom prst="righ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31" y="3493827"/>
            <a:ext cx="2634019" cy="176359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0872" y="3771779"/>
            <a:ext cx="3681341" cy="299227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5578" y="3698542"/>
            <a:ext cx="3974144" cy="2349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6817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86920" y="750725"/>
            <a:ext cx="8610600" cy="1293028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Наличные и безналичные деньги как средство накопления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2262" y="2043753"/>
            <a:ext cx="11259403" cy="105087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Деньги, накапливаемые в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безналичной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форме, функционируют на финансовом рынке, деньги, сберегаемые в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наличной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форме, изымаются из оборота.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1749" y="3485676"/>
            <a:ext cx="7459923" cy="2927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787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32329" y="805316"/>
            <a:ext cx="8610600" cy="129302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Кредитные деньги как средство накопления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накапливаются в процессе постоянного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обращения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способствуют устранению нарушений в кругообороте капитала.</a:t>
            </a:r>
          </a:p>
          <a:p>
            <a:pPr>
              <a:buFont typeface="Wingdings" panose="05000000000000000000" pitchFamily="2" charset="2"/>
              <a:buChar char="ü"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133" y="3362679"/>
            <a:ext cx="3975551" cy="264554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008" y="3362679"/>
            <a:ext cx="4445000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44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1229" y="291327"/>
            <a:ext cx="6964775" cy="596603"/>
          </a:xfrm>
        </p:spPr>
        <p:txBody>
          <a:bodyPr>
            <a:normAutofit/>
          </a:bodyPr>
          <a:lstStyle/>
          <a:p>
            <a:pPr algn="ctr"/>
            <a:r>
              <a:rPr lang="ru-RU" sz="3200" b="1" cap="small" dirty="0" smtClean="0"/>
              <a:t>Последствия накопления денег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497138"/>
              </p:ext>
            </p:extLst>
          </p:nvPr>
        </p:nvGraphicFramePr>
        <p:xfrm>
          <a:off x="2709260" y="1105469"/>
          <a:ext cx="9347160" cy="5643349"/>
        </p:xfrm>
        <a:graphic>
          <a:graphicData uri="http://schemas.openxmlformats.org/drawingml/2006/table">
            <a:tbl>
              <a:tblPr firstRow="1" firstCol="1" bandRow="1">
                <a:tableStyleId>{8799B23B-EC83-4686-B30A-512413B5E67A}</a:tableStyleId>
              </a:tblPr>
              <a:tblGrid>
                <a:gridCol w="3115720">
                  <a:extLst>
                    <a:ext uri="{9D8B030D-6E8A-4147-A177-3AD203B41FA5}">
                      <a16:colId xmlns:a16="http://schemas.microsoft.com/office/drawing/2014/main" val="4168719979"/>
                    </a:ext>
                  </a:extLst>
                </a:gridCol>
                <a:gridCol w="3115720">
                  <a:extLst>
                    <a:ext uri="{9D8B030D-6E8A-4147-A177-3AD203B41FA5}">
                      <a16:colId xmlns:a16="http://schemas.microsoft.com/office/drawing/2014/main" val="2842501183"/>
                    </a:ext>
                  </a:extLst>
                </a:gridCol>
                <a:gridCol w="3115720">
                  <a:extLst>
                    <a:ext uri="{9D8B030D-6E8A-4147-A177-3AD203B41FA5}">
                      <a16:colId xmlns:a16="http://schemas.microsoft.com/office/drawing/2014/main" val="1752086510"/>
                    </a:ext>
                  </a:extLst>
                </a:gridCol>
              </a:tblGrid>
              <a:tr h="3427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568" marR="75568" marT="37784" marB="37784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Позитивные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5568" marR="75568" marT="37784" marB="37784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Негативные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5568" marR="75568" marT="37784" marB="37784"/>
                </a:tc>
                <a:extLst>
                  <a:ext uri="{0D108BD9-81ED-4DB2-BD59-A6C34878D82A}">
                    <a16:rowId xmlns:a16="http://schemas.microsoft.com/office/drawing/2014/main" val="1965066267"/>
                  </a:ext>
                </a:extLst>
              </a:tr>
              <a:tr h="27945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non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Экономические</a:t>
                      </a:r>
                      <a:endParaRPr lang="ru-RU" sz="1600" u="non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5568" marR="75568" marT="37784" marB="37784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150"/>
                        </a:spcAft>
                        <a:buSzPts val="1000"/>
                        <a:buFont typeface="Wingdings" panose="05000000000000000000" pitchFamily="2" charset="2"/>
                        <a:buChar char=""/>
                        <a:tabLst>
                          <a:tab pos="457200" algn="l"/>
                        </a:tabLst>
                      </a:pPr>
                      <a:r>
                        <a:rPr lang="ru-RU" sz="1600" u="non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Облегчают товарно-обменные сделки;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150"/>
                        </a:spcAft>
                        <a:buSzPts val="1000"/>
                        <a:buFont typeface="Wingdings" panose="05000000000000000000" pitchFamily="2" charset="2"/>
                        <a:buChar char=""/>
                        <a:tabLst>
                          <a:tab pos="457200" algn="l"/>
                        </a:tabLst>
                      </a:pPr>
                      <a:r>
                        <a:rPr lang="ru-RU" sz="1600" u="non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Способствуют росту производства;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SzPts val="1000"/>
                        <a:buFont typeface="Wingdings" panose="05000000000000000000" pitchFamily="2" charset="2"/>
                        <a:buChar char=""/>
                        <a:tabLst>
                          <a:tab pos="457200" algn="l"/>
                        </a:tabLst>
                      </a:pPr>
                      <a:r>
                        <a:rPr lang="ru-RU" sz="1600" u="non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Экономический рост отдельных регионов и стран приводит к появлению мирового хозяйства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150"/>
                        </a:spcAft>
                        <a:buSzPts val="1000"/>
                        <a:buFont typeface="Wingdings" panose="05000000000000000000" pitchFamily="2" charset="2"/>
                        <a:buChar char=""/>
                        <a:tabLst>
                          <a:tab pos="457200" algn="l"/>
                        </a:tabLst>
                      </a:pPr>
                      <a:r>
                        <a:rPr lang="ru-RU" sz="1600" u="non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Глобализация мирового хозяйства;</a:t>
                      </a:r>
                      <a:endParaRPr lang="ru-RU" sz="1600" u="non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5568" marR="75568" marT="37784" marB="37784"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600" u="non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Усиление полюсности в экономике (богатство и бедность);</a:t>
                      </a:r>
                      <a:endParaRPr lang="ru-RU" sz="160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5568" marR="75568" marT="37784" marB="37784"/>
                </a:tc>
                <a:extLst>
                  <a:ext uri="{0D108BD9-81ED-4DB2-BD59-A6C34878D82A}">
                    <a16:rowId xmlns:a16="http://schemas.microsoft.com/office/drawing/2014/main" val="402535761"/>
                  </a:ext>
                </a:extLst>
              </a:tr>
              <a:tr h="250600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non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Социальные</a:t>
                      </a:r>
                      <a:endParaRPr lang="ru-RU" sz="1600" u="non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5568" marR="75568" marT="37784" marB="37784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non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Накопление денег на государственном и регионального уровне создает общественные фонды (бюджеты и пр.), которые финансируют неимущие слои населения и относительно выравнивают социально-экономические перекосы;</a:t>
                      </a:r>
                      <a:endParaRPr lang="ru-RU" sz="1600" u="non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5568" marR="75568" marT="37784" marB="37784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non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Расслоение общества (обогащение одних и разорение других);</a:t>
                      </a:r>
                      <a:endParaRPr lang="ru-RU" sz="1600" u="non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5568" marR="75568" marT="37784" marB="37784"/>
                </a:tc>
                <a:extLst>
                  <a:ext uri="{0D108BD9-81ED-4DB2-BD59-A6C34878D82A}">
                    <a16:rowId xmlns:a16="http://schemas.microsoft.com/office/drawing/2014/main" val="565457412"/>
                  </a:ext>
                </a:extLst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018" y="4816834"/>
            <a:ext cx="2157223" cy="152937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01" y="1608093"/>
            <a:ext cx="2454458" cy="2454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7468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лед самолета">
  <a:themeElements>
    <a:clrScheme name="След самолета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E5224E"/>
      </a:accent1>
      <a:accent2>
        <a:srgbClr val="9D074E"/>
      </a:accent2>
      <a:accent3>
        <a:srgbClr val="7F2294"/>
      </a:accent3>
      <a:accent4>
        <a:srgbClr val="8D65EA"/>
      </a:accent4>
      <a:accent5>
        <a:srgbClr val="588FE2"/>
      </a:accent5>
      <a:accent6>
        <a:srgbClr val="127CA4"/>
      </a:accent6>
      <a:hlink>
        <a:srgbClr val="FB4AB6"/>
      </a:hlink>
      <a:folHlink>
        <a:srgbClr val="F98FE9"/>
      </a:folHlink>
    </a:clrScheme>
    <a:fontScheme name="След самолета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лед самолета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6DB8EB18-3657-4051-A897-2ED38832359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TM02892315[[fn=Легкий дым]]</Template>
  <TotalTime>83</TotalTime>
  <Words>269</Words>
  <Application>Microsoft Office PowerPoint</Application>
  <PresentationFormat>Широкоэкранный</PresentationFormat>
  <Paragraphs>53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21" baseType="lpstr">
      <vt:lpstr>Arial</vt:lpstr>
      <vt:lpstr>Calibri</vt:lpstr>
      <vt:lpstr>Calibri Light</vt:lpstr>
      <vt:lpstr>Century Gothic</vt:lpstr>
      <vt:lpstr>Century Schoolbook</vt:lpstr>
      <vt:lpstr>Times New Roman</vt:lpstr>
      <vt:lpstr>Wingdings</vt:lpstr>
      <vt:lpstr>Wingdings 2</vt:lpstr>
      <vt:lpstr>HDOfficeLightV0</vt:lpstr>
      <vt:lpstr>След самолета</vt:lpstr>
      <vt:lpstr>Деньги как средство накопления</vt:lpstr>
      <vt:lpstr>План</vt:lpstr>
      <vt:lpstr>Введение </vt:lpstr>
      <vt:lpstr>Понятие накопления</vt:lpstr>
      <vt:lpstr>Функция денег как средства накопления </vt:lpstr>
      <vt:lpstr>Реальные деньги как средство накопления</vt:lpstr>
      <vt:lpstr>Наличные и безналичные деньги как средство накопления </vt:lpstr>
      <vt:lpstr>Кредитные деньги как средство накопления </vt:lpstr>
      <vt:lpstr>Последствия накопления денег</vt:lpstr>
      <vt:lpstr>заключение </vt:lpstr>
      <vt:lpstr>Список литературы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Деньги как средство накопления</dc:title>
  <dc:creator>Елена Дробот</dc:creator>
  <cp:lastModifiedBy>Елена Дробот</cp:lastModifiedBy>
  <cp:revision>15</cp:revision>
  <dcterms:created xsi:type="dcterms:W3CDTF">2017-02-21T16:13:16Z</dcterms:created>
  <dcterms:modified xsi:type="dcterms:W3CDTF">2017-06-04T07:11:40Z</dcterms:modified>
</cp:coreProperties>
</file>