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 autoAdjust="0"/>
    <p:restoredTop sz="92642" autoAdjust="0"/>
  </p:normalViewPr>
  <p:slideViewPr>
    <p:cSldViewPr>
      <p:cViewPr varScale="1">
        <p:scale>
          <a:sx n="82" d="100"/>
          <a:sy n="82" d="100"/>
        </p:scale>
        <p:origin x="-1464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E1AF1-8792-463A-ABE2-1A9C1C98200D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A8263E-E9F4-44DE-9419-BA73526302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480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47686-0B06-4AA4-93DD-05A267934769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ECD6-C0FB-4056-8ACF-33289A8415D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47686-0B06-4AA4-93DD-05A267934769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ECD6-C0FB-4056-8ACF-33289A841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47686-0B06-4AA4-93DD-05A267934769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ECD6-C0FB-4056-8ACF-33289A841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47686-0B06-4AA4-93DD-05A267934769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ECD6-C0FB-4056-8ACF-33289A841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47686-0B06-4AA4-93DD-05A267934769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ECD6-C0FB-4056-8ACF-33289A8415D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47686-0B06-4AA4-93DD-05A267934769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ECD6-C0FB-4056-8ACF-33289A841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47686-0B06-4AA4-93DD-05A267934769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ECD6-C0FB-4056-8ACF-33289A841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47686-0B06-4AA4-93DD-05A267934769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ECD6-C0FB-4056-8ACF-33289A841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47686-0B06-4AA4-93DD-05A267934769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ECD6-C0FB-4056-8ACF-33289A841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47686-0B06-4AA4-93DD-05A267934769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1ECD6-C0FB-4056-8ACF-33289A8415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47686-0B06-4AA4-93DD-05A267934769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451ECD6-C0FB-4056-8ACF-33289A8415D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D847686-0B06-4AA4-93DD-05A267934769}" type="datetimeFigureOut">
              <a:rPr lang="ru-RU" smtClean="0"/>
              <a:t>06.12.2013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51ECD6-C0FB-4056-8ACF-33289A8415DD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2376263"/>
          </a:xfrm>
        </p:spPr>
        <p:txBody>
          <a:bodyPr>
            <a:normAutofit/>
          </a:bodyPr>
          <a:lstStyle/>
          <a:p>
            <a:r>
              <a:rPr lang="ru-RU" sz="3400" b="1" dirty="0"/>
              <a:t>Статистическое изучение вариации </a:t>
            </a:r>
            <a:r>
              <a:rPr lang="ru-RU" sz="3400" b="1" dirty="0" smtClean="0"/>
              <a:t>цен.</a:t>
            </a:r>
            <a:r>
              <a:rPr lang="ru-RU" sz="3400" dirty="0"/>
              <a:t> </a:t>
            </a:r>
            <a:r>
              <a:rPr lang="ru-RU" sz="3400" dirty="0" smtClean="0"/>
              <a:t>Исследование </a:t>
            </a:r>
            <a:r>
              <a:rPr lang="ru-RU" sz="3400" dirty="0"/>
              <a:t>цен в РФ по зерновым культурам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221088"/>
            <a:ext cx="7854696" cy="17526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Исполнитель: студентка 3 курса  БЭ</a:t>
            </a:r>
          </a:p>
          <a:p>
            <a:r>
              <a:rPr lang="ru-RU" dirty="0" smtClean="0"/>
              <a:t>ФИО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920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836712"/>
            <a:ext cx="5544616" cy="710952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dirty="0" smtClean="0">
                <a:ln>
                  <a:solidFill>
                    <a:srgbClr val="FF0000"/>
                  </a:solidFill>
                </a:ln>
              </a:rPr>
              <a:t>Актуальность</a:t>
            </a:r>
            <a:r>
              <a:rPr lang="ru-RU" sz="3600" dirty="0" smtClean="0"/>
              <a:t> </a:t>
            </a:r>
            <a:r>
              <a:rPr lang="ru-RU" sz="3600" dirty="0" smtClean="0">
                <a:ln>
                  <a:solidFill>
                    <a:srgbClr val="FF0000"/>
                  </a:solidFill>
                </a:ln>
              </a:rPr>
              <a:t>исследования</a:t>
            </a:r>
            <a:endParaRPr lang="ru-RU" sz="3600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389120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2000" dirty="0"/>
              <a:t>Стоимость зерна в России традиционно является большой проблемой.  Надежное обеспечение населения продуктами питания и в целом его жизненный уровень в первую очередь зависят от эффективности функционирования зернового рынка, во многом определяющего решение зерновой проблемы в стране. Цены реализации зерна сельскими товаропроизводителями во многом определяют межотраслевые пропорции в развитии регионального агропромышленного комплекса. 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Проведем </a:t>
            </a:r>
            <a:r>
              <a:rPr lang="ru-RU" sz="2000" dirty="0"/>
              <a:t>исследование цен в РФ по зерновым </a:t>
            </a:r>
            <a:r>
              <a:rPr lang="ru-RU" sz="2000" dirty="0" smtClean="0"/>
              <a:t>культурам, используя индексный метод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245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908720"/>
            <a:ext cx="5266928" cy="65033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Данные для исследования</a:t>
            </a:r>
            <a:endParaRPr lang="ru-RU" sz="3600" dirty="0">
              <a:ln>
                <a:solidFill>
                  <a:srgbClr val="FF000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1081412"/>
              </p:ext>
            </p:extLst>
          </p:nvPr>
        </p:nvGraphicFramePr>
        <p:xfrm>
          <a:off x="1187625" y="2204864"/>
          <a:ext cx="6624735" cy="2952327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1324947"/>
                <a:gridCol w="1324947"/>
                <a:gridCol w="1324947"/>
                <a:gridCol w="1324947"/>
                <a:gridCol w="1324947"/>
              </a:tblGrid>
              <a:tr h="42176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Продукт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Цена, рублей за тонну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Количество, тыс. тонн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7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2011 г.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2012 г.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2011 г.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2012 г.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17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Пшеница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5108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6409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56240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37720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17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Рожь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3924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4519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2971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2132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17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Гречиха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15676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10537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797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17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Кукуруза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5917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6751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6962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8213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17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Ячмень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4986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5903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16938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13952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59632" y="5341858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Источник: Федеральная служба государственной статистики</a:t>
            </a:r>
          </a:p>
        </p:txBody>
      </p:sp>
    </p:spTree>
    <p:extLst>
      <p:ext uri="{BB962C8B-B14F-4D97-AF65-F5344CB8AC3E}">
        <p14:creationId xmlns:p14="http://schemas.microsoft.com/office/powerpoint/2010/main" val="1075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836712"/>
            <a:ext cx="5266928" cy="5783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Методика решения задачи</a:t>
            </a:r>
          </a:p>
        </p:txBody>
      </p:sp>
      <p:sp>
        <p:nvSpPr>
          <p:cNvPr id="19" name="Объект 18"/>
          <p:cNvSpPr>
            <a:spLocks noGrp="1"/>
          </p:cNvSpPr>
          <p:nvPr>
            <p:ph idx="1"/>
          </p:nvPr>
        </p:nvSpPr>
        <p:spPr>
          <a:xfrm>
            <a:off x="395536" y="1628800"/>
            <a:ext cx="8136904" cy="576064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Расчет индексов произведем по формулам указанным в таблице</a:t>
            </a:r>
            <a:endParaRPr lang="ru-RU" sz="2400" dirty="0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5111431"/>
              </p:ext>
            </p:extLst>
          </p:nvPr>
        </p:nvGraphicFramePr>
        <p:xfrm>
          <a:off x="395536" y="2564904"/>
          <a:ext cx="5908675" cy="399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Документ" r:id="rId3" imgW="5908736" imgH="3995908" progId="Word.Document.12">
                  <p:embed/>
                </p:oleObj>
              </mc:Choice>
              <mc:Fallback>
                <p:oleObj name="Документ" r:id="rId3" imgW="5908736" imgH="39959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2564904"/>
                        <a:ext cx="5908675" cy="399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6444208" y="2492896"/>
            <a:ext cx="230425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Условные обозначения в формулах:</a:t>
            </a:r>
          </a:p>
          <a:p>
            <a:r>
              <a:rPr lang="en-US" sz="1400" b="1" i="1" dirty="0"/>
              <a:t>p</a:t>
            </a:r>
            <a:r>
              <a:rPr lang="ru-RU" sz="1400" dirty="0"/>
              <a:t> – цена за единицу товара, </a:t>
            </a:r>
          </a:p>
          <a:p>
            <a:r>
              <a:rPr lang="en-US" sz="1400" b="1" i="1" dirty="0"/>
              <a:t>q</a:t>
            </a:r>
            <a:r>
              <a:rPr lang="ru-RU" sz="1400" dirty="0"/>
              <a:t> – количество продукта в натуральном выражении,</a:t>
            </a:r>
          </a:p>
          <a:p>
            <a:r>
              <a:rPr lang="en-US" sz="1400" b="1" i="1" dirty="0" err="1"/>
              <a:t>pq</a:t>
            </a:r>
            <a:r>
              <a:rPr lang="ru-RU" sz="1400" dirty="0"/>
              <a:t> – общая стоимость продукции данного вида (товарооборот),</a:t>
            </a:r>
          </a:p>
          <a:p>
            <a:r>
              <a:rPr lang="ru-RU" sz="1400" b="1" dirty="0"/>
              <a:t>1</a:t>
            </a:r>
            <a:r>
              <a:rPr lang="ru-RU" sz="1400" dirty="0"/>
              <a:t> – подстрочный символ показателя текущего (отчетного) периода, </a:t>
            </a:r>
          </a:p>
          <a:p>
            <a:r>
              <a:rPr lang="ru-RU" sz="1400" b="1" dirty="0"/>
              <a:t>0</a:t>
            </a:r>
            <a:r>
              <a:rPr lang="ru-RU" sz="1400" dirty="0"/>
              <a:t> – подстрочный символ показателя предшествующего (базисного) периода</a:t>
            </a:r>
            <a:r>
              <a:rPr lang="ru-RU" sz="13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74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859216" cy="50632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Результаты выполнения компьютерных расчетов</a:t>
            </a:r>
            <a:endParaRPr lang="ru-RU" sz="2800" dirty="0">
              <a:ln>
                <a:solidFill>
                  <a:srgbClr val="FF000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Объект 7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70" t="57039" r="49586" b="-2463"/>
          <a:stretch/>
        </p:blipFill>
        <p:spPr bwMode="auto">
          <a:xfrm>
            <a:off x="179512" y="4057306"/>
            <a:ext cx="5472608" cy="162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6120680" cy="187220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6641344" y="1543725"/>
            <a:ext cx="21071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Произведен расчет индивидуальных индексов по каждому виду продукции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68144" y="4437112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Произведен расчет общих индексов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98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836712"/>
            <a:ext cx="7499176" cy="650336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Изменение цен на зерновые культуры</a:t>
            </a:r>
            <a:endParaRPr lang="ru-RU" sz="3600" dirty="0">
              <a:ln>
                <a:solidFill>
                  <a:srgbClr val="FF000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/>
          <a:stretch/>
        </p:blipFill>
        <p:spPr bwMode="auto">
          <a:xfrm>
            <a:off x="1027121" y="1916832"/>
            <a:ext cx="6681923" cy="36724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3369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696744" cy="9247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Анализ результатов статистических компьютерных расчетов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dirty="0"/>
              <a:t>Индекс цен </a:t>
            </a:r>
            <a:r>
              <a:rPr lang="ru-RU" sz="2200" dirty="0" err="1"/>
              <a:t>Пааше</a:t>
            </a:r>
            <a:r>
              <a:rPr lang="ru-RU" sz="2200" dirty="0"/>
              <a:t> показал, что в 2012 году по сравнению с 2011 цены на злаковые культуры по РФ в среднем возросли на 19,9%. За счет роста цен покупатели заплатили в отчетном периоде за один и тот же объем продуктов на 65891297,0 рублей больше.</a:t>
            </a:r>
          </a:p>
          <a:p>
            <a:r>
              <a:rPr lang="ru-RU" sz="2200" dirty="0"/>
              <a:t>Индекс цен </a:t>
            </a:r>
            <a:r>
              <a:rPr lang="ru-RU" sz="2200" dirty="0" err="1"/>
              <a:t>Ласпейреса</a:t>
            </a:r>
            <a:r>
              <a:rPr lang="ru-RU" sz="2200" dirty="0"/>
              <a:t> показывает, что если бы население приобрело в отчетном периоде столько же товаров, сколько и в базисном, то среднее по этим товарам повышение цен составило 21,1%.</a:t>
            </a:r>
          </a:p>
          <a:p>
            <a:r>
              <a:rPr lang="ru-RU" sz="2200" dirty="0"/>
              <a:t>Среднее по пяти злаковым культурам снижение продаж в РФ составило 24,1%, а выручка от продаж всех товаров сократилась на 9,05%.</a:t>
            </a:r>
          </a:p>
        </p:txBody>
      </p:sp>
    </p:spTree>
    <p:extLst>
      <p:ext uri="{BB962C8B-B14F-4D97-AF65-F5344CB8AC3E}">
        <p14:creationId xmlns:p14="http://schemas.microsoft.com/office/powerpoint/2010/main" val="264582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</TotalTime>
  <Words>334</Words>
  <Application>Microsoft Office PowerPoint</Application>
  <PresentationFormat>Экран (4:3)</PresentationFormat>
  <Paragraphs>57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Поток</vt:lpstr>
      <vt:lpstr>Документ</vt:lpstr>
      <vt:lpstr>Статистическое изучение вариации цен. Исследование цен в РФ по зерновым культурам</vt:lpstr>
      <vt:lpstr>Актуальность исследования</vt:lpstr>
      <vt:lpstr>Данные для исследования</vt:lpstr>
      <vt:lpstr>Методика решения задачи</vt:lpstr>
      <vt:lpstr>Результаты выполнения компьютерных расчетов</vt:lpstr>
      <vt:lpstr>Изменение цен на зерновые культуры</vt:lpstr>
      <vt:lpstr>Анализ результатов статистических компьютерных расчетов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Статистическое изучение вариации цен. Исследование цен в РФ по зерновым культурам</dc:title>
  <dc:creator>user</dc:creator>
  <cp:lastModifiedBy>user</cp:lastModifiedBy>
  <cp:revision>16</cp:revision>
  <dcterms:created xsi:type="dcterms:W3CDTF">2013-05-02T18:44:23Z</dcterms:created>
  <dcterms:modified xsi:type="dcterms:W3CDTF">2013-12-06T14:32:22Z</dcterms:modified>
</cp:coreProperties>
</file>