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703"/>
    <a:srgbClr val="B6A6F2"/>
    <a:srgbClr val="E9AF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9D97F-E96B-42AE-929E-61164B6B98B9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F2EF3-906A-4628-84A9-C32C75258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772400" cy="866527"/>
          </a:xfrm>
        </p:spPr>
        <p:txBody>
          <a:bodyPr/>
          <a:lstStyle/>
          <a:p>
            <a:r>
              <a:rPr lang="ru-RU" b="1" i="1" dirty="0" smtClean="0">
                <a:solidFill>
                  <a:srgbClr val="FDF703"/>
                </a:solidFill>
                <a:latin typeface="Monotype Corsiva" pitchFamily="66" charset="0"/>
              </a:rPr>
              <a:t>МЕТОД    МОНТЕ-КАРЛО</a:t>
            </a:r>
            <a:endParaRPr lang="ru-RU" b="1" i="1" dirty="0">
              <a:solidFill>
                <a:srgbClr val="FDF703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рождения метода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424936" cy="482453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/>
              <a:t>		Сначала </a:t>
            </a:r>
            <a:r>
              <a:rPr lang="ru-RU" sz="2000" dirty="0" err="1" smtClean="0"/>
              <a:t>Энрико</a:t>
            </a:r>
            <a:r>
              <a:rPr lang="ru-RU" sz="2000" dirty="0" smtClean="0"/>
              <a:t> Ферми в 1930-х годах в Италии, а затем Джон фон Нейман и </a:t>
            </a:r>
            <a:r>
              <a:rPr lang="ru-RU" sz="2000" dirty="0"/>
              <a:t>С</a:t>
            </a:r>
            <a:r>
              <a:rPr lang="ru-RU" sz="2000" dirty="0" smtClean="0"/>
              <a:t>танислав </a:t>
            </a:r>
            <a:r>
              <a:rPr lang="ru-RU" sz="2000" dirty="0" err="1" smtClean="0"/>
              <a:t>Улам</a:t>
            </a:r>
            <a:r>
              <a:rPr lang="ru-RU" sz="2000" dirty="0" smtClean="0"/>
              <a:t> в 1940-х в </a:t>
            </a:r>
            <a:r>
              <a:rPr lang="ru-RU" sz="2000" dirty="0" err="1" smtClean="0"/>
              <a:t>Лос</a:t>
            </a:r>
            <a:r>
              <a:rPr lang="ru-RU" sz="2000" dirty="0" smtClean="0"/>
              <a:t>- </a:t>
            </a:r>
            <a:r>
              <a:rPr lang="ru-RU" sz="2000" dirty="0" err="1" smtClean="0"/>
              <a:t>Аламосе</a:t>
            </a:r>
            <a:r>
              <a:rPr lang="ru-RU" sz="2000" dirty="0" smtClean="0"/>
              <a:t> предположили, то можно использовать связь между </a:t>
            </a:r>
            <a:r>
              <a:rPr lang="ru-RU" sz="2000" dirty="0" err="1" smtClean="0"/>
              <a:t>стохстическими</a:t>
            </a:r>
            <a:r>
              <a:rPr lang="ru-RU" sz="2000" dirty="0" smtClean="0"/>
              <a:t> процессами и дифференциальными уравнениями «в обратную сторону». Они предложили использовать стохастический подход для аппроксимации многомерных интегралов в уравнениях переноса.</a:t>
            </a:r>
            <a:endParaRPr lang="ru-RU" sz="2000" dirty="0"/>
          </a:p>
        </p:txBody>
      </p:sp>
      <p:pic>
        <p:nvPicPr>
          <p:cNvPr id="4" name="Рисунок 3" descr="484px-Enrico_Fermi_1943-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140968"/>
            <a:ext cx="1037868" cy="12866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4437112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Энрико</a:t>
            </a:r>
            <a:r>
              <a:rPr lang="ru-RU" dirty="0" smtClean="0"/>
              <a:t> Ферми</a:t>
            </a:r>
            <a:endParaRPr lang="ru-RU" dirty="0"/>
          </a:p>
        </p:txBody>
      </p:sp>
      <p:pic>
        <p:nvPicPr>
          <p:cNvPr id="6" name="Рисунок 5" descr="200px-JohnvonNeumann-LosAlam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3140968"/>
            <a:ext cx="1098427" cy="12961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1920" y="4437112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Джон фон Нейман</a:t>
            </a:r>
            <a:endParaRPr lang="ru-RU" dirty="0"/>
          </a:p>
        </p:txBody>
      </p:sp>
      <p:pic>
        <p:nvPicPr>
          <p:cNvPr id="8" name="Рисунок 7" descr="Stanislaw_Ulam_ID_badg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3140968"/>
            <a:ext cx="1238961" cy="12961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04248" y="443711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Станислав </a:t>
            </a:r>
            <a:r>
              <a:rPr lang="ru-RU" dirty="0" err="1" smtClean="0"/>
              <a:t>Улам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508518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Годом рождения метода Монте-Карло считается 1949 год, когда выходит в свет статья </a:t>
            </a:r>
            <a:r>
              <a:rPr lang="ru-RU" dirty="0" err="1" smtClean="0"/>
              <a:t>Метрополиса</a:t>
            </a:r>
            <a:r>
              <a:rPr lang="ru-RU" dirty="0" smtClean="0"/>
              <a:t> и </a:t>
            </a:r>
            <a:r>
              <a:rPr lang="ru-RU" dirty="0" err="1"/>
              <a:t>У</a:t>
            </a:r>
            <a:r>
              <a:rPr lang="ru-RU" dirty="0" err="1" smtClean="0"/>
              <a:t>лама</a:t>
            </a:r>
            <a:r>
              <a:rPr lang="ru-RU" dirty="0" smtClean="0"/>
              <a:t> «Монте-Карло».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Монте-Карло</a:t>
            </a:r>
            <a:endParaRPr lang="ru-RU" dirty="0"/>
          </a:p>
        </p:txBody>
      </p:sp>
      <p:pic>
        <p:nvPicPr>
          <p:cNvPr id="4" name="Содержимое 3" descr="the-monte-carlo-metho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51860" y="4149080"/>
            <a:ext cx="1984370" cy="2304256"/>
          </a:xfrm>
        </p:spPr>
      </p:pic>
      <p:sp>
        <p:nvSpPr>
          <p:cNvPr id="5" name="TextBox 4"/>
          <p:cNvSpPr txBox="1"/>
          <p:nvPr/>
        </p:nvSpPr>
        <p:spPr>
          <a:xfrm>
            <a:off x="611560" y="1412776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/>
              <a:t>Методы Монте-Карло (</a:t>
            </a:r>
            <a:r>
              <a:rPr lang="en-US" u="sng" dirty="0" smtClean="0"/>
              <a:t>Monte Carlo methods</a:t>
            </a:r>
            <a:r>
              <a:rPr lang="ru-RU" u="sng" dirty="0" smtClean="0"/>
              <a:t>).</a:t>
            </a:r>
          </a:p>
          <a:p>
            <a:pPr algn="just"/>
            <a:r>
              <a:rPr lang="en-US" dirty="0" smtClean="0"/>
              <a:t> </a:t>
            </a:r>
            <a:r>
              <a:rPr lang="ru-RU" dirty="0" smtClean="0"/>
              <a:t>Метод для изучения поведения экономических моделей, которые настолько сложны, что невозможно найти их решение аналитическим путём. Система начинает действовать при большом количестве первоначальных, произвольно выбранных позиций и продолжает действовать путем количественного моделирования с тем, чтобы увидеть, что получится в результате. Методы Монте-Карло могут использоваться для того, чтобы проверить, имеется ли у системы точка равновесия (</a:t>
            </a:r>
            <a:r>
              <a:rPr lang="en-US" dirty="0" smtClean="0"/>
              <a:t>equilibrium</a:t>
            </a:r>
            <a:r>
              <a:rPr lang="ru-RU" dirty="0" smtClean="0"/>
              <a:t>) и является ли он стабильной при любой начальной точке или для некоторой ограниченной области возможных начальных точек.</a:t>
            </a:r>
            <a:endParaRPr lang="ru-RU" dirty="0"/>
          </a:p>
        </p:txBody>
      </p:sp>
      <p:pic>
        <p:nvPicPr>
          <p:cNvPr id="6" name="Рисунок 5" descr="imag0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60648"/>
            <a:ext cx="1512168" cy="134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424936" cy="193508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dirty="0" smtClean="0"/>
              <a:t>	</a:t>
            </a:r>
            <a:r>
              <a:rPr lang="ru-RU" sz="2000" dirty="0" smtClean="0"/>
              <a:t>Имитационное моделирование по методу Монте-Карло (</a:t>
            </a:r>
            <a:r>
              <a:rPr lang="en-US" sz="2000" dirty="0" smtClean="0"/>
              <a:t>Monte-</a:t>
            </a:r>
            <a:r>
              <a:rPr lang="en-US" sz="2000" dirty="0"/>
              <a:t>C</a:t>
            </a:r>
            <a:r>
              <a:rPr lang="en-US" sz="2000" dirty="0" smtClean="0"/>
              <a:t>arlo Simulation</a:t>
            </a:r>
            <a:r>
              <a:rPr lang="ru-RU" sz="2000" dirty="0" smtClean="0"/>
              <a:t>) позволяет построить математическую модель для проекта с неопределёнными значениями параметров, и, зная вероятностные распределения параметров проекта, а также связь между изменениями параметров (корреляцию) получить распределение доходности проекта.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Блок-схема представляет укрупнённую схему работы с моделью.</a:t>
            </a:r>
            <a:endParaRPr lang="ru-RU" sz="2000" dirty="0"/>
          </a:p>
        </p:txBody>
      </p:sp>
      <p:pic>
        <p:nvPicPr>
          <p:cNvPr id="6" name="Содержимое 5" descr="16346_0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27784" y="2492896"/>
            <a:ext cx="3842615" cy="41763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064" y="980728"/>
            <a:ext cx="842493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                             Модель в общем смысле (обобщённая модель) – это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             создаваемый с целью получения и (или) хранения информации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                           специфический объект (в форме мысленного образа, описания знаковыми средствами либо материальной системы), отражающей свойства, характеристики и связи объекта-оригинала произвольной природы, существенные задачи, решаемой субъектом.</a:t>
            </a:r>
          </a:p>
          <a:p>
            <a:pPr algn="just"/>
            <a:r>
              <a:rPr lang="ru-RU" dirty="0"/>
              <a:t>	Н</a:t>
            </a:r>
            <a:r>
              <a:rPr lang="ru-RU" dirty="0" smtClean="0"/>
              <a:t>апример, в менеджменте производственных систем используют:</a:t>
            </a:r>
          </a:p>
          <a:p>
            <a:pPr algn="just">
              <a:buFont typeface="Arial" charset="0"/>
              <a:buChar char="•"/>
            </a:pPr>
            <a:r>
              <a:rPr lang="ru-RU" dirty="0" smtClean="0"/>
              <a:t> модели технологических процессов (контроль и управление по технико-экономическим критериям, АСУ ТП – автоматизированные системы управления технологическими процессами);</a:t>
            </a:r>
          </a:p>
          <a:p>
            <a:pPr algn="just">
              <a:buFont typeface="Arial" charset="0"/>
              <a:buChar char="•"/>
            </a:pPr>
            <a:r>
              <a:rPr lang="ru-RU" dirty="0" smtClean="0"/>
              <a:t> модели управления качеством продукции (модели оценки и контроля надёжности);</a:t>
            </a:r>
          </a:p>
          <a:p>
            <a:pPr algn="just">
              <a:buFont typeface="Arial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модели массового обслуживания (теории очередей);</a:t>
            </a:r>
          </a:p>
          <a:p>
            <a:pPr algn="just">
              <a:buFont typeface="Arial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модели управления запасами (модели логистики, т.е. теории и практики управления материальными, финансовыми и информационными потоками);</a:t>
            </a:r>
          </a:p>
          <a:p>
            <a:pPr algn="just">
              <a:buFont typeface="Arial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имитационные и эконометрические модели деятельности предприятия (как единого целого) и управления им;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и др.</a:t>
            </a:r>
          </a:p>
          <a:p>
            <a:pPr algn="just"/>
            <a:endParaRPr lang="ru-RU" dirty="0" smtClean="0"/>
          </a:p>
        </p:txBody>
      </p:sp>
      <p:pic>
        <p:nvPicPr>
          <p:cNvPr id="3" name="Рисунок 2" descr="pg05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2376264" cy="1695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3529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Необходимость в методе статистических испытаний возникает потому, что чисто теоретические методы дают точное решение, как правило, лишь в исключительных случаях. Либо тогда, когда исходные случайные величины имеют вполне определённые функции распределения, например, нормальные, чего как правило не бывает. Либо когда объёмы выборок очень велики (с практической точки зрения - бесконечны).</a:t>
            </a:r>
          </a:p>
          <a:p>
            <a:pPr algn="just"/>
            <a:r>
              <a:rPr lang="ru-RU" dirty="0"/>
              <a:t>	</a:t>
            </a:r>
            <a:r>
              <a:rPr lang="ru-RU" dirty="0" smtClean="0"/>
              <a:t>Не только в чисто эконометрических задачах обработки статистических данных возникает необходимость в методе статистических испытаний. Она не менее актуальна и при экономико-математическим моделировании технико-экономических и торговых процессов.</a:t>
            </a:r>
            <a:endParaRPr lang="ru-RU" dirty="0"/>
          </a:p>
        </p:txBody>
      </p:sp>
      <p:pic>
        <p:nvPicPr>
          <p:cNvPr id="3" name="Рисунок 2" descr="graf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3717032"/>
            <a:ext cx="3775125" cy="2586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В методах статистических испытаний можно выделить две составляющие: </a:t>
            </a:r>
          </a:p>
          <a:p>
            <a:r>
              <a:rPr lang="ru-RU" dirty="0" smtClean="0"/>
              <a:t> • Базой являются датчики псевдослучайных чисел. Результатом работы таких датчиков являются последовательности чисел, которые обладают  некоторыми свойствами последовательностей случайных величин.</a:t>
            </a:r>
          </a:p>
          <a:p>
            <a:r>
              <a:rPr lang="ru-RU" dirty="0" smtClean="0"/>
              <a:t>• Надстройкой являются различные алгоритмы, использующие последовательности псевдослучайных чисел.</a:t>
            </a:r>
          </a:p>
          <a:p>
            <a:endParaRPr lang="ru-RU" dirty="0"/>
          </a:p>
        </p:txBody>
      </p:sp>
      <p:pic>
        <p:nvPicPr>
          <p:cNvPr id="3" name="Рисунок 2" descr="cell-phone-roulette-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564904"/>
            <a:ext cx="4752528" cy="3289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04664"/>
            <a:ext cx="7560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Во многих случаях решаемая методом статистических испытаний задача сводится к оценке вероятности попадания в некоторую область в многомерном пространстве  </a:t>
            </a:r>
            <a:r>
              <a:rPr lang="ru-RU" i="1" dirty="0" smtClean="0"/>
              <a:t>фиксированной</a:t>
            </a:r>
            <a:r>
              <a:rPr lang="ru-RU" dirty="0" smtClean="0"/>
              <a:t>  размерности. Тогда из чисто математических соображений теории чисел следует, что с помощью датчиков псевдослучайных чисел поставленная задача решается корректно.</a:t>
            </a:r>
          </a:p>
          <a:p>
            <a:pPr algn="just"/>
            <a:r>
              <a:rPr lang="ru-RU" dirty="0"/>
              <a:t>	</a:t>
            </a:r>
            <a:r>
              <a:rPr lang="ru-RU" dirty="0" smtClean="0"/>
              <a:t>В</a:t>
            </a:r>
            <a:r>
              <a:rPr lang="ru-RU" dirty="0" smtClean="0"/>
              <a:t> </a:t>
            </a:r>
            <a:r>
              <a:rPr lang="ru-RU" dirty="0" smtClean="0"/>
              <a:t>других случаях приходится рассматривать вероятности попадания в области в пространствах </a:t>
            </a:r>
            <a:r>
              <a:rPr lang="ru-RU" i="1" dirty="0" smtClean="0"/>
              <a:t>переменной</a:t>
            </a:r>
            <a:r>
              <a:rPr lang="ru-RU" dirty="0" smtClean="0"/>
              <a:t> размерности.</a:t>
            </a:r>
            <a:endParaRPr lang="ru-RU" dirty="0"/>
          </a:p>
        </p:txBody>
      </p:sp>
      <p:pic>
        <p:nvPicPr>
          <p:cNvPr id="3" name="Рисунок 2" descr="imag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3068960"/>
            <a:ext cx="3338567" cy="2976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125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МЕТОД    МОНТЕ-КАРЛО</vt:lpstr>
      <vt:lpstr>История рождения метода</vt:lpstr>
      <vt:lpstr>Методы Монте-Карло</vt:lpstr>
      <vt:lpstr> Имитационное моделирование по методу Монте-Карло (Monte-Carlo Simulation) позволяет построить математическую модель для проекта с неопределёнными значениями параметров, и, зная вероятностные распределения параметров проекта, а также связь между изменениями параметров (корреляцию) получить распределение доходности проекта.  Блок-схема представляет укрупнённую схему работы с моделью.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kollo</dc:creator>
  <cp:lastModifiedBy>kollo</cp:lastModifiedBy>
  <cp:revision>20</cp:revision>
  <dcterms:created xsi:type="dcterms:W3CDTF">2012-05-05T16:07:43Z</dcterms:created>
  <dcterms:modified xsi:type="dcterms:W3CDTF">2012-05-07T08:22:22Z</dcterms:modified>
</cp:coreProperties>
</file>