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Корпоративные - 37,12</c:v>
                </c:pt>
                <c:pt idx="1">
                  <c:v>Государственные - 4,55</c:v>
                </c:pt>
                <c:pt idx="2">
                  <c:v>Региональные - 1,57</c:v>
                </c:pt>
                <c:pt idx="3">
                  <c:v>Муниципальные - 0,02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37.119999999999997</c:v>
                </c:pt>
                <c:pt idx="1">
                  <c:v>4.55</c:v>
                </c:pt>
                <c:pt idx="2">
                  <c:v>1.57</c:v>
                </c:pt>
                <c:pt idx="3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2A5DC-C70E-42B9-98A1-E569440A25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8FE4F8-3C34-498C-AD62-61808785F82A}">
      <dgm:prSet/>
      <dgm:spPr/>
      <dgm:t>
        <a:bodyPr/>
        <a:lstStyle/>
        <a:p>
          <a:pPr rtl="0"/>
          <a:r>
            <a:rPr lang="ru-RU" b="1" dirty="0" smtClean="0"/>
            <a:t>Общая характеристика облигаций</a:t>
          </a:r>
          <a:endParaRPr lang="ru-RU" dirty="0"/>
        </a:p>
      </dgm:t>
    </dgm:pt>
    <dgm:pt modelId="{3D2FB853-09A8-46BE-8D23-A73711062905}" type="parTrans" cxnId="{0B5197B9-8964-4FDE-9EF8-4A0DA1D0D1E7}">
      <dgm:prSet/>
      <dgm:spPr/>
      <dgm:t>
        <a:bodyPr/>
        <a:lstStyle/>
        <a:p>
          <a:endParaRPr lang="ru-RU"/>
        </a:p>
      </dgm:t>
    </dgm:pt>
    <dgm:pt modelId="{808137E9-3647-47ED-B753-F54F70F42969}" type="sibTrans" cxnId="{0B5197B9-8964-4FDE-9EF8-4A0DA1D0D1E7}">
      <dgm:prSet/>
      <dgm:spPr/>
      <dgm:t>
        <a:bodyPr/>
        <a:lstStyle/>
        <a:p>
          <a:endParaRPr lang="ru-RU"/>
        </a:p>
      </dgm:t>
    </dgm:pt>
    <dgm:pt modelId="{CC3B33E0-9B69-40BC-B16C-A877FC95715D}">
      <dgm:prSet/>
      <dgm:spPr/>
      <dgm:t>
        <a:bodyPr/>
        <a:lstStyle/>
        <a:p>
          <a:pPr rtl="0"/>
          <a:r>
            <a:rPr lang="ru-RU" b="1" smtClean="0"/>
            <a:t>Классификация облигаций</a:t>
          </a:r>
          <a:endParaRPr lang="ru-RU"/>
        </a:p>
      </dgm:t>
    </dgm:pt>
    <dgm:pt modelId="{B24058BB-B4E5-44FC-B144-9FCF625D0AF6}" type="parTrans" cxnId="{DC2B373B-6E75-4F3B-9CB0-2CC707B4DBBB}">
      <dgm:prSet/>
      <dgm:spPr/>
      <dgm:t>
        <a:bodyPr/>
        <a:lstStyle/>
        <a:p>
          <a:endParaRPr lang="ru-RU"/>
        </a:p>
      </dgm:t>
    </dgm:pt>
    <dgm:pt modelId="{5A2D38A0-CC63-4D6F-ABE7-07F5A52FDDC4}" type="sibTrans" cxnId="{DC2B373B-6E75-4F3B-9CB0-2CC707B4DBBB}">
      <dgm:prSet/>
      <dgm:spPr/>
      <dgm:t>
        <a:bodyPr/>
        <a:lstStyle/>
        <a:p>
          <a:endParaRPr lang="ru-RU"/>
        </a:p>
      </dgm:t>
    </dgm:pt>
    <dgm:pt modelId="{BCFF59A7-6948-4673-921D-3E9B1F2A0E2F}">
      <dgm:prSet/>
      <dgm:spPr/>
      <dgm:t>
        <a:bodyPr/>
        <a:lstStyle/>
        <a:p>
          <a:pPr rtl="0"/>
          <a:r>
            <a:rPr lang="ru-RU" b="1" smtClean="0"/>
            <a:t>Стоимостная оценка облигаций. </a:t>
          </a:r>
          <a:endParaRPr lang="ru-RU"/>
        </a:p>
      </dgm:t>
    </dgm:pt>
    <dgm:pt modelId="{5A1AD5A0-7721-48FA-A1F1-BD3DD785CDA2}" type="parTrans" cxnId="{3CA6CB67-BAE9-46EB-9B57-CF1D02898565}">
      <dgm:prSet/>
      <dgm:spPr/>
      <dgm:t>
        <a:bodyPr/>
        <a:lstStyle/>
        <a:p>
          <a:endParaRPr lang="ru-RU"/>
        </a:p>
      </dgm:t>
    </dgm:pt>
    <dgm:pt modelId="{F652A14E-F747-4BB8-9F90-312E4EE2BB45}" type="sibTrans" cxnId="{3CA6CB67-BAE9-46EB-9B57-CF1D02898565}">
      <dgm:prSet/>
      <dgm:spPr/>
      <dgm:t>
        <a:bodyPr/>
        <a:lstStyle/>
        <a:p>
          <a:endParaRPr lang="ru-RU"/>
        </a:p>
      </dgm:t>
    </dgm:pt>
    <dgm:pt modelId="{A50E9E3C-1CC0-426E-A25A-D1915F239C24}">
      <dgm:prSet/>
      <dgm:spPr/>
      <dgm:t>
        <a:bodyPr/>
        <a:lstStyle/>
        <a:p>
          <a:pPr rtl="0"/>
          <a:r>
            <a:rPr lang="ru-RU" b="1" dirty="0" smtClean="0"/>
            <a:t>Доходность облигаций</a:t>
          </a:r>
          <a:endParaRPr lang="ru-RU" dirty="0"/>
        </a:p>
      </dgm:t>
    </dgm:pt>
    <dgm:pt modelId="{95B47639-B2CD-459A-ADE8-5DD5825F0451}" type="parTrans" cxnId="{5BB130CB-3030-4859-BD4D-D37BE258228C}">
      <dgm:prSet/>
      <dgm:spPr/>
      <dgm:t>
        <a:bodyPr/>
        <a:lstStyle/>
        <a:p>
          <a:endParaRPr lang="ru-RU"/>
        </a:p>
      </dgm:t>
    </dgm:pt>
    <dgm:pt modelId="{23427E1E-5502-48B7-A74E-E78381AD2154}" type="sibTrans" cxnId="{5BB130CB-3030-4859-BD4D-D37BE258228C}">
      <dgm:prSet/>
      <dgm:spPr/>
      <dgm:t>
        <a:bodyPr/>
        <a:lstStyle/>
        <a:p>
          <a:endParaRPr lang="ru-RU"/>
        </a:p>
      </dgm:t>
    </dgm:pt>
    <dgm:pt modelId="{E67A495B-D02F-4FC8-8C2A-123F9549B9ED}">
      <dgm:prSet/>
      <dgm:spPr/>
      <dgm:t>
        <a:bodyPr/>
        <a:lstStyle/>
        <a:p>
          <a:r>
            <a:rPr lang="ru-RU" b="1" dirty="0" smtClean="0"/>
            <a:t>Структура рынка</a:t>
          </a:r>
          <a:endParaRPr lang="ru-RU" b="1" dirty="0"/>
        </a:p>
      </dgm:t>
    </dgm:pt>
    <dgm:pt modelId="{530CFC6E-A376-4463-9325-DF8ADA3264CE}" type="parTrans" cxnId="{BC5E7138-9DDD-4917-8231-793873E7D3A1}">
      <dgm:prSet/>
      <dgm:spPr/>
      <dgm:t>
        <a:bodyPr/>
        <a:lstStyle/>
        <a:p>
          <a:endParaRPr lang="ru-RU"/>
        </a:p>
      </dgm:t>
    </dgm:pt>
    <dgm:pt modelId="{4134F62B-8C98-432D-BD44-26A74F56DDE0}" type="sibTrans" cxnId="{BC5E7138-9DDD-4917-8231-793873E7D3A1}">
      <dgm:prSet/>
      <dgm:spPr/>
      <dgm:t>
        <a:bodyPr/>
        <a:lstStyle/>
        <a:p>
          <a:endParaRPr lang="ru-RU"/>
        </a:p>
      </dgm:t>
    </dgm:pt>
    <dgm:pt modelId="{6AB6656C-8CEE-4167-AD33-290092CE7420}" type="pres">
      <dgm:prSet presAssocID="{9642A5DC-C70E-42B9-98A1-E569440A25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DF714C-1FBD-4833-AFA8-0D9FC37BF62D}" type="pres">
      <dgm:prSet presAssocID="{DB8FE4F8-3C34-498C-AD62-61808785F82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7AA0D-C731-4E01-919E-3338971B5235}" type="pres">
      <dgm:prSet presAssocID="{808137E9-3647-47ED-B753-F54F70F42969}" presName="spacer" presStyleCnt="0"/>
      <dgm:spPr/>
    </dgm:pt>
    <dgm:pt modelId="{1FA4F541-88BE-470A-85FF-71F6ACEAC8B7}" type="pres">
      <dgm:prSet presAssocID="{CC3B33E0-9B69-40BC-B16C-A877FC95715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ABD70-5EAC-440A-844C-739E9CFF25F1}" type="pres">
      <dgm:prSet presAssocID="{5A2D38A0-CC63-4D6F-ABE7-07F5A52FDDC4}" presName="spacer" presStyleCnt="0"/>
      <dgm:spPr/>
    </dgm:pt>
    <dgm:pt modelId="{1A377AA3-488F-45D1-9681-7DE595D7D888}" type="pres">
      <dgm:prSet presAssocID="{BCFF59A7-6948-4673-921D-3E9B1F2A0E2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BE3A7-8B3F-4243-AED9-ACC239B716C3}" type="pres">
      <dgm:prSet presAssocID="{F652A14E-F747-4BB8-9F90-312E4EE2BB45}" presName="spacer" presStyleCnt="0"/>
      <dgm:spPr/>
    </dgm:pt>
    <dgm:pt modelId="{B44211F5-D123-4D0F-A139-851A70D8CF59}" type="pres">
      <dgm:prSet presAssocID="{A50E9E3C-1CC0-426E-A25A-D1915F239C2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B3D6F-3E66-48B5-8293-EE09A01F5BA4}" type="pres">
      <dgm:prSet presAssocID="{23427E1E-5502-48B7-A74E-E78381AD2154}" presName="spacer" presStyleCnt="0"/>
      <dgm:spPr/>
    </dgm:pt>
    <dgm:pt modelId="{39CD4C0A-64B2-4ED3-9B87-C6B251AAF6E7}" type="pres">
      <dgm:prSet presAssocID="{E67A495B-D02F-4FC8-8C2A-123F9549B9E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B130CB-3030-4859-BD4D-D37BE258228C}" srcId="{9642A5DC-C70E-42B9-98A1-E569440A257F}" destId="{A50E9E3C-1CC0-426E-A25A-D1915F239C24}" srcOrd="3" destOrd="0" parTransId="{95B47639-B2CD-459A-ADE8-5DD5825F0451}" sibTransId="{23427E1E-5502-48B7-A74E-E78381AD2154}"/>
    <dgm:cxn modelId="{3CA6CB67-BAE9-46EB-9B57-CF1D02898565}" srcId="{9642A5DC-C70E-42B9-98A1-E569440A257F}" destId="{BCFF59A7-6948-4673-921D-3E9B1F2A0E2F}" srcOrd="2" destOrd="0" parTransId="{5A1AD5A0-7721-48FA-A1F1-BD3DD785CDA2}" sibTransId="{F652A14E-F747-4BB8-9F90-312E4EE2BB45}"/>
    <dgm:cxn modelId="{3E15D098-355A-447D-8EBC-00CD0B9A6A16}" type="presOf" srcId="{A50E9E3C-1CC0-426E-A25A-D1915F239C24}" destId="{B44211F5-D123-4D0F-A139-851A70D8CF59}" srcOrd="0" destOrd="0" presId="urn:microsoft.com/office/officeart/2005/8/layout/vList2"/>
    <dgm:cxn modelId="{B03AFEF2-E7A5-4AD8-A49C-E6FE082A6670}" type="presOf" srcId="{9642A5DC-C70E-42B9-98A1-E569440A257F}" destId="{6AB6656C-8CEE-4167-AD33-290092CE7420}" srcOrd="0" destOrd="0" presId="urn:microsoft.com/office/officeart/2005/8/layout/vList2"/>
    <dgm:cxn modelId="{6BD7FCDC-90C9-4719-A63B-D1C59AF56EFE}" type="presOf" srcId="{BCFF59A7-6948-4673-921D-3E9B1F2A0E2F}" destId="{1A377AA3-488F-45D1-9681-7DE595D7D888}" srcOrd="0" destOrd="0" presId="urn:microsoft.com/office/officeart/2005/8/layout/vList2"/>
    <dgm:cxn modelId="{36AA56D6-FBDC-4A96-B1DD-DA493F03262A}" type="presOf" srcId="{CC3B33E0-9B69-40BC-B16C-A877FC95715D}" destId="{1FA4F541-88BE-470A-85FF-71F6ACEAC8B7}" srcOrd="0" destOrd="0" presId="urn:microsoft.com/office/officeart/2005/8/layout/vList2"/>
    <dgm:cxn modelId="{0B5197B9-8964-4FDE-9EF8-4A0DA1D0D1E7}" srcId="{9642A5DC-C70E-42B9-98A1-E569440A257F}" destId="{DB8FE4F8-3C34-498C-AD62-61808785F82A}" srcOrd="0" destOrd="0" parTransId="{3D2FB853-09A8-46BE-8D23-A73711062905}" sibTransId="{808137E9-3647-47ED-B753-F54F70F42969}"/>
    <dgm:cxn modelId="{526ADD40-6317-4D59-9D1F-93EAF838126D}" type="presOf" srcId="{DB8FE4F8-3C34-498C-AD62-61808785F82A}" destId="{B4DF714C-1FBD-4833-AFA8-0D9FC37BF62D}" srcOrd="0" destOrd="0" presId="urn:microsoft.com/office/officeart/2005/8/layout/vList2"/>
    <dgm:cxn modelId="{BC5E7138-9DDD-4917-8231-793873E7D3A1}" srcId="{9642A5DC-C70E-42B9-98A1-E569440A257F}" destId="{E67A495B-D02F-4FC8-8C2A-123F9549B9ED}" srcOrd="4" destOrd="0" parTransId="{530CFC6E-A376-4463-9325-DF8ADA3264CE}" sibTransId="{4134F62B-8C98-432D-BD44-26A74F56DDE0}"/>
    <dgm:cxn modelId="{93180CC2-539B-447E-AFE8-BCA1E9ECFFBC}" type="presOf" srcId="{E67A495B-D02F-4FC8-8C2A-123F9549B9ED}" destId="{39CD4C0A-64B2-4ED3-9B87-C6B251AAF6E7}" srcOrd="0" destOrd="0" presId="urn:microsoft.com/office/officeart/2005/8/layout/vList2"/>
    <dgm:cxn modelId="{DC2B373B-6E75-4F3B-9CB0-2CC707B4DBBB}" srcId="{9642A5DC-C70E-42B9-98A1-E569440A257F}" destId="{CC3B33E0-9B69-40BC-B16C-A877FC95715D}" srcOrd="1" destOrd="0" parTransId="{B24058BB-B4E5-44FC-B144-9FCF625D0AF6}" sibTransId="{5A2D38A0-CC63-4D6F-ABE7-07F5A52FDDC4}"/>
    <dgm:cxn modelId="{37E09BB6-18A2-4959-B561-00F597AA31A6}" type="presParOf" srcId="{6AB6656C-8CEE-4167-AD33-290092CE7420}" destId="{B4DF714C-1FBD-4833-AFA8-0D9FC37BF62D}" srcOrd="0" destOrd="0" presId="urn:microsoft.com/office/officeart/2005/8/layout/vList2"/>
    <dgm:cxn modelId="{68AF4FDE-11E7-44B7-A9FE-37A939DB5CA0}" type="presParOf" srcId="{6AB6656C-8CEE-4167-AD33-290092CE7420}" destId="{1C47AA0D-C731-4E01-919E-3338971B5235}" srcOrd="1" destOrd="0" presId="urn:microsoft.com/office/officeart/2005/8/layout/vList2"/>
    <dgm:cxn modelId="{8E7E12B2-101A-4221-8C59-A8AD09886244}" type="presParOf" srcId="{6AB6656C-8CEE-4167-AD33-290092CE7420}" destId="{1FA4F541-88BE-470A-85FF-71F6ACEAC8B7}" srcOrd="2" destOrd="0" presId="urn:microsoft.com/office/officeart/2005/8/layout/vList2"/>
    <dgm:cxn modelId="{D5852068-22C0-491C-AB23-92B895FC9DFC}" type="presParOf" srcId="{6AB6656C-8CEE-4167-AD33-290092CE7420}" destId="{B66ABD70-5EAC-440A-844C-739E9CFF25F1}" srcOrd="3" destOrd="0" presId="urn:microsoft.com/office/officeart/2005/8/layout/vList2"/>
    <dgm:cxn modelId="{603F0C49-8748-41A4-A78D-37CAB134A39D}" type="presParOf" srcId="{6AB6656C-8CEE-4167-AD33-290092CE7420}" destId="{1A377AA3-488F-45D1-9681-7DE595D7D888}" srcOrd="4" destOrd="0" presId="urn:microsoft.com/office/officeart/2005/8/layout/vList2"/>
    <dgm:cxn modelId="{4995F66C-5409-4FCD-B1FC-96987DAE9C6A}" type="presParOf" srcId="{6AB6656C-8CEE-4167-AD33-290092CE7420}" destId="{1C1BE3A7-8B3F-4243-AED9-ACC239B716C3}" srcOrd="5" destOrd="0" presId="urn:microsoft.com/office/officeart/2005/8/layout/vList2"/>
    <dgm:cxn modelId="{9803F5D3-8CF0-4E3B-93C8-906DEE1E2F4E}" type="presParOf" srcId="{6AB6656C-8CEE-4167-AD33-290092CE7420}" destId="{B44211F5-D123-4D0F-A139-851A70D8CF59}" srcOrd="6" destOrd="0" presId="urn:microsoft.com/office/officeart/2005/8/layout/vList2"/>
    <dgm:cxn modelId="{66FCB3FF-BBCD-4771-A2AF-6140C503AB3C}" type="presParOf" srcId="{6AB6656C-8CEE-4167-AD33-290092CE7420}" destId="{9D1B3D6F-3E66-48B5-8293-EE09A01F5BA4}" srcOrd="7" destOrd="0" presId="urn:microsoft.com/office/officeart/2005/8/layout/vList2"/>
    <dgm:cxn modelId="{59EB7733-608C-400A-805A-F66860CA133C}" type="presParOf" srcId="{6AB6656C-8CEE-4167-AD33-290092CE7420}" destId="{39CD4C0A-64B2-4ED3-9B87-C6B251AAF6E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A454DD2-32E1-436B-BBDF-2464A651C2F8}" type="doc">
      <dgm:prSet loTypeId="urn:microsoft.com/office/officeart/2005/8/layout/vList2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DE6BFA4-C87F-4AF2-B8D8-E74764C355BA}">
      <dgm:prSet/>
      <dgm:spPr/>
      <dgm:t>
        <a:bodyPr/>
        <a:lstStyle/>
        <a:p>
          <a:pPr rtl="0"/>
          <a:r>
            <a:rPr lang="ru-RU" b="0" i="0" dirty="0" smtClean="0"/>
            <a:t>Возмещаемые в денежной форме</a:t>
          </a:r>
          <a:r>
            <a:rPr lang="ru-RU" dirty="0" smtClean="0"/>
            <a:t> </a:t>
          </a:r>
          <a:endParaRPr lang="ru-RU" dirty="0"/>
        </a:p>
      </dgm:t>
    </dgm:pt>
    <dgm:pt modelId="{628A790E-E354-4DD1-ABDB-69D3633EE2B6}" type="parTrans" cxnId="{F539BECB-3034-477E-A091-0F71DE9977A8}">
      <dgm:prSet/>
      <dgm:spPr/>
      <dgm:t>
        <a:bodyPr/>
        <a:lstStyle/>
        <a:p>
          <a:endParaRPr lang="ru-RU"/>
        </a:p>
      </dgm:t>
    </dgm:pt>
    <dgm:pt modelId="{82609BA9-AE89-4426-B3A2-218B13D4D81B}" type="sibTrans" cxnId="{F539BECB-3034-477E-A091-0F71DE9977A8}">
      <dgm:prSet/>
      <dgm:spPr/>
      <dgm:t>
        <a:bodyPr/>
        <a:lstStyle/>
        <a:p>
          <a:endParaRPr lang="ru-RU"/>
        </a:p>
      </dgm:t>
    </dgm:pt>
    <dgm:pt modelId="{664EAE40-AC43-454F-A6EB-2096F049BB88}">
      <dgm:prSet/>
      <dgm:spPr/>
      <dgm:t>
        <a:bodyPr/>
        <a:lstStyle/>
        <a:p>
          <a:pPr rtl="0"/>
          <a:r>
            <a:rPr lang="ru-RU" b="0" i="0" dirty="0" smtClean="0"/>
            <a:t>возмещаемые в натуральной форме</a:t>
          </a:r>
          <a:endParaRPr lang="ru-RU" dirty="0"/>
        </a:p>
      </dgm:t>
    </dgm:pt>
    <dgm:pt modelId="{CE7A4F4C-BD01-41A5-BACE-39EE9B404101}" type="parTrans" cxnId="{B20EAB12-FF1C-4148-90BF-5972B43C61DF}">
      <dgm:prSet/>
      <dgm:spPr/>
      <dgm:t>
        <a:bodyPr/>
        <a:lstStyle/>
        <a:p>
          <a:endParaRPr lang="ru-RU"/>
        </a:p>
      </dgm:t>
    </dgm:pt>
    <dgm:pt modelId="{E84D0324-5CC8-4BF5-93FC-B0606A783801}" type="sibTrans" cxnId="{B20EAB12-FF1C-4148-90BF-5972B43C61DF}">
      <dgm:prSet/>
      <dgm:spPr/>
      <dgm:t>
        <a:bodyPr/>
        <a:lstStyle/>
        <a:p>
          <a:endParaRPr lang="ru-RU"/>
        </a:p>
      </dgm:t>
    </dgm:pt>
    <dgm:pt modelId="{8FFB4E6C-048D-431F-BE2C-E3A3847042D4}" type="pres">
      <dgm:prSet presAssocID="{4A454DD2-32E1-436B-BBDF-2464A651C2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430971-E7F7-411B-AD39-CCB12166B48A}" type="pres">
      <dgm:prSet presAssocID="{EDE6BFA4-C87F-4AF2-B8D8-E74764C355B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2AA05-531C-47E6-A771-88E97B7E0D96}" type="pres">
      <dgm:prSet presAssocID="{82609BA9-AE89-4426-B3A2-218B13D4D81B}" presName="spacer" presStyleCnt="0"/>
      <dgm:spPr/>
    </dgm:pt>
    <dgm:pt modelId="{04CEA237-4A33-456F-B4F3-C5A979DD98AE}" type="pres">
      <dgm:prSet presAssocID="{664EAE40-AC43-454F-A6EB-2096F049BB8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446694-8997-4D9A-91F2-F85DE30FEF7E}" type="presOf" srcId="{664EAE40-AC43-454F-A6EB-2096F049BB88}" destId="{04CEA237-4A33-456F-B4F3-C5A979DD98AE}" srcOrd="0" destOrd="0" presId="urn:microsoft.com/office/officeart/2005/8/layout/vList2"/>
    <dgm:cxn modelId="{D132EDA7-7AF6-4B08-ACF9-62D11CF25F1F}" type="presOf" srcId="{4A454DD2-32E1-436B-BBDF-2464A651C2F8}" destId="{8FFB4E6C-048D-431F-BE2C-E3A3847042D4}" srcOrd="0" destOrd="0" presId="urn:microsoft.com/office/officeart/2005/8/layout/vList2"/>
    <dgm:cxn modelId="{B20EAB12-FF1C-4148-90BF-5972B43C61DF}" srcId="{4A454DD2-32E1-436B-BBDF-2464A651C2F8}" destId="{664EAE40-AC43-454F-A6EB-2096F049BB88}" srcOrd="1" destOrd="0" parTransId="{CE7A4F4C-BD01-41A5-BACE-39EE9B404101}" sibTransId="{E84D0324-5CC8-4BF5-93FC-B0606A783801}"/>
    <dgm:cxn modelId="{F539BECB-3034-477E-A091-0F71DE9977A8}" srcId="{4A454DD2-32E1-436B-BBDF-2464A651C2F8}" destId="{EDE6BFA4-C87F-4AF2-B8D8-E74764C355BA}" srcOrd="0" destOrd="0" parTransId="{628A790E-E354-4DD1-ABDB-69D3633EE2B6}" sibTransId="{82609BA9-AE89-4426-B3A2-218B13D4D81B}"/>
    <dgm:cxn modelId="{E413DFFF-EC40-4222-BD76-08CC9736E3BF}" type="presOf" srcId="{EDE6BFA4-C87F-4AF2-B8D8-E74764C355BA}" destId="{DB430971-E7F7-411B-AD39-CCB12166B48A}" srcOrd="0" destOrd="0" presId="urn:microsoft.com/office/officeart/2005/8/layout/vList2"/>
    <dgm:cxn modelId="{638DF9D8-B2D9-40AA-ACD6-BBC76EF51F3C}" type="presParOf" srcId="{8FFB4E6C-048D-431F-BE2C-E3A3847042D4}" destId="{DB430971-E7F7-411B-AD39-CCB12166B48A}" srcOrd="0" destOrd="0" presId="urn:microsoft.com/office/officeart/2005/8/layout/vList2"/>
    <dgm:cxn modelId="{D1B762BC-FDA8-4EDB-A7AA-5C306A2BA115}" type="presParOf" srcId="{8FFB4E6C-048D-431F-BE2C-E3A3847042D4}" destId="{B742AA05-531C-47E6-A771-88E97B7E0D96}" srcOrd="1" destOrd="0" presId="urn:microsoft.com/office/officeart/2005/8/layout/vList2"/>
    <dgm:cxn modelId="{E4E9C928-6E01-42C4-8B2E-261B40469D3D}" type="presParOf" srcId="{8FFB4E6C-048D-431F-BE2C-E3A3847042D4}" destId="{04CEA237-4A33-456F-B4F3-C5A979DD98A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85ADF52-BE3A-4275-AC33-B1EC14279796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8C94C34-C0D4-43FC-B466-24D65AAB2C12}">
      <dgm:prSet/>
      <dgm:spPr/>
      <dgm:t>
        <a:bodyPr/>
        <a:lstStyle/>
        <a:p>
          <a:pPr rtl="0"/>
          <a:r>
            <a:rPr lang="ru-RU" b="0" i="0" dirty="0" smtClean="0"/>
            <a:t>Погашаемые разовыми платежами</a:t>
          </a:r>
          <a:endParaRPr lang="ru-RU" dirty="0"/>
        </a:p>
      </dgm:t>
    </dgm:pt>
    <dgm:pt modelId="{A99512CC-1262-426C-9451-E68824A02508}" type="parTrans" cxnId="{A4552D6B-FEC8-4DDD-9668-283C4C486075}">
      <dgm:prSet/>
      <dgm:spPr/>
      <dgm:t>
        <a:bodyPr/>
        <a:lstStyle/>
        <a:p>
          <a:endParaRPr lang="ru-RU"/>
        </a:p>
      </dgm:t>
    </dgm:pt>
    <dgm:pt modelId="{BB0C24AC-A236-419F-8598-CDE2707B6700}" type="sibTrans" cxnId="{A4552D6B-FEC8-4DDD-9668-283C4C486075}">
      <dgm:prSet/>
      <dgm:spPr/>
      <dgm:t>
        <a:bodyPr/>
        <a:lstStyle/>
        <a:p>
          <a:endParaRPr lang="ru-RU"/>
        </a:p>
      </dgm:t>
    </dgm:pt>
    <dgm:pt modelId="{3793F552-6A3A-45EB-AFFE-C7ECCBCA242F}">
      <dgm:prSet/>
      <dgm:spPr/>
      <dgm:t>
        <a:bodyPr/>
        <a:lstStyle/>
        <a:p>
          <a:pPr rtl="0"/>
          <a:r>
            <a:rPr lang="ru-RU" b="0" i="0" dirty="0" smtClean="0"/>
            <a:t>погашаемые с рассрочкой платежей</a:t>
          </a:r>
          <a:endParaRPr lang="ru-RU" dirty="0"/>
        </a:p>
      </dgm:t>
    </dgm:pt>
    <dgm:pt modelId="{378B523B-B7D2-4BC7-8617-44349F0FF91D}" type="parTrans" cxnId="{71A75EBF-6F35-4851-AFBD-CEB93D02093F}">
      <dgm:prSet/>
      <dgm:spPr/>
      <dgm:t>
        <a:bodyPr/>
        <a:lstStyle/>
        <a:p>
          <a:endParaRPr lang="ru-RU"/>
        </a:p>
      </dgm:t>
    </dgm:pt>
    <dgm:pt modelId="{D74A944A-61C6-4D0A-AE58-B69BFF9B9099}" type="sibTrans" cxnId="{71A75EBF-6F35-4851-AFBD-CEB93D02093F}">
      <dgm:prSet/>
      <dgm:spPr/>
      <dgm:t>
        <a:bodyPr/>
        <a:lstStyle/>
        <a:p>
          <a:endParaRPr lang="ru-RU"/>
        </a:p>
      </dgm:t>
    </dgm:pt>
    <dgm:pt modelId="{EB7C7326-A1B5-4481-9C9D-34F3EFB51DF9}">
      <dgm:prSet/>
      <dgm:spPr/>
      <dgm:t>
        <a:bodyPr/>
        <a:lstStyle/>
        <a:p>
          <a:r>
            <a:rPr lang="ru-RU" b="0" i="0" dirty="0" smtClean="0"/>
            <a:t>облигации с последовательным погашением фиксированной доли общего количества бумаг (лотерейные или тиражные займы)</a:t>
          </a:r>
          <a:endParaRPr lang="ru-RU" dirty="0"/>
        </a:p>
      </dgm:t>
    </dgm:pt>
    <dgm:pt modelId="{A83D8359-FBEE-4AC8-8E35-9D326ADEA493}" type="parTrans" cxnId="{B179E9A7-6AEB-4247-9495-BF0E08FF4916}">
      <dgm:prSet/>
      <dgm:spPr/>
      <dgm:t>
        <a:bodyPr/>
        <a:lstStyle/>
        <a:p>
          <a:endParaRPr lang="ru-RU"/>
        </a:p>
      </dgm:t>
    </dgm:pt>
    <dgm:pt modelId="{4AAABB22-3BB5-4891-967E-D006732ADE3F}" type="sibTrans" cxnId="{B179E9A7-6AEB-4247-9495-BF0E08FF4916}">
      <dgm:prSet/>
      <dgm:spPr/>
      <dgm:t>
        <a:bodyPr/>
        <a:lstStyle/>
        <a:p>
          <a:endParaRPr lang="ru-RU"/>
        </a:p>
      </dgm:t>
    </dgm:pt>
    <dgm:pt modelId="{20C63544-8053-4572-946F-3581A4776067}" type="pres">
      <dgm:prSet presAssocID="{B85ADF52-BE3A-4275-AC33-B1EC142797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75C7E-1F7E-4810-B64C-2AEA2ADCE2EB}" type="pres">
      <dgm:prSet presAssocID="{D8C94C34-C0D4-43FC-B466-24D65AAB2C1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F8274-A176-4EA8-9EAD-1F65333089CA}" type="pres">
      <dgm:prSet presAssocID="{BB0C24AC-A236-419F-8598-CDE2707B6700}" presName="spacer" presStyleCnt="0"/>
      <dgm:spPr/>
    </dgm:pt>
    <dgm:pt modelId="{AEC94C1B-6803-426A-8A67-365B560EAAA7}" type="pres">
      <dgm:prSet presAssocID="{3793F552-6A3A-45EB-AFFE-C7ECCBCA242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AD115-4AFB-42DF-818F-12ED6B0F90E6}" type="pres">
      <dgm:prSet presAssocID="{D74A944A-61C6-4D0A-AE58-B69BFF9B9099}" presName="spacer" presStyleCnt="0"/>
      <dgm:spPr/>
    </dgm:pt>
    <dgm:pt modelId="{04FFEB8A-5207-4FB4-808E-FEEB27D24852}" type="pres">
      <dgm:prSet presAssocID="{EB7C7326-A1B5-4481-9C9D-34F3EFB51DF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CBC8E5-C1BB-4708-A95B-26BC76781703}" type="presOf" srcId="{EB7C7326-A1B5-4481-9C9D-34F3EFB51DF9}" destId="{04FFEB8A-5207-4FB4-808E-FEEB27D24852}" srcOrd="0" destOrd="0" presId="urn:microsoft.com/office/officeart/2005/8/layout/vList2"/>
    <dgm:cxn modelId="{71A75EBF-6F35-4851-AFBD-CEB93D02093F}" srcId="{B85ADF52-BE3A-4275-AC33-B1EC14279796}" destId="{3793F552-6A3A-45EB-AFFE-C7ECCBCA242F}" srcOrd="1" destOrd="0" parTransId="{378B523B-B7D2-4BC7-8617-44349F0FF91D}" sibTransId="{D74A944A-61C6-4D0A-AE58-B69BFF9B9099}"/>
    <dgm:cxn modelId="{EF76D6FB-5C1F-4017-A3BA-E201292C1005}" type="presOf" srcId="{B85ADF52-BE3A-4275-AC33-B1EC14279796}" destId="{20C63544-8053-4572-946F-3581A4776067}" srcOrd="0" destOrd="0" presId="urn:microsoft.com/office/officeart/2005/8/layout/vList2"/>
    <dgm:cxn modelId="{A4552D6B-FEC8-4DDD-9668-283C4C486075}" srcId="{B85ADF52-BE3A-4275-AC33-B1EC14279796}" destId="{D8C94C34-C0D4-43FC-B466-24D65AAB2C12}" srcOrd="0" destOrd="0" parTransId="{A99512CC-1262-426C-9451-E68824A02508}" sibTransId="{BB0C24AC-A236-419F-8598-CDE2707B6700}"/>
    <dgm:cxn modelId="{6AC0E4FA-980B-46DA-88DB-5249642667B6}" type="presOf" srcId="{D8C94C34-C0D4-43FC-B466-24D65AAB2C12}" destId="{60B75C7E-1F7E-4810-B64C-2AEA2ADCE2EB}" srcOrd="0" destOrd="0" presId="urn:microsoft.com/office/officeart/2005/8/layout/vList2"/>
    <dgm:cxn modelId="{04FA7195-7EEB-4027-AAB5-9345EF4CBB40}" type="presOf" srcId="{3793F552-6A3A-45EB-AFFE-C7ECCBCA242F}" destId="{AEC94C1B-6803-426A-8A67-365B560EAAA7}" srcOrd="0" destOrd="0" presId="urn:microsoft.com/office/officeart/2005/8/layout/vList2"/>
    <dgm:cxn modelId="{B179E9A7-6AEB-4247-9495-BF0E08FF4916}" srcId="{B85ADF52-BE3A-4275-AC33-B1EC14279796}" destId="{EB7C7326-A1B5-4481-9C9D-34F3EFB51DF9}" srcOrd="2" destOrd="0" parTransId="{A83D8359-FBEE-4AC8-8E35-9D326ADEA493}" sibTransId="{4AAABB22-3BB5-4891-967E-D006732ADE3F}"/>
    <dgm:cxn modelId="{1CDE167D-2CF1-4127-A769-9D2453D0948A}" type="presParOf" srcId="{20C63544-8053-4572-946F-3581A4776067}" destId="{60B75C7E-1F7E-4810-B64C-2AEA2ADCE2EB}" srcOrd="0" destOrd="0" presId="urn:microsoft.com/office/officeart/2005/8/layout/vList2"/>
    <dgm:cxn modelId="{04F50689-B499-442B-B6F1-9D029F7326FB}" type="presParOf" srcId="{20C63544-8053-4572-946F-3581A4776067}" destId="{37CF8274-A176-4EA8-9EAD-1F65333089CA}" srcOrd="1" destOrd="0" presId="urn:microsoft.com/office/officeart/2005/8/layout/vList2"/>
    <dgm:cxn modelId="{50DD281B-24BC-4379-8031-5FBD6E912AB6}" type="presParOf" srcId="{20C63544-8053-4572-946F-3581A4776067}" destId="{AEC94C1B-6803-426A-8A67-365B560EAAA7}" srcOrd="2" destOrd="0" presId="urn:microsoft.com/office/officeart/2005/8/layout/vList2"/>
    <dgm:cxn modelId="{9D1A0D0C-BB1A-4CF4-B80B-70840C494D73}" type="presParOf" srcId="{20C63544-8053-4572-946F-3581A4776067}" destId="{DDAAD115-4AFB-42DF-818F-12ED6B0F90E6}" srcOrd="3" destOrd="0" presId="urn:microsoft.com/office/officeart/2005/8/layout/vList2"/>
    <dgm:cxn modelId="{50119EAC-F83D-4359-8EF5-D5225C172A03}" type="presParOf" srcId="{20C63544-8053-4572-946F-3581A4776067}" destId="{04FFEB8A-5207-4FB4-808E-FEEB27D2485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E376ED7-55AA-4D00-AE95-FF3606870ADE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BB1A4B8-768D-4E2E-81E9-E953F39E74D6}">
      <dgm:prSet/>
      <dgm:spPr/>
      <dgm:t>
        <a:bodyPr/>
        <a:lstStyle/>
        <a:p>
          <a:pPr rtl="0"/>
          <a:r>
            <a:rPr lang="ru-RU" dirty="0" smtClean="0"/>
            <a:t>Облигации, по которым производится только выплата процентов, конкретный срок возврата капитала не указывается</a:t>
          </a:r>
          <a:endParaRPr lang="ru-RU" dirty="0"/>
        </a:p>
      </dgm:t>
    </dgm:pt>
    <dgm:pt modelId="{CA3C575E-96F3-4AE5-BCC3-654DD17B713D}" type="parTrans" cxnId="{565695C9-D49B-4028-B838-BD7D9D133B33}">
      <dgm:prSet/>
      <dgm:spPr/>
      <dgm:t>
        <a:bodyPr/>
        <a:lstStyle/>
        <a:p>
          <a:endParaRPr lang="ru-RU"/>
        </a:p>
      </dgm:t>
    </dgm:pt>
    <dgm:pt modelId="{BCF65BD6-DCDE-4468-B8B9-98274A7DA7FF}" type="sibTrans" cxnId="{565695C9-D49B-4028-B838-BD7D9D133B33}">
      <dgm:prSet/>
      <dgm:spPr/>
      <dgm:t>
        <a:bodyPr/>
        <a:lstStyle/>
        <a:p>
          <a:endParaRPr lang="ru-RU"/>
        </a:p>
      </dgm:t>
    </dgm:pt>
    <dgm:pt modelId="{54750186-4578-4C57-A7DA-A633A991A05B}">
      <dgm:prSet/>
      <dgm:spPr/>
      <dgm:t>
        <a:bodyPr/>
        <a:lstStyle/>
        <a:p>
          <a:pPr rtl="0"/>
          <a:r>
            <a:rPr lang="ru-RU" dirty="0" smtClean="0"/>
            <a:t>облигации с нулевым купоном (производится возврат капитала без выплаты процентов)</a:t>
          </a:r>
          <a:endParaRPr lang="ru-RU" dirty="0"/>
        </a:p>
      </dgm:t>
    </dgm:pt>
    <dgm:pt modelId="{D637E24F-F134-4416-8157-9245C2C06C85}" type="parTrans" cxnId="{433DB4D5-6B4F-4853-8CFA-3AAE1C5325F6}">
      <dgm:prSet/>
      <dgm:spPr/>
      <dgm:t>
        <a:bodyPr/>
        <a:lstStyle/>
        <a:p>
          <a:endParaRPr lang="ru-RU"/>
        </a:p>
      </dgm:t>
    </dgm:pt>
    <dgm:pt modelId="{0CC48168-B641-42C4-8164-AF62ABA34019}" type="sibTrans" cxnId="{433DB4D5-6B4F-4853-8CFA-3AAE1C5325F6}">
      <dgm:prSet/>
      <dgm:spPr/>
      <dgm:t>
        <a:bodyPr/>
        <a:lstStyle/>
        <a:p>
          <a:endParaRPr lang="ru-RU"/>
        </a:p>
      </dgm:t>
    </dgm:pt>
    <dgm:pt modelId="{C5657295-A6F4-4646-B66D-399B0C48F51A}">
      <dgm:prSet/>
      <dgm:spPr/>
      <dgm:t>
        <a:bodyPr/>
        <a:lstStyle/>
        <a:p>
          <a:pPr rtl="0"/>
          <a:r>
            <a:rPr lang="ru-RU" dirty="0" smtClean="0"/>
            <a:t>облигации с возвратом капитала без гарантии выплаты процентов (доходные или реорганизационные)</a:t>
          </a:r>
          <a:endParaRPr lang="ru-RU" dirty="0"/>
        </a:p>
      </dgm:t>
    </dgm:pt>
    <dgm:pt modelId="{00EECC39-58EB-4EE6-AB22-1C30CE988775}" type="parTrans" cxnId="{CBDADDCB-9ADA-478E-9188-41992C0D5B87}">
      <dgm:prSet/>
      <dgm:spPr/>
      <dgm:t>
        <a:bodyPr/>
        <a:lstStyle/>
        <a:p>
          <a:endParaRPr lang="ru-RU"/>
        </a:p>
      </dgm:t>
    </dgm:pt>
    <dgm:pt modelId="{18160981-D970-456A-AF11-A1E08FAE8FBD}" type="sibTrans" cxnId="{CBDADDCB-9ADA-478E-9188-41992C0D5B87}">
      <dgm:prSet/>
      <dgm:spPr/>
      <dgm:t>
        <a:bodyPr/>
        <a:lstStyle/>
        <a:p>
          <a:endParaRPr lang="ru-RU"/>
        </a:p>
      </dgm:t>
    </dgm:pt>
    <dgm:pt modelId="{7209CF56-3F72-4CAB-9653-AEFB7D9AD02A}">
      <dgm:prSet/>
      <dgm:spPr/>
      <dgm:t>
        <a:bodyPr/>
        <a:lstStyle/>
        <a:p>
          <a:pPr rtl="0"/>
          <a:r>
            <a:rPr lang="ru-RU" dirty="0" smtClean="0"/>
            <a:t>облигации с периодической выплатой фиксированного дохода и номинала при погашении</a:t>
          </a:r>
          <a:endParaRPr lang="ru-RU" dirty="0"/>
        </a:p>
      </dgm:t>
    </dgm:pt>
    <dgm:pt modelId="{C45AAB4C-08DC-4A97-AA37-F40976C51306}" type="parTrans" cxnId="{8A4BE274-AF82-423F-8333-14C438D9DABD}">
      <dgm:prSet/>
      <dgm:spPr/>
      <dgm:t>
        <a:bodyPr/>
        <a:lstStyle/>
        <a:p>
          <a:endParaRPr lang="ru-RU"/>
        </a:p>
      </dgm:t>
    </dgm:pt>
    <dgm:pt modelId="{7A6D49CD-9F35-4950-9D17-C88E42DC9479}" type="sibTrans" cxnId="{8A4BE274-AF82-423F-8333-14C438D9DABD}">
      <dgm:prSet/>
      <dgm:spPr/>
      <dgm:t>
        <a:bodyPr/>
        <a:lstStyle/>
        <a:p>
          <a:endParaRPr lang="ru-RU"/>
        </a:p>
      </dgm:t>
    </dgm:pt>
    <dgm:pt modelId="{4E8A0B19-66D0-4475-8ABF-6356CAFE2B96}">
      <dgm:prSet/>
      <dgm:spPr/>
      <dgm:t>
        <a:bodyPr/>
        <a:lstStyle/>
        <a:p>
          <a:pPr rtl="0"/>
          <a:r>
            <a:rPr lang="ru-RU" smtClean="0"/>
            <a:t>облигации с выплатами дохода и номинала только при погашении</a:t>
          </a:r>
          <a:endParaRPr lang="ru-RU"/>
        </a:p>
      </dgm:t>
    </dgm:pt>
    <dgm:pt modelId="{ABCEF695-0367-4820-B2CC-3F356E115A81}" type="parTrans" cxnId="{51BF8CA4-9C5E-41CC-BEF9-BF276DFC73FD}">
      <dgm:prSet/>
      <dgm:spPr/>
      <dgm:t>
        <a:bodyPr/>
        <a:lstStyle/>
        <a:p>
          <a:endParaRPr lang="ru-RU"/>
        </a:p>
      </dgm:t>
    </dgm:pt>
    <dgm:pt modelId="{B79311F7-E88E-4984-9E91-B3AE5EE2EF5C}" type="sibTrans" cxnId="{51BF8CA4-9C5E-41CC-BEF9-BF276DFC73FD}">
      <dgm:prSet/>
      <dgm:spPr/>
      <dgm:t>
        <a:bodyPr/>
        <a:lstStyle/>
        <a:p>
          <a:endParaRPr lang="ru-RU"/>
        </a:p>
      </dgm:t>
    </dgm:pt>
    <dgm:pt modelId="{9F382584-8D14-4F21-ABBB-335D5B952DA0}" type="pres">
      <dgm:prSet presAssocID="{9E376ED7-55AA-4D00-AE95-FF3606870A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DF6C40-7916-4E17-941D-EC6B091BEE82}" type="pres">
      <dgm:prSet presAssocID="{5BB1A4B8-768D-4E2E-81E9-E953F39E74D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825C0-61EC-4119-BAB8-F35B0FB66AAD}" type="pres">
      <dgm:prSet presAssocID="{BCF65BD6-DCDE-4468-B8B9-98274A7DA7FF}" presName="spacer" presStyleCnt="0"/>
      <dgm:spPr/>
    </dgm:pt>
    <dgm:pt modelId="{B1B1926F-AE74-4DE5-B5AB-37CBC06247B2}" type="pres">
      <dgm:prSet presAssocID="{54750186-4578-4C57-A7DA-A633A991A05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DA028-612B-45C8-B288-E697CFB0FB28}" type="pres">
      <dgm:prSet presAssocID="{0CC48168-B641-42C4-8164-AF62ABA34019}" presName="spacer" presStyleCnt="0"/>
      <dgm:spPr/>
    </dgm:pt>
    <dgm:pt modelId="{26CC7BDF-0430-4921-8135-30F0AE0417FA}" type="pres">
      <dgm:prSet presAssocID="{C5657295-A6F4-4646-B66D-399B0C48F51A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0A071-8D2C-42A8-AE55-A3B37C2ACADE}" type="pres">
      <dgm:prSet presAssocID="{18160981-D970-456A-AF11-A1E08FAE8FBD}" presName="spacer" presStyleCnt="0"/>
      <dgm:spPr/>
    </dgm:pt>
    <dgm:pt modelId="{4A30AC16-D056-40DC-80F1-E2C3415AD497}" type="pres">
      <dgm:prSet presAssocID="{7209CF56-3F72-4CAB-9653-AEFB7D9AD02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3223E9-AC99-45D1-A8A1-BFECDA551750}" type="pres">
      <dgm:prSet presAssocID="{7A6D49CD-9F35-4950-9D17-C88E42DC9479}" presName="spacer" presStyleCnt="0"/>
      <dgm:spPr/>
    </dgm:pt>
    <dgm:pt modelId="{7511FCE5-5BC2-4B11-9E03-8DB50B46459F}" type="pres">
      <dgm:prSet presAssocID="{4E8A0B19-66D0-4475-8ABF-6356CAFE2B9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F8CA4-9C5E-41CC-BEF9-BF276DFC73FD}" srcId="{9E376ED7-55AA-4D00-AE95-FF3606870ADE}" destId="{4E8A0B19-66D0-4475-8ABF-6356CAFE2B96}" srcOrd="4" destOrd="0" parTransId="{ABCEF695-0367-4820-B2CC-3F356E115A81}" sibTransId="{B79311F7-E88E-4984-9E91-B3AE5EE2EF5C}"/>
    <dgm:cxn modelId="{6FB77AEC-B62B-4F47-BD65-B957D6C07A9A}" type="presOf" srcId="{5BB1A4B8-768D-4E2E-81E9-E953F39E74D6}" destId="{64DF6C40-7916-4E17-941D-EC6B091BEE82}" srcOrd="0" destOrd="0" presId="urn:microsoft.com/office/officeart/2005/8/layout/vList2"/>
    <dgm:cxn modelId="{8A4BE274-AF82-423F-8333-14C438D9DABD}" srcId="{9E376ED7-55AA-4D00-AE95-FF3606870ADE}" destId="{7209CF56-3F72-4CAB-9653-AEFB7D9AD02A}" srcOrd="3" destOrd="0" parTransId="{C45AAB4C-08DC-4A97-AA37-F40976C51306}" sibTransId="{7A6D49CD-9F35-4950-9D17-C88E42DC9479}"/>
    <dgm:cxn modelId="{42B161FC-078C-4E8B-B1C3-26152C343B10}" type="presOf" srcId="{9E376ED7-55AA-4D00-AE95-FF3606870ADE}" destId="{9F382584-8D14-4F21-ABBB-335D5B952DA0}" srcOrd="0" destOrd="0" presId="urn:microsoft.com/office/officeart/2005/8/layout/vList2"/>
    <dgm:cxn modelId="{E1D17391-201D-49FC-8CE7-81B6C1A006E6}" type="presOf" srcId="{54750186-4578-4C57-A7DA-A633A991A05B}" destId="{B1B1926F-AE74-4DE5-B5AB-37CBC06247B2}" srcOrd="0" destOrd="0" presId="urn:microsoft.com/office/officeart/2005/8/layout/vList2"/>
    <dgm:cxn modelId="{565695C9-D49B-4028-B838-BD7D9D133B33}" srcId="{9E376ED7-55AA-4D00-AE95-FF3606870ADE}" destId="{5BB1A4B8-768D-4E2E-81E9-E953F39E74D6}" srcOrd="0" destOrd="0" parTransId="{CA3C575E-96F3-4AE5-BCC3-654DD17B713D}" sibTransId="{BCF65BD6-DCDE-4468-B8B9-98274A7DA7FF}"/>
    <dgm:cxn modelId="{433DB4D5-6B4F-4853-8CFA-3AAE1C5325F6}" srcId="{9E376ED7-55AA-4D00-AE95-FF3606870ADE}" destId="{54750186-4578-4C57-A7DA-A633A991A05B}" srcOrd="1" destOrd="0" parTransId="{D637E24F-F134-4416-8157-9245C2C06C85}" sibTransId="{0CC48168-B641-42C4-8164-AF62ABA34019}"/>
    <dgm:cxn modelId="{8B3AD22D-A5B9-4DF3-93B7-B37AEA7551B7}" type="presOf" srcId="{C5657295-A6F4-4646-B66D-399B0C48F51A}" destId="{26CC7BDF-0430-4921-8135-30F0AE0417FA}" srcOrd="0" destOrd="0" presId="urn:microsoft.com/office/officeart/2005/8/layout/vList2"/>
    <dgm:cxn modelId="{A85B2B1A-C8CF-4AB9-ADCB-51BEFA60D89E}" type="presOf" srcId="{4E8A0B19-66D0-4475-8ABF-6356CAFE2B96}" destId="{7511FCE5-5BC2-4B11-9E03-8DB50B46459F}" srcOrd="0" destOrd="0" presId="urn:microsoft.com/office/officeart/2005/8/layout/vList2"/>
    <dgm:cxn modelId="{90A89D0E-EBCC-4282-868B-FAC5751B99CA}" type="presOf" srcId="{7209CF56-3F72-4CAB-9653-AEFB7D9AD02A}" destId="{4A30AC16-D056-40DC-80F1-E2C3415AD497}" srcOrd="0" destOrd="0" presId="urn:microsoft.com/office/officeart/2005/8/layout/vList2"/>
    <dgm:cxn modelId="{CBDADDCB-9ADA-478E-9188-41992C0D5B87}" srcId="{9E376ED7-55AA-4D00-AE95-FF3606870ADE}" destId="{C5657295-A6F4-4646-B66D-399B0C48F51A}" srcOrd="2" destOrd="0" parTransId="{00EECC39-58EB-4EE6-AB22-1C30CE988775}" sibTransId="{18160981-D970-456A-AF11-A1E08FAE8FBD}"/>
    <dgm:cxn modelId="{2989E1B1-66FD-4309-A160-B6D01D678A59}" type="presParOf" srcId="{9F382584-8D14-4F21-ABBB-335D5B952DA0}" destId="{64DF6C40-7916-4E17-941D-EC6B091BEE82}" srcOrd="0" destOrd="0" presId="urn:microsoft.com/office/officeart/2005/8/layout/vList2"/>
    <dgm:cxn modelId="{E800662F-003A-4D44-A0B3-F248199C1DBD}" type="presParOf" srcId="{9F382584-8D14-4F21-ABBB-335D5B952DA0}" destId="{5F8825C0-61EC-4119-BAB8-F35B0FB66AAD}" srcOrd="1" destOrd="0" presId="urn:microsoft.com/office/officeart/2005/8/layout/vList2"/>
    <dgm:cxn modelId="{A14EB7E8-18D8-4372-9B36-9CF54158A911}" type="presParOf" srcId="{9F382584-8D14-4F21-ABBB-335D5B952DA0}" destId="{B1B1926F-AE74-4DE5-B5AB-37CBC06247B2}" srcOrd="2" destOrd="0" presId="urn:microsoft.com/office/officeart/2005/8/layout/vList2"/>
    <dgm:cxn modelId="{27BC1BE2-4E04-4026-8FF4-727F5F6FADD8}" type="presParOf" srcId="{9F382584-8D14-4F21-ABBB-335D5B952DA0}" destId="{417DA028-612B-45C8-B288-E697CFB0FB28}" srcOrd="3" destOrd="0" presId="urn:microsoft.com/office/officeart/2005/8/layout/vList2"/>
    <dgm:cxn modelId="{16EBAB4F-01BF-4CC6-A889-D3C780089E5E}" type="presParOf" srcId="{9F382584-8D14-4F21-ABBB-335D5B952DA0}" destId="{26CC7BDF-0430-4921-8135-30F0AE0417FA}" srcOrd="4" destOrd="0" presId="urn:microsoft.com/office/officeart/2005/8/layout/vList2"/>
    <dgm:cxn modelId="{82042160-535E-4648-A04B-AE0037393ADC}" type="presParOf" srcId="{9F382584-8D14-4F21-ABBB-335D5B952DA0}" destId="{F790A071-8D2C-42A8-AE55-A3B37C2ACADE}" srcOrd="5" destOrd="0" presId="urn:microsoft.com/office/officeart/2005/8/layout/vList2"/>
    <dgm:cxn modelId="{1489EFC0-4BEA-400D-9562-F9DF4FE43436}" type="presParOf" srcId="{9F382584-8D14-4F21-ABBB-335D5B952DA0}" destId="{4A30AC16-D056-40DC-80F1-E2C3415AD497}" srcOrd="6" destOrd="0" presId="urn:microsoft.com/office/officeart/2005/8/layout/vList2"/>
    <dgm:cxn modelId="{78D16E2C-0B03-4F28-9D3E-7E06573B4319}" type="presParOf" srcId="{9F382584-8D14-4F21-ABBB-335D5B952DA0}" destId="{B93223E9-AC99-45D1-A8A1-BFECDA551750}" srcOrd="7" destOrd="0" presId="urn:microsoft.com/office/officeart/2005/8/layout/vList2"/>
    <dgm:cxn modelId="{0A82AB0E-3C57-4170-B2D0-5881D0D2A858}" type="presParOf" srcId="{9F382584-8D14-4F21-ABBB-335D5B952DA0}" destId="{7511FCE5-5BC2-4B11-9E03-8DB50B46459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F4EB195-CFEE-40F7-ADBA-78B5384A5A3A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1536D19-D2E9-4A74-9428-B15EBE157EF7}">
      <dgm:prSet/>
      <dgm:spPr/>
      <dgm:t>
        <a:bodyPr/>
        <a:lstStyle/>
        <a:p>
          <a:pPr rtl="0"/>
          <a:r>
            <a:rPr lang="ru-RU" dirty="0" smtClean="0"/>
            <a:t>С фиксированной купонной ставкой</a:t>
          </a:r>
          <a:endParaRPr lang="ru-RU" dirty="0"/>
        </a:p>
      </dgm:t>
    </dgm:pt>
    <dgm:pt modelId="{8DAF3480-8C9B-4B38-9E7C-9094F9DD1F44}" type="parTrans" cxnId="{4C646C86-73C0-4358-90D6-7448E28D44E8}">
      <dgm:prSet/>
      <dgm:spPr/>
      <dgm:t>
        <a:bodyPr/>
        <a:lstStyle/>
        <a:p>
          <a:endParaRPr lang="ru-RU"/>
        </a:p>
      </dgm:t>
    </dgm:pt>
    <dgm:pt modelId="{C85CBFBD-FCD4-40C4-B8F6-51ADA6BB4E21}" type="sibTrans" cxnId="{4C646C86-73C0-4358-90D6-7448E28D44E8}">
      <dgm:prSet/>
      <dgm:spPr/>
      <dgm:t>
        <a:bodyPr/>
        <a:lstStyle/>
        <a:p>
          <a:endParaRPr lang="ru-RU"/>
        </a:p>
      </dgm:t>
    </dgm:pt>
    <dgm:pt modelId="{F1B6F3BF-23D1-40E2-B604-C25E359C6C21}">
      <dgm:prSet/>
      <dgm:spPr/>
      <dgm:t>
        <a:bodyPr/>
        <a:lstStyle/>
        <a:p>
          <a:pPr rtl="0"/>
          <a:r>
            <a:rPr lang="ru-RU" dirty="0" smtClean="0"/>
            <a:t>С плавающей купонной ставкой</a:t>
          </a:r>
          <a:endParaRPr lang="ru-RU" dirty="0"/>
        </a:p>
      </dgm:t>
    </dgm:pt>
    <dgm:pt modelId="{5F80978A-194C-4E7A-AABF-F38CA8688BED}" type="parTrans" cxnId="{042DCC57-FD17-4092-A3B7-9ED02461B660}">
      <dgm:prSet/>
      <dgm:spPr/>
      <dgm:t>
        <a:bodyPr/>
        <a:lstStyle/>
        <a:p>
          <a:endParaRPr lang="ru-RU"/>
        </a:p>
      </dgm:t>
    </dgm:pt>
    <dgm:pt modelId="{3C1ED082-7A61-4D4D-ABA9-747292F0B333}" type="sibTrans" cxnId="{042DCC57-FD17-4092-A3B7-9ED02461B660}">
      <dgm:prSet/>
      <dgm:spPr/>
      <dgm:t>
        <a:bodyPr/>
        <a:lstStyle/>
        <a:p>
          <a:endParaRPr lang="ru-RU"/>
        </a:p>
      </dgm:t>
    </dgm:pt>
    <dgm:pt modelId="{DDDEDBBE-6E90-4573-B51B-EE6457F79CCC}">
      <dgm:prSet/>
      <dgm:spPr/>
      <dgm:t>
        <a:bodyPr/>
        <a:lstStyle/>
        <a:p>
          <a:pPr rtl="0"/>
          <a:r>
            <a:rPr lang="ru-RU" dirty="0" smtClean="0"/>
            <a:t>с равномерно возрастающей купонной ставкой по периодам займа (индексируемые)</a:t>
          </a:r>
          <a:endParaRPr lang="ru-RU" dirty="0"/>
        </a:p>
      </dgm:t>
    </dgm:pt>
    <dgm:pt modelId="{7A1A8D62-D397-484B-BBBC-3037FAF9255D}" type="parTrans" cxnId="{CC740805-334E-4BDB-98C2-9E7DC112D0DF}">
      <dgm:prSet/>
      <dgm:spPr/>
      <dgm:t>
        <a:bodyPr/>
        <a:lstStyle/>
        <a:p>
          <a:endParaRPr lang="ru-RU"/>
        </a:p>
      </dgm:t>
    </dgm:pt>
    <dgm:pt modelId="{B4656E18-4236-4284-9B54-3FDAEF9936FD}" type="sibTrans" cxnId="{CC740805-334E-4BDB-98C2-9E7DC112D0DF}">
      <dgm:prSet/>
      <dgm:spPr/>
      <dgm:t>
        <a:bodyPr/>
        <a:lstStyle/>
        <a:p>
          <a:endParaRPr lang="ru-RU"/>
        </a:p>
      </dgm:t>
    </dgm:pt>
    <dgm:pt modelId="{73A774A4-7341-4F64-8A71-1075FE44BFAE}">
      <dgm:prSet/>
      <dgm:spPr/>
      <dgm:t>
        <a:bodyPr/>
        <a:lstStyle/>
        <a:p>
          <a:pPr rtl="0"/>
          <a:r>
            <a:rPr lang="ru-RU" dirty="0" smtClean="0"/>
            <a:t>облигации с минимальным или нулевым купоном (бескупонные или дисконтные)</a:t>
          </a:r>
          <a:endParaRPr lang="ru-RU" dirty="0"/>
        </a:p>
      </dgm:t>
    </dgm:pt>
    <dgm:pt modelId="{10C25391-57DF-4CA7-A81C-33DCA1BB3F75}" type="parTrans" cxnId="{A55BA2CC-8688-4063-916E-FE8C63A528E9}">
      <dgm:prSet/>
      <dgm:spPr/>
      <dgm:t>
        <a:bodyPr/>
        <a:lstStyle/>
        <a:p>
          <a:endParaRPr lang="ru-RU"/>
        </a:p>
      </dgm:t>
    </dgm:pt>
    <dgm:pt modelId="{11E35C05-2FA6-490F-8549-ECDE26637A35}" type="sibTrans" cxnId="{A55BA2CC-8688-4063-916E-FE8C63A528E9}">
      <dgm:prSet/>
      <dgm:spPr/>
      <dgm:t>
        <a:bodyPr/>
        <a:lstStyle/>
        <a:p>
          <a:endParaRPr lang="ru-RU"/>
        </a:p>
      </dgm:t>
    </dgm:pt>
    <dgm:pt modelId="{26545699-034C-4A46-96DD-D608BC575D43}">
      <dgm:prSet/>
      <dgm:spPr/>
      <dgm:t>
        <a:bodyPr/>
        <a:lstStyle/>
        <a:p>
          <a:pPr rtl="0"/>
          <a:r>
            <a:rPr lang="ru-RU" dirty="0" smtClean="0"/>
            <a:t>облигации с оплатой по выбору (купонный доход или ценные бумаги нового выпуска)</a:t>
          </a:r>
          <a:endParaRPr lang="ru-RU" dirty="0"/>
        </a:p>
      </dgm:t>
    </dgm:pt>
    <dgm:pt modelId="{70A3DF10-C522-4CE2-94D4-F63E34447F6A}" type="parTrans" cxnId="{1768E669-B502-48E6-A58E-E23EDFBA40C2}">
      <dgm:prSet/>
      <dgm:spPr/>
      <dgm:t>
        <a:bodyPr/>
        <a:lstStyle/>
        <a:p>
          <a:endParaRPr lang="ru-RU"/>
        </a:p>
      </dgm:t>
    </dgm:pt>
    <dgm:pt modelId="{1E6782DD-AD86-4630-8D7F-591A84ED36A9}" type="sibTrans" cxnId="{1768E669-B502-48E6-A58E-E23EDFBA40C2}">
      <dgm:prSet/>
      <dgm:spPr/>
      <dgm:t>
        <a:bodyPr/>
        <a:lstStyle/>
        <a:p>
          <a:endParaRPr lang="ru-RU"/>
        </a:p>
      </dgm:t>
    </dgm:pt>
    <dgm:pt modelId="{DEB40844-4500-48F8-8397-290168DF634D}">
      <dgm:prSet/>
      <dgm:spPr/>
      <dgm:t>
        <a:bodyPr/>
        <a:lstStyle/>
        <a:p>
          <a:pPr rtl="0"/>
          <a:r>
            <a:rPr lang="ru-RU" smtClean="0"/>
            <a:t>облигации смешанного типа (купонная ставка может быть фиксированной и плавающей - по срокам обращения)</a:t>
          </a:r>
          <a:endParaRPr lang="ru-RU"/>
        </a:p>
      </dgm:t>
    </dgm:pt>
    <dgm:pt modelId="{711B69B4-AC33-437C-97A8-164FDC50F084}" type="parTrans" cxnId="{0DC824D7-08EC-493C-BB29-7FD8F21EA341}">
      <dgm:prSet/>
      <dgm:spPr/>
      <dgm:t>
        <a:bodyPr/>
        <a:lstStyle/>
        <a:p>
          <a:endParaRPr lang="ru-RU"/>
        </a:p>
      </dgm:t>
    </dgm:pt>
    <dgm:pt modelId="{B89FEFD0-C1DA-4770-835D-8A7F91FB3B71}" type="sibTrans" cxnId="{0DC824D7-08EC-493C-BB29-7FD8F21EA341}">
      <dgm:prSet/>
      <dgm:spPr/>
      <dgm:t>
        <a:bodyPr/>
        <a:lstStyle/>
        <a:p>
          <a:endParaRPr lang="ru-RU"/>
        </a:p>
      </dgm:t>
    </dgm:pt>
    <dgm:pt modelId="{26D1BE68-B4A1-4644-B152-4DC9D2425602}" type="pres">
      <dgm:prSet presAssocID="{EF4EB195-CFEE-40F7-ADBA-78B5384A5A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62E692-4946-43F5-B482-5411D5DDC42C}" type="pres">
      <dgm:prSet presAssocID="{A1536D19-D2E9-4A74-9428-B15EBE157EF7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157D6C-AAA5-4144-A074-B96D2440FB8C}" type="pres">
      <dgm:prSet presAssocID="{C85CBFBD-FCD4-40C4-B8F6-51ADA6BB4E21}" presName="spacer" presStyleCnt="0"/>
      <dgm:spPr/>
    </dgm:pt>
    <dgm:pt modelId="{CB99D8BB-DAD1-47C8-A416-B100EF8A704B}" type="pres">
      <dgm:prSet presAssocID="{F1B6F3BF-23D1-40E2-B604-C25E359C6C21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8FBF31-0C8A-4720-9080-D214198CD1FB}" type="pres">
      <dgm:prSet presAssocID="{3C1ED082-7A61-4D4D-ABA9-747292F0B333}" presName="spacer" presStyleCnt="0"/>
      <dgm:spPr/>
    </dgm:pt>
    <dgm:pt modelId="{7E1E90C2-DF96-4D03-848A-353B3EF33458}" type="pres">
      <dgm:prSet presAssocID="{DDDEDBBE-6E90-4573-B51B-EE6457F79CC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FD99E-0801-45AE-9B82-26C3B0533B98}" type="pres">
      <dgm:prSet presAssocID="{B4656E18-4236-4284-9B54-3FDAEF9936FD}" presName="spacer" presStyleCnt="0"/>
      <dgm:spPr/>
    </dgm:pt>
    <dgm:pt modelId="{B893D195-F80D-409F-BFD7-04635C2CFF5F}" type="pres">
      <dgm:prSet presAssocID="{73A774A4-7341-4F64-8A71-1075FE44BFA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DA7DE-4939-4901-9985-96CCA529B3EE}" type="pres">
      <dgm:prSet presAssocID="{11E35C05-2FA6-490F-8549-ECDE26637A35}" presName="spacer" presStyleCnt="0"/>
      <dgm:spPr/>
    </dgm:pt>
    <dgm:pt modelId="{0260CFD6-219E-46D4-B3C1-B3A9A0447C8E}" type="pres">
      <dgm:prSet presAssocID="{26545699-034C-4A46-96DD-D608BC575D4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577C9-D6D4-4F18-8125-93EBD08F4B91}" type="pres">
      <dgm:prSet presAssocID="{1E6782DD-AD86-4630-8D7F-591A84ED36A9}" presName="spacer" presStyleCnt="0"/>
      <dgm:spPr/>
    </dgm:pt>
    <dgm:pt modelId="{F4715B11-1100-4DA4-9727-94D9FF707BCF}" type="pres">
      <dgm:prSet presAssocID="{DEB40844-4500-48F8-8397-290168DF634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740805-334E-4BDB-98C2-9E7DC112D0DF}" srcId="{EF4EB195-CFEE-40F7-ADBA-78B5384A5A3A}" destId="{DDDEDBBE-6E90-4573-B51B-EE6457F79CCC}" srcOrd="2" destOrd="0" parTransId="{7A1A8D62-D397-484B-BBBC-3037FAF9255D}" sibTransId="{B4656E18-4236-4284-9B54-3FDAEF9936FD}"/>
    <dgm:cxn modelId="{809E0A6C-BFD5-4A07-93CD-E799387935C8}" type="presOf" srcId="{EF4EB195-CFEE-40F7-ADBA-78B5384A5A3A}" destId="{26D1BE68-B4A1-4644-B152-4DC9D2425602}" srcOrd="0" destOrd="0" presId="urn:microsoft.com/office/officeart/2005/8/layout/vList2"/>
    <dgm:cxn modelId="{E883A8C1-C495-4641-A5E7-7F775BF6F301}" type="presOf" srcId="{F1B6F3BF-23D1-40E2-B604-C25E359C6C21}" destId="{CB99D8BB-DAD1-47C8-A416-B100EF8A704B}" srcOrd="0" destOrd="0" presId="urn:microsoft.com/office/officeart/2005/8/layout/vList2"/>
    <dgm:cxn modelId="{0582FE84-F599-48FD-AE9D-DBA25BF912A3}" type="presOf" srcId="{DDDEDBBE-6E90-4573-B51B-EE6457F79CCC}" destId="{7E1E90C2-DF96-4D03-848A-353B3EF33458}" srcOrd="0" destOrd="0" presId="urn:microsoft.com/office/officeart/2005/8/layout/vList2"/>
    <dgm:cxn modelId="{BDCF114D-4034-49B8-855A-036213F010FE}" type="presOf" srcId="{A1536D19-D2E9-4A74-9428-B15EBE157EF7}" destId="{6A62E692-4946-43F5-B482-5411D5DDC42C}" srcOrd="0" destOrd="0" presId="urn:microsoft.com/office/officeart/2005/8/layout/vList2"/>
    <dgm:cxn modelId="{1768E669-B502-48E6-A58E-E23EDFBA40C2}" srcId="{EF4EB195-CFEE-40F7-ADBA-78B5384A5A3A}" destId="{26545699-034C-4A46-96DD-D608BC575D43}" srcOrd="4" destOrd="0" parTransId="{70A3DF10-C522-4CE2-94D4-F63E34447F6A}" sibTransId="{1E6782DD-AD86-4630-8D7F-591A84ED36A9}"/>
    <dgm:cxn modelId="{E281B947-EA3D-49EA-B480-D71AAC9D70D1}" type="presOf" srcId="{26545699-034C-4A46-96DD-D608BC575D43}" destId="{0260CFD6-219E-46D4-B3C1-B3A9A0447C8E}" srcOrd="0" destOrd="0" presId="urn:microsoft.com/office/officeart/2005/8/layout/vList2"/>
    <dgm:cxn modelId="{D47D06F2-EB2E-4AA9-BA81-31091C5C3774}" type="presOf" srcId="{DEB40844-4500-48F8-8397-290168DF634D}" destId="{F4715B11-1100-4DA4-9727-94D9FF707BCF}" srcOrd="0" destOrd="0" presId="urn:microsoft.com/office/officeart/2005/8/layout/vList2"/>
    <dgm:cxn modelId="{4C646C86-73C0-4358-90D6-7448E28D44E8}" srcId="{EF4EB195-CFEE-40F7-ADBA-78B5384A5A3A}" destId="{A1536D19-D2E9-4A74-9428-B15EBE157EF7}" srcOrd="0" destOrd="0" parTransId="{8DAF3480-8C9B-4B38-9E7C-9094F9DD1F44}" sibTransId="{C85CBFBD-FCD4-40C4-B8F6-51ADA6BB4E21}"/>
    <dgm:cxn modelId="{042DCC57-FD17-4092-A3B7-9ED02461B660}" srcId="{EF4EB195-CFEE-40F7-ADBA-78B5384A5A3A}" destId="{F1B6F3BF-23D1-40E2-B604-C25E359C6C21}" srcOrd="1" destOrd="0" parTransId="{5F80978A-194C-4E7A-AABF-F38CA8688BED}" sibTransId="{3C1ED082-7A61-4D4D-ABA9-747292F0B333}"/>
    <dgm:cxn modelId="{0DC824D7-08EC-493C-BB29-7FD8F21EA341}" srcId="{EF4EB195-CFEE-40F7-ADBA-78B5384A5A3A}" destId="{DEB40844-4500-48F8-8397-290168DF634D}" srcOrd="5" destOrd="0" parTransId="{711B69B4-AC33-437C-97A8-164FDC50F084}" sibTransId="{B89FEFD0-C1DA-4770-835D-8A7F91FB3B71}"/>
    <dgm:cxn modelId="{24BC9144-3D68-4E16-AA31-76B4F8BE2830}" type="presOf" srcId="{73A774A4-7341-4F64-8A71-1075FE44BFAE}" destId="{B893D195-F80D-409F-BFD7-04635C2CFF5F}" srcOrd="0" destOrd="0" presId="urn:microsoft.com/office/officeart/2005/8/layout/vList2"/>
    <dgm:cxn modelId="{A55BA2CC-8688-4063-916E-FE8C63A528E9}" srcId="{EF4EB195-CFEE-40F7-ADBA-78B5384A5A3A}" destId="{73A774A4-7341-4F64-8A71-1075FE44BFAE}" srcOrd="3" destOrd="0" parTransId="{10C25391-57DF-4CA7-A81C-33DCA1BB3F75}" sibTransId="{11E35C05-2FA6-490F-8549-ECDE26637A35}"/>
    <dgm:cxn modelId="{B29603FA-2C9D-4BC0-936A-DFE6E46F2BCB}" type="presParOf" srcId="{26D1BE68-B4A1-4644-B152-4DC9D2425602}" destId="{6A62E692-4946-43F5-B482-5411D5DDC42C}" srcOrd="0" destOrd="0" presId="urn:microsoft.com/office/officeart/2005/8/layout/vList2"/>
    <dgm:cxn modelId="{A0789451-7838-4EAF-8C0B-7B6C51D1F587}" type="presParOf" srcId="{26D1BE68-B4A1-4644-B152-4DC9D2425602}" destId="{68157D6C-AAA5-4144-A074-B96D2440FB8C}" srcOrd="1" destOrd="0" presId="urn:microsoft.com/office/officeart/2005/8/layout/vList2"/>
    <dgm:cxn modelId="{A407216D-CEA1-420C-B4C0-E3FD68F281BC}" type="presParOf" srcId="{26D1BE68-B4A1-4644-B152-4DC9D2425602}" destId="{CB99D8BB-DAD1-47C8-A416-B100EF8A704B}" srcOrd="2" destOrd="0" presId="urn:microsoft.com/office/officeart/2005/8/layout/vList2"/>
    <dgm:cxn modelId="{A75DCBE4-2435-4E1E-A0F2-86F2F9A2DABF}" type="presParOf" srcId="{26D1BE68-B4A1-4644-B152-4DC9D2425602}" destId="{B48FBF31-0C8A-4720-9080-D214198CD1FB}" srcOrd="3" destOrd="0" presId="urn:microsoft.com/office/officeart/2005/8/layout/vList2"/>
    <dgm:cxn modelId="{E1D8E8A8-22A6-4F4E-B44D-054C0921081A}" type="presParOf" srcId="{26D1BE68-B4A1-4644-B152-4DC9D2425602}" destId="{7E1E90C2-DF96-4D03-848A-353B3EF33458}" srcOrd="4" destOrd="0" presId="urn:microsoft.com/office/officeart/2005/8/layout/vList2"/>
    <dgm:cxn modelId="{EF19E366-D734-4C75-B03F-D1E5DDCDD1D3}" type="presParOf" srcId="{26D1BE68-B4A1-4644-B152-4DC9D2425602}" destId="{E63FD99E-0801-45AE-9B82-26C3B0533B98}" srcOrd="5" destOrd="0" presId="urn:microsoft.com/office/officeart/2005/8/layout/vList2"/>
    <dgm:cxn modelId="{B5E8C799-B293-46FE-B09C-92BA91AB319A}" type="presParOf" srcId="{26D1BE68-B4A1-4644-B152-4DC9D2425602}" destId="{B893D195-F80D-409F-BFD7-04635C2CFF5F}" srcOrd="6" destOrd="0" presId="urn:microsoft.com/office/officeart/2005/8/layout/vList2"/>
    <dgm:cxn modelId="{D7DAE8ED-6BD3-42B8-AF85-6E96B1C4615A}" type="presParOf" srcId="{26D1BE68-B4A1-4644-B152-4DC9D2425602}" destId="{013DA7DE-4939-4901-9985-96CCA529B3EE}" srcOrd="7" destOrd="0" presId="urn:microsoft.com/office/officeart/2005/8/layout/vList2"/>
    <dgm:cxn modelId="{5544BD6B-DFEB-4FEA-9D47-3BC6F1D6076B}" type="presParOf" srcId="{26D1BE68-B4A1-4644-B152-4DC9D2425602}" destId="{0260CFD6-219E-46D4-B3C1-B3A9A0447C8E}" srcOrd="8" destOrd="0" presId="urn:microsoft.com/office/officeart/2005/8/layout/vList2"/>
    <dgm:cxn modelId="{2418C76D-4B3A-4309-8FB1-3B5456055A26}" type="presParOf" srcId="{26D1BE68-B4A1-4644-B152-4DC9D2425602}" destId="{909577C9-D6D4-4F18-8125-93EBD08F4B91}" srcOrd="9" destOrd="0" presId="urn:microsoft.com/office/officeart/2005/8/layout/vList2"/>
    <dgm:cxn modelId="{A64C7BAA-2186-4985-82D1-CAD7D363B234}" type="presParOf" srcId="{26D1BE68-B4A1-4644-B152-4DC9D2425602}" destId="{F4715B11-1100-4DA4-9727-94D9FF707BCF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85ADF52-BE3A-4275-AC33-B1EC14279796}" type="doc">
      <dgm:prSet loTypeId="urn:microsoft.com/office/officeart/2005/8/layout/vList2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D8C94C34-C0D4-43FC-B466-24D65AAB2C12}">
      <dgm:prSet/>
      <dgm:spPr/>
      <dgm:t>
        <a:bodyPr/>
        <a:lstStyle/>
        <a:p>
          <a:pPr rtl="0"/>
          <a:r>
            <a:rPr lang="ru-RU" b="0" i="0" dirty="0" smtClean="0"/>
            <a:t>Неконвертируемые</a:t>
          </a:r>
          <a:endParaRPr lang="ru-RU" dirty="0"/>
        </a:p>
      </dgm:t>
    </dgm:pt>
    <dgm:pt modelId="{A99512CC-1262-426C-9451-E68824A02508}" type="parTrans" cxnId="{A4552D6B-FEC8-4DDD-9668-283C4C486075}">
      <dgm:prSet/>
      <dgm:spPr/>
      <dgm:t>
        <a:bodyPr/>
        <a:lstStyle/>
        <a:p>
          <a:endParaRPr lang="ru-RU"/>
        </a:p>
      </dgm:t>
    </dgm:pt>
    <dgm:pt modelId="{BB0C24AC-A236-419F-8598-CDE2707B6700}" type="sibTrans" cxnId="{A4552D6B-FEC8-4DDD-9668-283C4C486075}">
      <dgm:prSet/>
      <dgm:spPr/>
      <dgm:t>
        <a:bodyPr/>
        <a:lstStyle/>
        <a:p>
          <a:endParaRPr lang="ru-RU"/>
        </a:p>
      </dgm:t>
    </dgm:pt>
    <dgm:pt modelId="{3793F552-6A3A-45EB-AFFE-C7ECCBCA242F}">
      <dgm:prSet/>
      <dgm:spPr/>
      <dgm:t>
        <a:bodyPr/>
        <a:lstStyle/>
        <a:p>
          <a:pPr rtl="0"/>
          <a:r>
            <a:rPr lang="ru-RU" b="0" i="0" dirty="0" smtClean="0"/>
            <a:t>конвертируемые (можно обменять на акции)</a:t>
          </a:r>
          <a:endParaRPr lang="ru-RU" dirty="0"/>
        </a:p>
      </dgm:t>
    </dgm:pt>
    <dgm:pt modelId="{378B523B-B7D2-4BC7-8617-44349F0FF91D}" type="parTrans" cxnId="{71A75EBF-6F35-4851-AFBD-CEB93D02093F}">
      <dgm:prSet/>
      <dgm:spPr/>
      <dgm:t>
        <a:bodyPr/>
        <a:lstStyle/>
        <a:p>
          <a:endParaRPr lang="ru-RU"/>
        </a:p>
      </dgm:t>
    </dgm:pt>
    <dgm:pt modelId="{D74A944A-61C6-4D0A-AE58-B69BFF9B9099}" type="sibTrans" cxnId="{71A75EBF-6F35-4851-AFBD-CEB93D02093F}">
      <dgm:prSet/>
      <dgm:spPr/>
      <dgm:t>
        <a:bodyPr/>
        <a:lstStyle/>
        <a:p>
          <a:endParaRPr lang="ru-RU"/>
        </a:p>
      </dgm:t>
    </dgm:pt>
    <dgm:pt modelId="{20C63544-8053-4572-946F-3581A4776067}" type="pres">
      <dgm:prSet presAssocID="{B85ADF52-BE3A-4275-AC33-B1EC142797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75C7E-1F7E-4810-B64C-2AEA2ADCE2EB}" type="pres">
      <dgm:prSet presAssocID="{D8C94C34-C0D4-43FC-B466-24D65AAB2C12}" presName="parentText" presStyleLbl="node1" presStyleIdx="0" presStyleCnt="2" custLinFactNeighborX="-1282" custLinFactNeighborY="-172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F8274-A176-4EA8-9EAD-1F65333089CA}" type="pres">
      <dgm:prSet presAssocID="{BB0C24AC-A236-419F-8598-CDE2707B6700}" presName="spacer" presStyleCnt="0"/>
      <dgm:spPr/>
    </dgm:pt>
    <dgm:pt modelId="{AEC94C1B-6803-426A-8A67-365B560EAAA7}" type="pres">
      <dgm:prSet presAssocID="{3793F552-6A3A-45EB-AFFE-C7ECCBCA242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021934-464F-4E33-B99E-174B6841234B}" type="presOf" srcId="{D8C94C34-C0D4-43FC-B466-24D65AAB2C12}" destId="{60B75C7E-1F7E-4810-B64C-2AEA2ADCE2EB}" srcOrd="0" destOrd="0" presId="urn:microsoft.com/office/officeart/2005/8/layout/vList2"/>
    <dgm:cxn modelId="{EC5390CA-8D2F-444E-9045-26E9EAE4CCC2}" type="presOf" srcId="{B85ADF52-BE3A-4275-AC33-B1EC14279796}" destId="{20C63544-8053-4572-946F-3581A4776067}" srcOrd="0" destOrd="0" presId="urn:microsoft.com/office/officeart/2005/8/layout/vList2"/>
    <dgm:cxn modelId="{A4552D6B-FEC8-4DDD-9668-283C4C486075}" srcId="{B85ADF52-BE3A-4275-AC33-B1EC14279796}" destId="{D8C94C34-C0D4-43FC-B466-24D65AAB2C12}" srcOrd="0" destOrd="0" parTransId="{A99512CC-1262-426C-9451-E68824A02508}" sibTransId="{BB0C24AC-A236-419F-8598-CDE2707B6700}"/>
    <dgm:cxn modelId="{72E08F0C-11CE-4C1A-B506-FC2243BD4695}" type="presOf" srcId="{3793F552-6A3A-45EB-AFFE-C7ECCBCA242F}" destId="{AEC94C1B-6803-426A-8A67-365B560EAAA7}" srcOrd="0" destOrd="0" presId="urn:microsoft.com/office/officeart/2005/8/layout/vList2"/>
    <dgm:cxn modelId="{71A75EBF-6F35-4851-AFBD-CEB93D02093F}" srcId="{B85ADF52-BE3A-4275-AC33-B1EC14279796}" destId="{3793F552-6A3A-45EB-AFFE-C7ECCBCA242F}" srcOrd="1" destOrd="0" parTransId="{378B523B-B7D2-4BC7-8617-44349F0FF91D}" sibTransId="{D74A944A-61C6-4D0A-AE58-B69BFF9B9099}"/>
    <dgm:cxn modelId="{DE504520-C2D1-497D-972A-B4637C0A9F19}" type="presParOf" srcId="{20C63544-8053-4572-946F-3581A4776067}" destId="{60B75C7E-1F7E-4810-B64C-2AEA2ADCE2EB}" srcOrd="0" destOrd="0" presId="urn:microsoft.com/office/officeart/2005/8/layout/vList2"/>
    <dgm:cxn modelId="{4C1A71CA-113D-4CC3-A02A-12F746D1BBAB}" type="presParOf" srcId="{20C63544-8053-4572-946F-3581A4776067}" destId="{37CF8274-A176-4EA8-9EAD-1F65333089CA}" srcOrd="1" destOrd="0" presId="urn:microsoft.com/office/officeart/2005/8/layout/vList2"/>
    <dgm:cxn modelId="{F78E1F90-C50C-4F76-9A1F-0F2D43991E1E}" type="presParOf" srcId="{20C63544-8053-4572-946F-3581A4776067}" destId="{AEC94C1B-6803-426A-8A67-365B560EAAA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A454DD2-32E1-436B-BBDF-2464A651C2F8}" type="doc">
      <dgm:prSet loTypeId="urn:microsoft.com/office/officeart/2005/8/layout/vList2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EDE6BFA4-C87F-4AF2-B8D8-E74764C355BA}">
      <dgm:prSet/>
      <dgm:spPr/>
      <dgm:t>
        <a:bodyPr/>
        <a:lstStyle/>
        <a:p>
          <a:pPr rtl="0"/>
          <a:r>
            <a:rPr lang="ru-RU" b="0" i="0" dirty="0" smtClean="0"/>
            <a:t>Обеспеченные залогом</a:t>
          </a:r>
          <a:endParaRPr lang="ru-RU" dirty="0"/>
        </a:p>
      </dgm:t>
    </dgm:pt>
    <dgm:pt modelId="{628A790E-E354-4DD1-ABDB-69D3633EE2B6}" type="parTrans" cxnId="{F539BECB-3034-477E-A091-0F71DE9977A8}">
      <dgm:prSet/>
      <dgm:spPr/>
      <dgm:t>
        <a:bodyPr/>
        <a:lstStyle/>
        <a:p>
          <a:endParaRPr lang="ru-RU"/>
        </a:p>
      </dgm:t>
    </dgm:pt>
    <dgm:pt modelId="{82609BA9-AE89-4426-B3A2-218B13D4D81B}" type="sibTrans" cxnId="{F539BECB-3034-477E-A091-0F71DE9977A8}">
      <dgm:prSet/>
      <dgm:spPr/>
      <dgm:t>
        <a:bodyPr/>
        <a:lstStyle/>
        <a:p>
          <a:endParaRPr lang="ru-RU"/>
        </a:p>
      </dgm:t>
    </dgm:pt>
    <dgm:pt modelId="{664EAE40-AC43-454F-A6EB-2096F049BB88}">
      <dgm:prSet/>
      <dgm:spPr/>
      <dgm:t>
        <a:bodyPr/>
        <a:lstStyle/>
        <a:p>
          <a:pPr rtl="0"/>
          <a:r>
            <a:rPr lang="ru-RU" b="0" i="0" dirty="0" smtClean="0"/>
            <a:t>Необеспеченные залогом</a:t>
          </a:r>
          <a:endParaRPr lang="ru-RU" dirty="0"/>
        </a:p>
      </dgm:t>
    </dgm:pt>
    <dgm:pt modelId="{CE7A4F4C-BD01-41A5-BACE-39EE9B404101}" type="parTrans" cxnId="{B20EAB12-FF1C-4148-90BF-5972B43C61DF}">
      <dgm:prSet/>
      <dgm:spPr/>
      <dgm:t>
        <a:bodyPr/>
        <a:lstStyle/>
        <a:p>
          <a:endParaRPr lang="ru-RU"/>
        </a:p>
      </dgm:t>
    </dgm:pt>
    <dgm:pt modelId="{E84D0324-5CC8-4BF5-93FC-B0606A783801}" type="sibTrans" cxnId="{B20EAB12-FF1C-4148-90BF-5972B43C61DF}">
      <dgm:prSet/>
      <dgm:spPr/>
      <dgm:t>
        <a:bodyPr/>
        <a:lstStyle/>
        <a:p>
          <a:endParaRPr lang="ru-RU"/>
        </a:p>
      </dgm:t>
    </dgm:pt>
    <dgm:pt modelId="{8FFB4E6C-048D-431F-BE2C-E3A3847042D4}" type="pres">
      <dgm:prSet presAssocID="{4A454DD2-32E1-436B-BBDF-2464A651C2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430971-E7F7-411B-AD39-CCB12166B48A}" type="pres">
      <dgm:prSet presAssocID="{EDE6BFA4-C87F-4AF2-B8D8-E74764C355B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2AA05-531C-47E6-A771-88E97B7E0D96}" type="pres">
      <dgm:prSet presAssocID="{82609BA9-AE89-4426-B3A2-218B13D4D81B}" presName="spacer" presStyleCnt="0"/>
      <dgm:spPr/>
    </dgm:pt>
    <dgm:pt modelId="{04CEA237-4A33-456F-B4F3-C5A979DD98AE}" type="pres">
      <dgm:prSet presAssocID="{664EAE40-AC43-454F-A6EB-2096F049BB8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8750CA-B376-4E44-AD2F-D0F109EC7E1C}" type="presOf" srcId="{EDE6BFA4-C87F-4AF2-B8D8-E74764C355BA}" destId="{DB430971-E7F7-411B-AD39-CCB12166B48A}" srcOrd="0" destOrd="0" presId="urn:microsoft.com/office/officeart/2005/8/layout/vList2"/>
    <dgm:cxn modelId="{BA5236B1-7232-41CB-B71E-96B1CDDA3D7C}" type="presOf" srcId="{4A454DD2-32E1-436B-BBDF-2464A651C2F8}" destId="{8FFB4E6C-048D-431F-BE2C-E3A3847042D4}" srcOrd="0" destOrd="0" presId="urn:microsoft.com/office/officeart/2005/8/layout/vList2"/>
    <dgm:cxn modelId="{845BD7A7-CA07-443C-A22D-25BBC7C0B925}" type="presOf" srcId="{664EAE40-AC43-454F-A6EB-2096F049BB88}" destId="{04CEA237-4A33-456F-B4F3-C5A979DD98AE}" srcOrd="0" destOrd="0" presId="urn:microsoft.com/office/officeart/2005/8/layout/vList2"/>
    <dgm:cxn modelId="{B20EAB12-FF1C-4148-90BF-5972B43C61DF}" srcId="{4A454DD2-32E1-436B-BBDF-2464A651C2F8}" destId="{664EAE40-AC43-454F-A6EB-2096F049BB88}" srcOrd="1" destOrd="0" parTransId="{CE7A4F4C-BD01-41A5-BACE-39EE9B404101}" sibTransId="{E84D0324-5CC8-4BF5-93FC-B0606A783801}"/>
    <dgm:cxn modelId="{F539BECB-3034-477E-A091-0F71DE9977A8}" srcId="{4A454DD2-32E1-436B-BBDF-2464A651C2F8}" destId="{EDE6BFA4-C87F-4AF2-B8D8-E74764C355BA}" srcOrd="0" destOrd="0" parTransId="{628A790E-E354-4DD1-ABDB-69D3633EE2B6}" sibTransId="{82609BA9-AE89-4426-B3A2-218B13D4D81B}"/>
    <dgm:cxn modelId="{DD6F65AF-C399-43F4-8B7A-0AA303BBA149}" type="presParOf" srcId="{8FFB4E6C-048D-431F-BE2C-E3A3847042D4}" destId="{DB430971-E7F7-411B-AD39-CCB12166B48A}" srcOrd="0" destOrd="0" presId="urn:microsoft.com/office/officeart/2005/8/layout/vList2"/>
    <dgm:cxn modelId="{5BEA5DD1-848E-4D06-9F3B-04B9CB658DC1}" type="presParOf" srcId="{8FFB4E6C-048D-431F-BE2C-E3A3847042D4}" destId="{B742AA05-531C-47E6-A771-88E97B7E0D96}" srcOrd="1" destOrd="0" presId="urn:microsoft.com/office/officeart/2005/8/layout/vList2"/>
    <dgm:cxn modelId="{AE2AD6D3-0CFF-4B81-8F80-FB5931E41777}" type="presParOf" srcId="{8FFB4E6C-048D-431F-BE2C-E3A3847042D4}" destId="{04CEA237-4A33-456F-B4F3-C5A979DD98A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617F95-2A75-46BE-AE40-1A2E0B3DFD00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4293275-0E41-4BE0-9370-B94971443AAD}">
      <dgm:prSet/>
      <dgm:spPr/>
      <dgm:t>
        <a:bodyPr/>
        <a:lstStyle/>
        <a:p>
          <a:pPr rtl="0"/>
          <a:r>
            <a:rPr lang="ru-RU" dirty="0" smtClean="0"/>
            <a:t>облигация является </a:t>
          </a:r>
          <a:r>
            <a:rPr lang="ru-RU" b="1" dirty="0" smtClean="0"/>
            <a:t>долговой ценной бумагой;</a:t>
          </a:r>
          <a:endParaRPr lang="ru-RU" b="1" dirty="0"/>
        </a:p>
      </dgm:t>
    </dgm:pt>
    <dgm:pt modelId="{CCA4256B-C20A-44AD-A474-6652E101134C}" type="parTrans" cxnId="{A94CDFE2-C5DC-4B49-96FF-01001BA0C767}">
      <dgm:prSet/>
      <dgm:spPr/>
      <dgm:t>
        <a:bodyPr/>
        <a:lstStyle/>
        <a:p>
          <a:endParaRPr lang="ru-RU"/>
        </a:p>
      </dgm:t>
    </dgm:pt>
    <dgm:pt modelId="{A7BF6F48-62EB-4BC0-A134-43DA57E79020}" type="sibTrans" cxnId="{A94CDFE2-C5DC-4B49-96FF-01001BA0C767}">
      <dgm:prSet/>
      <dgm:spPr/>
      <dgm:t>
        <a:bodyPr/>
        <a:lstStyle/>
        <a:p>
          <a:endParaRPr lang="ru-RU"/>
        </a:p>
      </dgm:t>
    </dgm:pt>
    <dgm:pt modelId="{20257312-36E2-415E-9BB9-3006938DDEF6}">
      <dgm:prSet/>
      <dgm:spPr/>
      <dgm:t>
        <a:bodyPr/>
        <a:lstStyle/>
        <a:p>
          <a:pPr rtl="0"/>
          <a:r>
            <a:rPr lang="ru-RU" dirty="0" smtClean="0"/>
            <a:t>эмитент обязуется выплачивать держателю </a:t>
          </a:r>
          <a:r>
            <a:rPr lang="ru-RU" b="1" dirty="0" smtClean="0"/>
            <a:t>номинал облигации</a:t>
          </a:r>
          <a:r>
            <a:rPr lang="en-US" dirty="0" smtClean="0"/>
            <a:t>;</a:t>
          </a:r>
          <a:endParaRPr lang="ru-RU" dirty="0"/>
        </a:p>
      </dgm:t>
    </dgm:pt>
    <dgm:pt modelId="{FE203798-B403-4E15-8700-5F09FFC0E5CB}" type="parTrans" cxnId="{F64646B3-48BD-4D85-BBA0-D7A0EA910FE5}">
      <dgm:prSet/>
      <dgm:spPr/>
      <dgm:t>
        <a:bodyPr/>
        <a:lstStyle/>
        <a:p>
          <a:endParaRPr lang="ru-RU"/>
        </a:p>
      </dgm:t>
    </dgm:pt>
    <dgm:pt modelId="{49687A71-37EF-427E-AD6E-06A6D0C6360A}" type="sibTrans" cxnId="{F64646B3-48BD-4D85-BBA0-D7A0EA910FE5}">
      <dgm:prSet/>
      <dgm:spPr/>
      <dgm:t>
        <a:bodyPr/>
        <a:lstStyle/>
        <a:p>
          <a:endParaRPr lang="ru-RU"/>
        </a:p>
      </dgm:t>
    </dgm:pt>
    <dgm:pt modelId="{F8992783-A7AC-443C-95CA-C909A4CFF98A}">
      <dgm:prSet/>
      <dgm:spPr/>
      <dgm:t>
        <a:bodyPr/>
        <a:lstStyle/>
        <a:p>
          <a:pPr rtl="0"/>
          <a:r>
            <a:rPr lang="ru-RU" dirty="0" smtClean="0"/>
            <a:t>по облигации выплачивается </a:t>
          </a:r>
          <a:r>
            <a:rPr lang="ru-RU" b="1" dirty="0" smtClean="0"/>
            <a:t>фиксированный доход</a:t>
          </a:r>
          <a:r>
            <a:rPr lang="ru-RU" dirty="0" smtClean="0"/>
            <a:t> в виде процента или другого имущественного эквивалента.</a:t>
          </a:r>
          <a:endParaRPr lang="ru-RU" dirty="0"/>
        </a:p>
      </dgm:t>
    </dgm:pt>
    <dgm:pt modelId="{6D821B49-C326-441B-A31A-BA618C018FA9}" type="parTrans" cxnId="{6BBB6BC0-63E4-4D5D-A5E9-604F1D7F4543}">
      <dgm:prSet/>
      <dgm:spPr/>
      <dgm:t>
        <a:bodyPr/>
        <a:lstStyle/>
        <a:p>
          <a:endParaRPr lang="ru-RU"/>
        </a:p>
      </dgm:t>
    </dgm:pt>
    <dgm:pt modelId="{E3357D67-D91B-481A-B184-F509D5A057F7}" type="sibTrans" cxnId="{6BBB6BC0-63E4-4D5D-A5E9-604F1D7F4543}">
      <dgm:prSet/>
      <dgm:spPr/>
      <dgm:t>
        <a:bodyPr/>
        <a:lstStyle/>
        <a:p>
          <a:endParaRPr lang="ru-RU"/>
        </a:p>
      </dgm:t>
    </dgm:pt>
    <dgm:pt modelId="{32D47EC0-369E-444E-B611-9FED9320724C}" type="pres">
      <dgm:prSet presAssocID="{07617F95-2A75-46BE-AE40-1A2E0B3DF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4FE055-ED9F-4CBA-9962-1E8895222503}" type="pres">
      <dgm:prSet presAssocID="{C4293275-0E41-4BE0-9370-B94971443AA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92D03-7EA6-495D-A6B6-01139B8EB9FB}" type="pres">
      <dgm:prSet presAssocID="{A7BF6F48-62EB-4BC0-A134-43DA57E79020}" presName="spacer" presStyleCnt="0"/>
      <dgm:spPr/>
    </dgm:pt>
    <dgm:pt modelId="{4CAD7076-8658-4A55-B2F2-5C3FB021E45B}" type="pres">
      <dgm:prSet presAssocID="{20257312-36E2-415E-9BB9-3006938DDE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888C6E-8F11-49B6-89B3-A0FEC9CF1E2D}" type="pres">
      <dgm:prSet presAssocID="{49687A71-37EF-427E-AD6E-06A6D0C6360A}" presName="spacer" presStyleCnt="0"/>
      <dgm:spPr/>
    </dgm:pt>
    <dgm:pt modelId="{4B96CBFC-A641-4DC0-BC7D-1C13EE1E9DBE}" type="pres">
      <dgm:prSet presAssocID="{F8992783-A7AC-443C-95CA-C909A4CFF9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1C35F1-FA72-43BB-8A18-7E4E23723C96}" type="presOf" srcId="{C4293275-0E41-4BE0-9370-B94971443AAD}" destId="{C94FE055-ED9F-4CBA-9962-1E8895222503}" srcOrd="0" destOrd="0" presId="urn:microsoft.com/office/officeart/2005/8/layout/vList2"/>
    <dgm:cxn modelId="{46B82596-BD1A-45BC-8667-1C1719670539}" type="presOf" srcId="{07617F95-2A75-46BE-AE40-1A2E0B3DFD00}" destId="{32D47EC0-369E-444E-B611-9FED9320724C}" srcOrd="0" destOrd="0" presId="urn:microsoft.com/office/officeart/2005/8/layout/vList2"/>
    <dgm:cxn modelId="{6BBB6BC0-63E4-4D5D-A5E9-604F1D7F4543}" srcId="{07617F95-2A75-46BE-AE40-1A2E0B3DFD00}" destId="{F8992783-A7AC-443C-95CA-C909A4CFF98A}" srcOrd="2" destOrd="0" parTransId="{6D821B49-C326-441B-A31A-BA618C018FA9}" sibTransId="{E3357D67-D91B-481A-B184-F509D5A057F7}"/>
    <dgm:cxn modelId="{A94CDFE2-C5DC-4B49-96FF-01001BA0C767}" srcId="{07617F95-2A75-46BE-AE40-1A2E0B3DFD00}" destId="{C4293275-0E41-4BE0-9370-B94971443AAD}" srcOrd="0" destOrd="0" parTransId="{CCA4256B-C20A-44AD-A474-6652E101134C}" sibTransId="{A7BF6F48-62EB-4BC0-A134-43DA57E79020}"/>
    <dgm:cxn modelId="{F64646B3-48BD-4D85-BBA0-D7A0EA910FE5}" srcId="{07617F95-2A75-46BE-AE40-1A2E0B3DFD00}" destId="{20257312-36E2-415E-9BB9-3006938DDEF6}" srcOrd="1" destOrd="0" parTransId="{FE203798-B403-4E15-8700-5F09FFC0E5CB}" sibTransId="{49687A71-37EF-427E-AD6E-06A6D0C6360A}"/>
    <dgm:cxn modelId="{68C14890-9B99-4D0B-A8BE-54B60721B907}" type="presOf" srcId="{20257312-36E2-415E-9BB9-3006938DDEF6}" destId="{4CAD7076-8658-4A55-B2F2-5C3FB021E45B}" srcOrd="0" destOrd="0" presId="urn:microsoft.com/office/officeart/2005/8/layout/vList2"/>
    <dgm:cxn modelId="{EE1E6ADE-BED4-492A-9AD7-007F27191127}" type="presOf" srcId="{F8992783-A7AC-443C-95CA-C909A4CFF98A}" destId="{4B96CBFC-A641-4DC0-BC7D-1C13EE1E9DBE}" srcOrd="0" destOrd="0" presId="urn:microsoft.com/office/officeart/2005/8/layout/vList2"/>
    <dgm:cxn modelId="{EB2D88DB-8523-46E0-8AFA-B2895A828A20}" type="presParOf" srcId="{32D47EC0-369E-444E-B611-9FED9320724C}" destId="{C94FE055-ED9F-4CBA-9962-1E8895222503}" srcOrd="0" destOrd="0" presId="urn:microsoft.com/office/officeart/2005/8/layout/vList2"/>
    <dgm:cxn modelId="{288A7060-A1A8-4222-AF79-81BA33B88047}" type="presParOf" srcId="{32D47EC0-369E-444E-B611-9FED9320724C}" destId="{A2C92D03-7EA6-495D-A6B6-01139B8EB9FB}" srcOrd="1" destOrd="0" presId="urn:microsoft.com/office/officeart/2005/8/layout/vList2"/>
    <dgm:cxn modelId="{BF36446F-8AB0-40D8-8042-F51B9D2C92C7}" type="presParOf" srcId="{32D47EC0-369E-444E-B611-9FED9320724C}" destId="{4CAD7076-8658-4A55-B2F2-5C3FB021E45B}" srcOrd="2" destOrd="0" presId="urn:microsoft.com/office/officeart/2005/8/layout/vList2"/>
    <dgm:cxn modelId="{2659823E-8F31-4513-8BE6-2201B1D2D623}" type="presParOf" srcId="{32D47EC0-369E-444E-B611-9FED9320724C}" destId="{79888C6E-8F11-49B6-89B3-A0FEC9CF1E2D}" srcOrd="3" destOrd="0" presId="urn:microsoft.com/office/officeart/2005/8/layout/vList2"/>
    <dgm:cxn modelId="{EB0686AD-D7B1-46B9-BC34-3057B8098C30}" type="presParOf" srcId="{32D47EC0-369E-444E-B611-9FED9320724C}" destId="{4B96CBFC-A641-4DC0-BC7D-1C13EE1E9DB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5988FC-C2FA-41D3-8727-F652B0F4FDDA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077F24-7836-4695-80A0-EB0937E8FE2E}">
      <dgm:prSet/>
      <dgm:spPr/>
      <dgm:t>
        <a:bodyPr/>
        <a:lstStyle/>
        <a:p>
          <a:pPr rtl="0"/>
          <a:r>
            <a:rPr lang="ru-RU" dirty="0" smtClean="0"/>
            <a:t>Покупая </a:t>
          </a:r>
          <a:r>
            <a:rPr lang="ru-RU" b="1" dirty="0" smtClean="0"/>
            <a:t>акцию</a:t>
          </a:r>
          <a:r>
            <a:rPr lang="ru-RU" dirty="0" smtClean="0"/>
            <a:t>, инвестор становится одним из </a:t>
          </a:r>
          <a:r>
            <a:rPr lang="ru-RU" b="1" dirty="0" smtClean="0"/>
            <a:t>собственников </a:t>
          </a:r>
          <a:r>
            <a:rPr lang="ru-RU" dirty="0" smtClean="0"/>
            <a:t>компании-эмитента. Купив </a:t>
          </a:r>
          <a:r>
            <a:rPr lang="ru-RU" b="1" dirty="0" smtClean="0"/>
            <a:t>облигацию </a:t>
          </a:r>
          <a:r>
            <a:rPr lang="ru-RU" dirty="0" smtClean="0"/>
            <a:t>компании-эмитента, инвестор становится ее </a:t>
          </a:r>
          <a:r>
            <a:rPr lang="ru-RU" b="1" dirty="0" smtClean="0"/>
            <a:t>кредитором</a:t>
          </a:r>
          <a:r>
            <a:rPr lang="ru-RU" dirty="0" smtClean="0"/>
            <a:t>. </a:t>
          </a:r>
          <a:endParaRPr lang="ru-RU" dirty="0"/>
        </a:p>
      </dgm:t>
    </dgm:pt>
    <dgm:pt modelId="{2F527D47-9875-4D02-9FB0-982E7DB10E43}" type="parTrans" cxnId="{FF469078-FA8E-4427-9543-38DB1D341FB3}">
      <dgm:prSet/>
      <dgm:spPr/>
      <dgm:t>
        <a:bodyPr/>
        <a:lstStyle/>
        <a:p>
          <a:endParaRPr lang="ru-RU"/>
        </a:p>
      </dgm:t>
    </dgm:pt>
    <dgm:pt modelId="{123F7AFC-0873-427F-9F58-3934B3ED55DA}" type="sibTrans" cxnId="{FF469078-FA8E-4427-9543-38DB1D341FB3}">
      <dgm:prSet/>
      <dgm:spPr/>
      <dgm:t>
        <a:bodyPr/>
        <a:lstStyle/>
        <a:p>
          <a:endParaRPr lang="ru-RU"/>
        </a:p>
      </dgm:t>
    </dgm:pt>
    <dgm:pt modelId="{1C49BF4B-C410-40D1-8198-E03D7041C0FE}">
      <dgm:prSet/>
      <dgm:spPr/>
      <dgm:t>
        <a:bodyPr/>
        <a:lstStyle/>
        <a:p>
          <a:pPr rtl="0"/>
          <a:endParaRPr lang="ru-RU" dirty="0" smtClean="0"/>
        </a:p>
        <a:p>
          <a:pPr rtl="0"/>
          <a:r>
            <a:rPr lang="ru-RU" dirty="0" smtClean="0"/>
            <a:t>В отличие от акций, облигации имеют </a:t>
          </a:r>
          <a:r>
            <a:rPr lang="ru-RU" b="1" dirty="0" smtClean="0"/>
            <a:t>ограниченный срок обращения, </a:t>
          </a:r>
          <a:r>
            <a:rPr lang="ru-RU" dirty="0" smtClean="0"/>
            <a:t>по истечении которого гасятся</a:t>
          </a:r>
          <a:endParaRPr lang="ru-RU" dirty="0"/>
        </a:p>
      </dgm:t>
    </dgm:pt>
    <dgm:pt modelId="{7196A8B4-24F5-4F1A-877D-08D1ABC05B3D}" type="parTrans" cxnId="{FC0EFE02-6151-41E3-A3EE-E2F01F32B340}">
      <dgm:prSet/>
      <dgm:spPr/>
      <dgm:t>
        <a:bodyPr/>
        <a:lstStyle/>
        <a:p>
          <a:endParaRPr lang="ru-RU"/>
        </a:p>
      </dgm:t>
    </dgm:pt>
    <dgm:pt modelId="{5A6C0BBA-B8CF-4B19-8975-B5F15136C6E0}" type="sibTrans" cxnId="{FC0EFE02-6151-41E3-A3EE-E2F01F32B340}">
      <dgm:prSet/>
      <dgm:spPr/>
      <dgm:t>
        <a:bodyPr/>
        <a:lstStyle/>
        <a:p>
          <a:endParaRPr lang="ru-RU"/>
        </a:p>
      </dgm:t>
    </dgm:pt>
    <dgm:pt modelId="{4F1414D7-9BB0-49BE-A10B-7DCFD4512D7B}">
      <dgm:prSet/>
      <dgm:spPr/>
      <dgm:t>
        <a:bodyPr/>
        <a:lstStyle/>
        <a:p>
          <a:pPr rtl="0"/>
          <a:endParaRPr lang="ru-RU"/>
        </a:p>
      </dgm:t>
    </dgm:pt>
    <dgm:pt modelId="{9105FCF0-D0AF-41AB-9486-8F95167CEE58}" type="parTrans" cxnId="{52B8FCEF-6FF5-48F7-A3B1-E9FC951A4284}">
      <dgm:prSet/>
      <dgm:spPr/>
      <dgm:t>
        <a:bodyPr/>
        <a:lstStyle/>
        <a:p>
          <a:endParaRPr lang="ru-RU"/>
        </a:p>
      </dgm:t>
    </dgm:pt>
    <dgm:pt modelId="{1E74A0B0-D256-4636-A87D-1451BEE14249}" type="sibTrans" cxnId="{52B8FCEF-6FF5-48F7-A3B1-E9FC951A4284}">
      <dgm:prSet/>
      <dgm:spPr/>
      <dgm:t>
        <a:bodyPr/>
        <a:lstStyle/>
        <a:p>
          <a:endParaRPr lang="ru-RU"/>
        </a:p>
      </dgm:t>
    </dgm:pt>
    <dgm:pt modelId="{94DA29B1-E3F9-4B03-9D18-733397062A62}" type="pres">
      <dgm:prSet presAssocID="{405988FC-C2FA-41D3-8727-F652B0F4FDD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9C24D7-001A-42DC-AE00-ABBD203F379B}" type="pres">
      <dgm:prSet presAssocID="{405988FC-C2FA-41D3-8727-F652B0F4FDDA}" presName="fgShape" presStyleLbl="fgShp" presStyleIdx="0" presStyleCnt="1"/>
      <dgm:spPr/>
    </dgm:pt>
    <dgm:pt modelId="{36EA5E8E-AD13-4240-8AE7-153F821C3EF6}" type="pres">
      <dgm:prSet presAssocID="{405988FC-C2FA-41D3-8727-F652B0F4FDDA}" presName="linComp" presStyleCnt="0"/>
      <dgm:spPr/>
    </dgm:pt>
    <dgm:pt modelId="{EF55CB5B-1DED-405E-B70C-94993539C1D5}" type="pres">
      <dgm:prSet presAssocID="{1D077F24-7836-4695-80A0-EB0937E8FE2E}" presName="compNode" presStyleCnt="0"/>
      <dgm:spPr/>
    </dgm:pt>
    <dgm:pt modelId="{087E49D4-EFCD-40D0-9E1D-991FE74066A3}" type="pres">
      <dgm:prSet presAssocID="{1D077F24-7836-4695-80A0-EB0937E8FE2E}" presName="bkgdShape" presStyleLbl="node1" presStyleIdx="0" presStyleCnt="2"/>
      <dgm:spPr/>
      <dgm:t>
        <a:bodyPr/>
        <a:lstStyle/>
        <a:p>
          <a:endParaRPr lang="ru-RU"/>
        </a:p>
      </dgm:t>
    </dgm:pt>
    <dgm:pt modelId="{090E56C4-2CFE-4D21-AC74-4F133C8DDF01}" type="pres">
      <dgm:prSet presAssocID="{1D077F24-7836-4695-80A0-EB0937E8FE2E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4B8DF-B548-437C-B077-CC9360717D04}" type="pres">
      <dgm:prSet presAssocID="{1D077F24-7836-4695-80A0-EB0937E8FE2E}" presName="invisiNode" presStyleLbl="node1" presStyleIdx="0" presStyleCnt="2"/>
      <dgm:spPr/>
    </dgm:pt>
    <dgm:pt modelId="{A04BFC23-0DB1-4346-81C4-EF0411AFAE81}" type="pres">
      <dgm:prSet presAssocID="{1D077F24-7836-4695-80A0-EB0937E8FE2E}" presName="imagNode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E9B09F0-5BC1-4CB1-B6D2-031EEC615380}" type="pres">
      <dgm:prSet presAssocID="{123F7AFC-0873-427F-9F58-3934B3ED55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6CD91A4-6D0F-4FBE-9DA1-EF186202F42A}" type="pres">
      <dgm:prSet presAssocID="{1C49BF4B-C410-40D1-8198-E03D7041C0FE}" presName="compNode" presStyleCnt="0"/>
      <dgm:spPr/>
    </dgm:pt>
    <dgm:pt modelId="{2DB4C691-1B78-41F1-9DAC-EC862F4B2ED2}" type="pres">
      <dgm:prSet presAssocID="{1C49BF4B-C410-40D1-8198-E03D7041C0FE}" presName="bkgdShape" presStyleLbl="node1" presStyleIdx="1" presStyleCnt="2"/>
      <dgm:spPr/>
      <dgm:t>
        <a:bodyPr/>
        <a:lstStyle/>
        <a:p>
          <a:endParaRPr lang="ru-RU"/>
        </a:p>
      </dgm:t>
    </dgm:pt>
    <dgm:pt modelId="{28591F1C-167D-473B-8610-FBE28A6FF503}" type="pres">
      <dgm:prSet presAssocID="{1C49BF4B-C410-40D1-8198-E03D7041C0FE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28F08-7F55-4B7B-9FE2-3749614B1A7D}" type="pres">
      <dgm:prSet presAssocID="{1C49BF4B-C410-40D1-8198-E03D7041C0FE}" presName="invisiNode" presStyleLbl="node1" presStyleIdx="1" presStyleCnt="2"/>
      <dgm:spPr/>
    </dgm:pt>
    <dgm:pt modelId="{55BD6F5E-CC03-4D4C-BE53-183BA63283D2}" type="pres">
      <dgm:prSet presAssocID="{1C49BF4B-C410-40D1-8198-E03D7041C0FE}" presName="imagNod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70F4598E-4C36-4F29-A688-C5089F44E5F8}" type="presOf" srcId="{405988FC-C2FA-41D3-8727-F652B0F4FDDA}" destId="{94DA29B1-E3F9-4B03-9D18-733397062A62}" srcOrd="0" destOrd="0" presId="urn:microsoft.com/office/officeart/2005/8/layout/hList7"/>
    <dgm:cxn modelId="{FF469078-FA8E-4427-9543-38DB1D341FB3}" srcId="{405988FC-C2FA-41D3-8727-F652B0F4FDDA}" destId="{1D077F24-7836-4695-80A0-EB0937E8FE2E}" srcOrd="0" destOrd="0" parTransId="{2F527D47-9875-4D02-9FB0-982E7DB10E43}" sibTransId="{123F7AFC-0873-427F-9F58-3934B3ED55DA}"/>
    <dgm:cxn modelId="{349082F4-35D1-4EC8-A028-89B5EB635C91}" type="presOf" srcId="{4F1414D7-9BB0-49BE-A10B-7DCFD4512D7B}" destId="{2DB4C691-1B78-41F1-9DAC-EC862F4B2ED2}" srcOrd="0" destOrd="1" presId="urn:microsoft.com/office/officeart/2005/8/layout/hList7"/>
    <dgm:cxn modelId="{45CB1414-60A5-4902-90EF-0BE870117C23}" type="presOf" srcId="{4F1414D7-9BB0-49BE-A10B-7DCFD4512D7B}" destId="{28591F1C-167D-473B-8610-FBE28A6FF503}" srcOrd="1" destOrd="1" presId="urn:microsoft.com/office/officeart/2005/8/layout/hList7"/>
    <dgm:cxn modelId="{1F0AEB11-C9B9-4031-B5A5-C043607BB8E3}" type="presOf" srcId="{123F7AFC-0873-427F-9F58-3934B3ED55DA}" destId="{BE9B09F0-5BC1-4CB1-B6D2-031EEC615380}" srcOrd="0" destOrd="0" presId="urn:microsoft.com/office/officeart/2005/8/layout/hList7"/>
    <dgm:cxn modelId="{FC0EFE02-6151-41E3-A3EE-E2F01F32B340}" srcId="{405988FC-C2FA-41D3-8727-F652B0F4FDDA}" destId="{1C49BF4B-C410-40D1-8198-E03D7041C0FE}" srcOrd="1" destOrd="0" parTransId="{7196A8B4-24F5-4F1A-877D-08D1ABC05B3D}" sibTransId="{5A6C0BBA-B8CF-4B19-8975-B5F15136C6E0}"/>
    <dgm:cxn modelId="{52B8FCEF-6FF5-48F7-A3B1-E9FC951A4284}" srcId="{1C49BF4B-C410-40D1-8198-E03D7041C0FE}" destId="{4F1414D7-9BB0-49BE-A10B-7DCFD4512D7B}" srcOrd="0" destOrd="0" parTransId="{9105FCF0-D0AF-41AB-9486-8F95167CEE58}" sibTransId="{1E74A0B0-D256-4636-A87D-1451BEE14249}"/>
    <dgm:cxn modelId="{1A4A8C8E-6404-4A98-9F66-9CCCB516036A}" type="presOf" srcId="{1D077F24-7836-4695-80A0-EB0937E8FE2E}" destId="{087E49D4-EFCD-40D0-9E1D-991FE74066A3}" srcOrd="0" destOrd="0" presId="urn:microsoft.com/office/officeart/2005/8/layout/hList7"/>
    <dgm:cxn modelId="{61709CA4-FB53-4440-84E1-8379320D6395}" type="presOf" srcId="{1C49BF4B-C410-40D1-8198-E03D7041C0FE}" destId="{28591F1C-167D-473B-8610-FBE28A6FF503}" srcOrd="1" destOrd="0" presId="urn:microsoft.com/office/officeart/2005/8/layout/hList7"/>
    <dgm:cxn modelId="{067E86C5-DDB6-40C7-938D-A7EC1544C45F}" type="presOf" srcId="{1D077F24-7836-4695-80A0-EB0937E8FE2E}" destId="{090E56C4-2CFE-4D21-AC74-4F133C8DDF01}" srcOrd="1" destOrd="0" presId="urn:microsoft.com/office/officeart/2005/8/layout/hList7"/>
    <dgm:cxn modelId="{D218C04B-59FF-4EBD-94A5-D4E36329129D}" type="presOf" srcId="{1C49BF4B-C410-40D1-8198-E03D7041C0FE}" destId="{2DB4C691-1B78-41F1-9DAC-EC862F4B2ED2}" srcOrd="0" destOrd="0" presId="urn:microsoft.com/office/officeart/2005/8/layout/hList7"/>
    <dgm:cxn modelId="{AC038F09-9372-4336-B6AF-6B11E48D9208}" type="presParOf" srcId="{94DA29B1-E3F9-4B03-9D18-733397062A62}" destId="{C29C24D7-001A-42DC-AE00-ABBD203F379B}" srcOrd="0" destOrd="0" presId="urn:microsoft.com/office/officeart/2005/8/layout/hList7"/>
    <dgm:cxn modelId="{1D251348-089E-4048-AEB8-82C89445CD65}" type="presParOf" srcId="{94DA29B1-E3F9-4B03-9D18-733397062A62}" destId="{36EA5E8E-AD13-4240-8AE7-153F821C3EF6}" srcOrd="1" destOrd="0" presId="urn:microsoft.com/office/officeart/2005/8/layout/hList7"/>
    <dgm:cxn modelId="{B805C2CF-EF28-406C-9F6C-7F2B42C07B43}" type="presParOf" srcId="{36EA5E8E-AD13-4240-8AE7-153F821C3EF6}" destId="{EF55CB5B-1DED-405E-B70C-94993539C1D5}" srcOrd="0" destOrd="0" presId="urn:microsoft.com/office/officeart/2005/8/layout/hList7"/>
    <dgm:cxn modelId="{55FC279D-717A-4C76-8010-A2E8F261A39C}" type="presParOf" srcId="{EF55CB5B-1DED-405E-B70C-94993539C1D5}" destId="{087E49D4-EFCD-40D0-9E1D-991FE74066A3}" srcOrd="0" destOrd="0" presId="urn:microsoft.com/office/officeart/2005/8/layout/hList7"/>
    <dgm:cxn modelId="{4B931DBA-570F-4737-9B23-D69155D38C1B}" type="presParOf" srcId="{EF55CB5B-1DED-405E-B70C-94993539C1D5}" destId="{090E56C4-2CFE-4D21-AC74-4F133C8DDF01}" srcOrd="1" destOrd="0" presId="urn:microsoft.com/office/officeart/2005/8/layout/hList7"/>
    <dgm:cxn modelId="{BB637351-3420-4F3F-B5C3-25763ABC5A3E}" type="presParOf" srcId="{EF55CB5B-1DED-405E-B70C-94993539C1D5}" destId="{7014B8DF-B548-437C-B077-CC9360717D04}" srcOrd="2" destOrd="0" presId="urn:microsoft.com/office/officeart/2005/8/layout/hList7"/>
    <dgm:cxn modelId="{3F985C23-99B6-4FAA-AB2E-E95D9FE5EABB}" type="presParOf" srcId="{EF55CB5B-1DED-405E-B70C-94993539C1D5}" destId="{A04BFC23-0DB1-4346-81C4-EF0411AFAE81}" srcOrd="3" destOrd="0" presId="urn:microsoft.com/office/officeart/2005/8/layout/hList7"/>
    <dgm:cxn modelId="{0C2DCFB4-3B09-4D8D-96E7-520DBF70B3CA}" type="presParOf" srcId="{36EA5E8E-AD13-4240-8AE7-153F821C3EF6}" destId="{BE9B09F0-5BC1-4CB1-B6D2-031EEC615380}" srcOrd="1" destOrd="0" presId="urn:microsoft.com/office/officeart/2005/8/layout/hList7"/>
    <dgm:cxn modelId="{B9740A17-BCE4-4D67-A2DB-D8155822D2AA}" type="presParOf" srcId="{36EA5E8E-AD13-4240-8AE7-153F821C3EF6}" destId="{26CD91A4-6D0F-4FBE-9DA1-EF186202F42A}" srcOrd="2" destOrd="0" presId="urn:microsoft.com/office/officeart/2005/8/layout/hList7"/>
    <dgm:cxn modelId="{60F6DBB6-BDE2-472E-8DCE-831FD275AD3A}" type="presParOf" srcId="{26CD91A4-6D0F-4FBE-9DA1-EF186202F42A}" destId="{2DB4C691-1B78-41F1-9DAC-EC862F4B2ED2}" srcOrd="0" destOrd="0" presId="urn:microsoft.com/office/officeart/2005/8/layout/hList7"/>
    <dgm:cxn modelId="{F899F4F5-8698-4B2C-B1C1-3531D74D3844}" type="presParOf" srcId="{26CD91A4-6D0F-4FBE-9DA1-EF186202F42A}" destId="{28591F1C-167D-473B-8610-FBE28A6FF503}" srcOrd="1" destOrd="0" presId="urn:microsoft.com/office/officeart/2005/8/layout/hList7"/>
    <dgm:cxn modelId="{6C52CE87-6335-422A-B205-A06F32B4C529}" type="presParOf" srcId="{26CD91A4-6D0F-4FBE-9DA1-EF186202F42A}" destId="{8AD28F08-7F55-4B7B-9FE2-3749614B1A7D}" srcOrd="2" destOrd="0" presId="urn:microsoft.com/office/officeart/2005/8/layout/hList7"/>
    <dgm:cxn modelId="{FFC4A8A7-F99A-4B9D-801A-65507E09DAF7}" type="presParOf" srcId="{26CD91A4-6D0F-4FBE-9DA1-EF186202F42A}" destId="{55BD6F5E-CC03-4D4C-BE53-183BA63283D2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7C7663-4AD8-4C80-85C8-A0915836560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6BD933C-9C36-4452-8C4F-71EFA885E25F}">
      <dgm:prSet/>
      <dgm:spPr/>
      <dgm:t>
        <a:bodyPr/>
        <a:lstStyle/>
        <a:p>
          <a:pPr rtl="0"/>
          <a:r>
            <a:rPr lang="ru-RU" dirty="0" smtClean="0"/>
            <a:t>является </a:t>
          </a:r>
          <a:r>
            <a:rPr lang="ru-RU" b="1" dirty="0" smtClean="0"/>
            <a:t>источником финансирования дефицита бюджетов </a:t>
          </a:r>
          <a:r>
            <a:rPr lang="ru-RU" dirty="0" smtClean="0"/>
            <a:t>различных уровней и определенных расходов органов государственной власти;</a:t>
          </a:r>
          <a:endParaRPr lang="ru-RU" dirty="0"/>
        </a:p>
      </dgm:t>
    </dgm:pt>
    <dgm:pt modelId="{7E21BEBC-64B3-4BBA-A6FF-59927561A28B}" type="parTrans" cxnId="{3DDACD10-E887-4AEF-A680-56C3FBBE4F18}">
      <dgm:prSet/>
      <dgm:spPr/>
      <dgm:t>
        <a:bodyPr/>
        <a:lstStyle/>
        <a:p>
          <a:endParaRPr lang="ru-RU"/>
        </a:p>
      </dgm:t>
    </dgm:pt>
    <dgm:pt modelId="{0CF08526-5461-40FB-B5B0-30F52361A06B}" type="sibTrans" cxnId="{3DDACD10-E887-4AEF-A680-56C3FBBE4F18}">
      <dgm:prSet/>
      <dgm:spPr/>
      <dgm:t>
        <a:bodyPr/>
        <a:lstStyle/>
        <a:p>
          <a:endParaRPr lang="ru-RU"/>
        </a:p>
      </dgm:t>
    </dgm:pt>
    <dgm:pt modelId="{F368EE90-A169-4563-A68C-83F263FEC847}">
      <dgm:prSet/>
      <dgm:spPr/>
      <dgm:t>
        <a:bodyPr/>
        <a:lstStyle/>
        <a:p>
          <a:pPr rtl="0"/>
          <a:r>
            <a:rPr lang="ru-RU" dirty="0" smtClean="0"/>
            <a:t>является </a:t>
          </a:r>
          <a:r>
            <a:rPr lang="ru-RU" b="1" dirty="0" smtClean="0"/>
            <a:t>источником финансирования инвестиций </a:t>
          </a:r>
          <a:r>
            <a:rPr lang="ru-RU" dirty="0" smtClean="0"/>
            <a:t>акционерных обществ;</a:t>
          </a:r>
          <a:endParaRPr lang="ru-RU" dirty="0"/>
        </a:p>
      </dgm:t>
    </dgm:pt>
    <dgm:pt modelId="{7690B0F3-FF2C-46D9-8921-8CCA25C437C5}" type="parTrans" cxnId="{39B3DE97-478F-448C-8308-7D786B18B2A6}">
      <dgm:prSet/>
      <dgm:spPr/>
      <dgm:t>
        <a:bodyPr/>
        <a:lstStyle/>
        <a:p>
          <a:endParaRPr lang="ru-RU"/>
        </a:p>
      </dgm:t>
    </dgm:pt>
    <dgm:pt modelId="{AFB6A97E-6916-4A10-9496-BD5C6209764E}" type="sibTrans" cxnId="{39B3DE97-478F-448C-8308-7D786B18B2A6}">
      <dgm:prSet/>
      <dgm:spPr/>
      <dgm:t>
        <a:bodyPr/>
        <a:lstStyle/>
        <a:p>
          <a:endParaRPr lang="ru-RU"/>
        </a:p>
      </dgm:t>
    </dgm:pt>
    <dgm:pt modelId="{995AF703-F46E-4648-BF91-FA2685E522D2}">
      <dgm:prSet/>
      <dgm:spPr/>
      <dgm:t>
        <a:bodyPr/>
        <a:lstStyle/>
        <a:p>
          <a:pPr rtl="0"/>
          <a:r>
            <a:rPr lang="ru-RU" dirty="0" smtClean="0"/>
            <a:t>является </a:t>
          </a:r>
          <a:r>
            <a:rPr lang="ru-RU" b="1" dirty="0" smtClean="0"/>
            <a:t>формой сбережения средств </a:t>
          </a:r>
          <a:r>
            <a:rPr lang="ru-RU" dirty="0" smtClean="0"/>
            <a:t>населения, предприятий, финансово-кредитных организаций и получения ими дохода.</a:t>
          </a:r>
          <a:endParaRPr lang="ru-RU" dirty="0"/>
        </a:p>
      </dgm:t>
    </dgm:pt>
    <dgm:pt modelId="{1762F336-03A1-410F-B852-AB789384F130}" type="parTrans" cxnId="{7F48B521-EC41-4EB5-85C8-9C4EFF462A75}">
      <dgm:prSet/>
      <dgm:spPr/>
      <dgm:t>
        <a:bodyPr/>
        <a:lstStyle/>
        <a:p>
          <a:endParaRPr lang="ru-RU"/>
        </a:p>
      </dgm:t>
    </dgm:pt>
    <dgm:pt modelId="{36B97F5F-114E-4BA5-BEE0-592517A398C5}" type="sibTrans" cxnId="{7F48B521-EC41-4EB5-85C8-9C4EFF462A75}">
      <dgm:prSet/>
      <dgm:spPr/>
      <dgm:t>
        <a:bodyPr/>
        <a:lstStyle/>
        <a:p>
          <a:endParaRPr lang="ru-RU"/>
        </a:p>
      </dgm:t>
    </dgm:pt>
    <dgm:pt modelId="{984B5D11-2106-4D1B-8F58-8976378C163B}" type="pres">
      <dgm:prSet presAssocID="{4A7C7663-4AD8-4C80-85C8-A0915836560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8147A6-D938-45C6-A827-69BE55D78D67}" type="pres">
      <dgm:prSet presAssocID="{D6BD933C-9C36-4452-8C4F-71EFA885E25F}" presName="circle1" presStyleLbl="node1" presStyleIdx="0" presStyleCnt="3"/>
      <dgm:spPr/>
    </dgm:pt>
    <dgm:pt modelId="{36114EF7-0D7C-4817-A007-AD27BF0060CB}" type="pres">
      <dgm:prSet presAssocID="{D6BD933C-9C36-4452-8C4F-71EFA885E25F}" presName="space" presStyleCnt="0"/>
      <dgm:spPr/>
    </dgm:pt>
    <dgm:pt modelId="{F2158E2B-4632-439F-AF6B-7FC51883CEEA}" type="pres">
      <dgm:prSet presAssocID="{D6BD933C-9C36-4452-8C4F-71EFA885E25F}" presName="rect1" presStyleLbl="alignAcc1" presStyleIdx="0" presStyleCnt="3"/>
      <dgm:spPr/>
      <dgm:t>
        <a:bodyPr/>
        <a:lstStyle/>
        <a:p>
          <a:endParaRPr lang="ru-RU"/>
        </a:p>
      </dgm:t>
    </dgm:pt>
    <dgm:pt modelId="{CF1B171F-2627-4BBA-8B42-ED37C640A64C}" type="pres">
      <dgm:prSet presAssocID="{F368EE90-A169-4563-A68C-83F263FEC847}" presName="vertSpace2" presStyleLbl="node1" presStyleIdx="0" presStyleCnt="3"/>
      <dgm:spPr/>
    </dgm:pt>
    <dgm:pt modelId="{BD816223-7F2D-409F-8AB7-A0AEA605CBA2}" type="pres">
      <dgm:prSet presAssocID="{F368EE90-A169-4563-A68C-83F263FEC847}" presName="circle2" presStyleLbl="node1" presStyleIdx="1" presStyleCnt="3"/>
      <dgm:spPr/>
    </dgm:pt>
    <dgm:pt modelId="{A7677C24-EFBA-42BA-B73C-969464BA55DA}" type="pres">
      <dgm:prSet presAssocID="{F368EE90-A169-4563-A68C-83F263FEC847}" presName="rect2" presStyleLbl="alignAcc1" presStyleIdx="1" presStyleCnt="3"/>
      <dgm:spPr/>
      <dgm:t>
        <a:bodyPr/>
        <a:lstStyle/>
        <a:p>
          <a:endParaRPr lang="ru-RU"/>
        </a:p>
      </dgm:t>
    </dgm:pt>
    <dgm:pt modelId="{5862F611-675C-4D2F-8334-0E1793B14CB3}" type="pres">
      <dgm:prSet presAssocID="{995AF703-F46E-4648-BF91-FA2685E522D2}" presName="vertSpace3" presStyleLbl="node1" presStyleIdx="1" presStyleCnt="3"/>
      <dgm:spPr/>
    </dgm:pt>
    <dgm:pt modelId="{C20043C9-86A4-4FDC-A154-162079C691CA}" type="pres">
      <dgm:prSet presAssocID="{995AF703-F46E-4648-BF91-FA2685E522D2}" presName="circle3" presStyleLbl="node1" presStyleIdx="2" presStyleCnt="3"/>
      <dgm:spPr/>
    </dgm:pt>
    <dgm:pt modelId="{0891A4C8-A91F-4F83-9E96-7CB976F8E6FB}" type="pres">
      <dgm:prSet presAssocID="{995AF703-F46E-4648-BF91-FA2685E522D2}" presName="rect3" presStyleLbl="alignAcc1" presStyleIdx="2" presStyleCnt="3"/>
      <dgm:spPr/>
      <dgm:t>
        <a:bodyPr/>
        <a:lstStyle/>
        <a:p>
          <a:endParaRPr lang="ru-RU"/>
        </a:p>
      </dgm:t>
    </dgm:pt>
    <dgm:pt modelId="{3BB405D0-1F8F-4CE2-9758-A1D3167576D6}" type="pres">
      <dgm:prSet presAssocID="{D6BD933C-9C36-4452-8C4F-71EFA885E25F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14BD8F-64D7-458E-8825-E63F06A7D522}" type="pres">
      <dgm:prSet presAssocID="{F368EE90-A169-4563-A68C-83F263FEC84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AA419-C04A-46B5-8811-7F47CB07BF3C}" type="pres">
      <dgm:prSet presAssocID="{995AF703-F46E-4648-BF91-FA2685E522D2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C77717-22AF-4FC7-A4A9-FEB990381793}" type="presOf" srcId="{995AF703-F46E-4648-BF91-FA2685E522D2}" destId="{18EAA419-C04A-46B5-8811-7F47CB07BF3C}" srcOrd="1" destOrd="0" presId="urn:microsoft.com/office/officeart/2005/8/layout/target3"/>
    <dgm:cxn modelId="{39B3DE97-478F-448C-8308-7D786B18B2A6}" srcId="{4A7C7663-4AD8-4C80-85C8-A09158365608}" destId="{F368EE90-A169-4563-A68C-83F263FEC847}" srcOrd="1" destOrd="0" parTransId="{7690B0F3-FF2C-46D9-8921-8CCA25C437C5}" sibTransId="{AFB6A97E-6916-4A10-9496-BD5C6209764E}"/>
    <dgm:cxn modelId="{7F48B521-EC41-4EB5-85C8-9C4EFF462A75}" srcId="{4A7C7663-4AD8-4C80-85C8-A09158365608}" destId="{995AF703-F46E-4648-BF91-FA2685E522D2}" srcOrd="2" destOrd="0" parTransId="{1762F336-03A1-410F-B852-AB789384F130}" sibTransId="{36B97F5F-114E-4BA5-BEE0-592517A398C5}"/>
    <dgm:cxn modelId="{610A9C2C-FF63-44E7-8537-21471B996CCC}" type="presOf" srcId="{F368EE90-A169-4563-A68C-83F263FEC847}" destId="{8214BD8F-64D7-458E-8825-E63F06A7D522}" srcOrd="1" destOrd="0" presId="urn:microsoft.com/office/officeart/2005/8/layout/target3"/>
    <dgm:cxn modelId="{044EBA26-F7F5-4486-B0FC-AB03E56D31AB}" type="presOf" srcId="{D6BD933C-9C36-4452-8C4F-71EFA885E25F}" destId="{F2158E2B-4632-439F-AF6B-7FC51883CEEA}" srcOrd="0" destOrd="0" presId="urn:microsoft.com/office/officeart/2005/8/layout/target3"/>
    <dgm:cxn modelId="{3DDACD10-E887-4AEF-A680-56C3FBBE4F18}" srcId="{4A7C7663-4AD8-4C80-85C8-A09158365608}" destId="{D6BD933C-9C36-4452-8C4F-71EFA885E25F}" srcOrd="0" destOrd="0" parTransId="{7E21BEBC-64B3-4BBA-A6FF-59927561A28B}" sibTransId="{0CF08526-5461-40FB-B5B0-30F52361A06B}"/>
    <dgm:cxn modelId="{BE48D715-D38E-48D6-90AB-B8B85D22C856}" type="presOf" srcId="{F368EE90-A169-4563-A68C-83F263FEC847}" destId="{A7677C24-EFBA-42BA-B73C-969464BA55DA}" srcOrd="0" destOrd="0" presId="urn:microsoft.com/office/officeart/2005/8/layout/target3"/>
    <dgm:cxn modelId="{B97C7E47-8443-45C9-BDA0-AF4655F64D95}" type="presOf" srcId="{4A7C7663-4AD8-4C80-85C8-A09158365608}" destId="{984B5D11-2106-4D1B-8F58-8976378C163B}" srcOrd="0" destOrd="0" presId="urn:microsoft.com/office/officeart/2005/8/layout/target3"/>
    <dgm:cxn modelId="{3990A1C7-956E-44C6-B314-85BCACB8A9F8}" type="presOf" srcId="{D6BD933C-9C36-4452-8C4F-71EFA885E25F}" destId="{3BB405D0-1F8F-4CE2-9758-A1D3167576D6}" srcOrd="1" destOrd="0" presId="urn:microsoft.com/office/officeart/2005/8/layout/target3"/>
    <dgm:cxn modelId="{53A9A714-4201-44BD-BEB0-3C8764CF8E12}" type="presOf" srcId="{995AF703-F46E-4648-BF91-FA2685E522D2}" destId="{0891A4C8-A91F-4F83-9E96-7CB976F8E6FB}" srcOrd="0" destOrd="0" presId="urn:microsoft.com/office/officeart/2005/8/layout/target3"/>
    <dgm:cxn modelId="{6C0349D0-A238-42A8-8505-AF563AB3F7D3}" type="presParOf" srcId="{984B5D11-2106-4D1B-8F58-8976378C163B}" destId="{DD8147A6-D938-45C6-A827-69BE55D78D67}" srcOrd="0" destOrd="0" presId="urn:microsoft.com/office/officeart/2005/8/layout/target3"/>
    <dgm:cxn modelId="{5618DE52-9CE5-4573-8008-827E414D646E}" type="presParOf" srcId="{984B5D11-2106-4D1B-8F58-8976378C163B}" destId="{36114EF7-0D7C-4817-A007-AD27BF0060CB}" srcOrd="1" destOrd="0" presId="urn:microsoft.com/office/officeart/2005/8/layout/target3"/>
    <dgm:cxn modelId="{6BEFB877-2ECF-4DA5-A3FF-0C799A0A070A}" type="presParOf" srcId="{984B5D11-2106-4D1B-8F58-8976378C163B}" destId="{F2158E2B-4632-439F-AF6B-7FC51883CEEA}" srcOrd="2" destOrd="0" presId="urn:microsoft.com/office/officeart/2005/8/layout/target3"/>
    <dgm:cxn modelId="{647C26A3-99BE-455A-82B4-081A750F740A}" type="presParOf" srcId="{984B5D11-2106-4D1B-8F58-8976378C163B}" destId="{CF1B171F-2627-4BBA-8B42-ED37C640A64C}" srcOrd="3" destOrd="0" presId="urn:microsoft.com/office/officeart/2005/8/layout/target3"/>
    <dgm:cxn modelId="{865FD871-BE1A-485F-A9EE-7B07C3F51D35}" type="presParOf" srcId="{984B5D11-2106-4D1B-8F58-8976378C163B}" destId="{BD816223-7F2D-409F-8AB7-A0AEA605CBA2}" srcOrd="4" destOrd="0" presId="urn:microsoft.com/office/officeart/2005/8/layout/target3"/>
    <dgm:cxn modelId="{B6611108-D243-4CE2-8556-704BF8C3494D}" type="presParOf" srcId="{984B5D11-2106-4D1B-8F58-8976378C163B}" destId="{A7677C24-EFBA-42BA-B73C-969464BA55DA}" srcOrd="5" destOrd="0" presId="urn:microsoft.com/office/officeart/2005/8/layout/target3"/>
    <dgm:cxn modelId="{E0117BB2-4B09-4B58-AE39-EEB27EA293A9}" type="presParOf" srcId="{984B5D11-2106-4D1B-8F58-8976378C163B}" destId="{5862F611-675C-4D2F-8334-0E1793B14CB3}" srcOrd="6" destOrd="0" presId="urn:microsoft.com/office/officeart/2005/8/layout/target3"/>
    <dgm:cxn modelId="{DE39E829-7ADA-4014-8204-4DD01D40297D}" type="presParOf" srcId="{984B5D11-2106-4D1B-8F58-8976378C163B}" destId="{C20043C9-86A4-4FDC-A154-162079C691CA}" srcOrd="7" destOrd="0" presId="urn:microsoft.com/office/officeart/2005/8/layout/target3"/>
    <dgm:cxn modelId="{9C1ACE0F-1AB7-4141-BA30-47690CEC17D8}" type="presParOf" srcId="{984B5D11-2106-4D1B-8F58-8976378C163B}" destId="{0891A4C8-A91F-4F83-9E96-7CB976F8E6FB}" srcOrd="8" destOrd="0" presId="urn:microsoft.com/office/officeart/2005/8/layout/target3"/>
    <dgm:cxn modelId="{A218E021-4E9D-4A10-BCF3-E276D854E050}" type="presParOf" srcId="{984B5D11-2106-4D1B-8F58-8976378C163B}" destId="{3BB405D0-1F8F-4CE2-9758-A1D3167576D6}" srcOrd="9" destOrd="0" presId="urn:microsoft.com/office/officeart/2005/8/layout/target3"/>
    <dgm:cxn modelId="{31E70A83-C09F-4C7D-B6B8-2F91A7444808}" type="presParOf" srcId="{984B5D11-2106-4D1B-8F58-8976378C163B}" destId="{8214BD8F-64D7-458E-8825-E63F06A7D522}" srcOrd="10" destOrd="0" presId="urn:microsoft.com/office/officeart/2005/8/layout/target3"/>
    <dgm:cxn modelId="{529D9A13-8ED5-40D4-8380-C644051F31A5}" type="presParOf" srcId="{984B5D11-2106-4D1B-8F58-8976378C163B}" destId="{18EAA419-C04A-46B5-8811-7F47CB07BF3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698A59-EBD4-49C1-A936-B10CDDEA36D8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4141CCD-4840-41AF-955E-C41D59A83A8B}">
      <dgm:prSet/>
      <dgm:spPr/>
      <dgm:t>
        <a:bodyPr/>
        <a:lstStyle/>
        <a:p>
          <a:pPr rtl="0"/>
          <a:r>
            <a:rPr lang="ru-RU" dirty="0" smtClean="0"/>
            <a:t>государственные</a:t>
          </a:r>
          <a:endParaRPr lang="ru-RU" dirty="0"/>
        </a:p>
      </dgm:t>
    </dgm:pt>
    <dgm:pt modelId="{E5E02FB5-EEA7-45D0-B77D-E66325F1D4A7}" type="parTrans" cxnId="{61AB070D-CF6B-4AB3-BE49-427CFBAB557A}">
      <dgm:prSet/>
      <dgm:spPr/>
      <dgm:t>
        <a:bodyPr/>
        <a:lstStyle/>
        <a:p>
          <a:endParaRPr lang="ru-RU"/>
        </a:p>
      </dgm:t>
    </dgm:pt>
    <dgm:pt modelId="{E41868C8-7077-434E-95F5-038C80C07A81}" type="sibTrans" cxnId="{61AB070D-CF6B-4AB3-BE49-427CFBAB557A}">
      <dgm:prSet/>
      <dgm:spPr/>
      <dgm:t>
        <a:bodyPr/>
        <a:lstStyle/>
        <a:p>
          <a:endParaRPr lang="ru-RU"/>
        </a:p>
      </dgm:t>
    </dgm:pt>
    <dgm:pt modelId="{7042C75F-500F-4C33-B75F-1E72A694B47E}">
      <dgm:prSet/>
      <dgm:spPr/>
      <dgm:t>
        <a:bodyPr/>
        <a:lstStyle/>
        <a:p>
          <a:pPr rtl="0"/>
          <a:r>
            <a:rPr lang="ru-RU" dirty="0" smtClean="0"/>
            <a:t>муниципальные</a:t>
          </a:r>
          <a:endParaRPr lang="ru-RU" dirty="0"/>
        </a:p>
      </dgm:t>
    </dgm:pt>
    <dgm:pt modelId="{D3015CA2-9BC1-4B3F-B020-3DF86A1E95F9}" type="parTrans" cxnId="{447C2B7C-0F58-4A58-A034-3653F25AC869}">
      <dgm:prSet/>
      <dgm:spPr/>
      <dgm:t>
        <a:bodyPr/>
        <a:lstStyle/>
        <a:p>
          <a:endParaRPr lang="ru-RU"/>
        </a:p>
      </dgm:t>
    </dgm:pt>
    <dgm:pt modelId="{BBB1C66E-37E7-4E99-A167-8DFD1290A339}" type="sibTrans" cxnId="{447C2B7C-0F58-4A58-A034-3653F25AC869}">
      <dgm:prSet/>
      <dgm:spPr/>
      <dgm:t>
        <a:bodyPr/>
        <a:lstStyle/>
        <a:p>
          <a:endParaRPr lang="ru-RU"/>
        </a:p>
      </dgm:t>
    </dgm:pt>
    <dgm:pt modelId="{E2394B2B-F469-4543-82E2-37C132B00886}">
      <dgm:prSet/>
      <dgm:spPr/>
      <dgm:t>
        <a:bodyPr/>
        <a:lstStyle/>
        <a:p>
          <a:pPr rtl="0"/>
          <a:r>
            <a:rPr lang="ru-RU" dirty="0" smtClean="0"/>
            <a:t>корпоративные</a:t>
          </a:r>
          <a:endParaRPr lang="ru-RU" dirty="0"/>
        </a:p>
      </dgm:t>
    </dgm:pt>
    <dgm:pt modelId="{2AB587A2-5104-4F75-A188-80A590157680}" type="parTrans" cxnId="{D826016D-BF47-4FE4-8D22-4968D89587BD}">
      <dgm:prSet/>
      <dgm:spPr/>
      <dgm:t>
        <a:bodyPr/>
        <a:lstStyle/>
        <a:p>
          <a:endParaRPr lang="ru-RU"/>
        </a:p>
      </dgm:t>
    </dgm:pt>
    <dgm:pt modelId="{CF410299-FD8D-4D8B-843E-D733FC7EF146}" type="sibTrans" cxnId="{D826016D-BF47-4FE4-8D22-4968D89587BD}">
      <dgm:prSet/>
      <dgm:spPr/>
      <dgm:t>
        <a:bodyPr/>
        <a:lstStyle/>
        <a:p>
          <a:endParaRPr lang="ru-RU"/>
        </a:p>
      </dgm:t>
    </dgm:pt>
    <dgm:pt modelId="{094E6F8B-181F-45FC-B81C-DA8DFBA8E199}">
      <dgm:prSet/>
      <dgm:spPr/>
      <dgm:t>
        <a:bodyPr/>
        <a:lstStyle/>
        <a:p>
          <a:pPr rtl="0"/>
          <a:r>
            <a:rPr lang="ru-RU" smtClean="0"/>
            <a:t>иностранные</a:t>
          </a:r>
          <a:endParaRPr lang="ru-RU"/>
        </a:p>
      </dgm:t>
    </dgm:pt>
    <dgm:pt modelId="{7525C9ED-F32D-41ED-8324-30302E727961}" type="parTrans" cxnId="{C1E41A52-1053-4716-9A6A-908B381BB0C9}">
      <dgm:prSet/>
      <dgm:spPr/>
      <dgm:t>
        <a:bodyPr/>
        <a:lstStyle/>
        <a:p>
          <a:endParaRPr lang="ru-RU"/>
        </a:p>
      </dgm:t>
    </dgm:pt>
    <dgm:pt modelId="{2B7F055F-CC15-4A19-A148-59EE65FA6F0F}" type="sibTrans" cxnId="{C1E41A52-1053-4716-9A6A-908B381BB0C9}">
      <dgm:prSet/>
      <dgm:spPr/>
      <dgm:t>
        <a:bodyPr/>
        <a:lstStyle/>
        <a:p>
          <a:endParaRPr lang="ru-RU"/>
        </a:p>
      </dgm:t>
    </dgm:pt>
    <dgm:pt modelId="{97CE1029-2D60-4C82-829B-0A84F0AA51D4}" type="pres">
      <dgm:prSet presAssocID="{29698A59-EBD4-49C1-A936-B10CDDEA3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B34308-2926-49F3-B29B-31AF36D9455F}" type="pres">
      <dgm:prSet presAssocID="{B4141CCD-4840-41AF-955E-C41D59A83A8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5012F-C193-4E46-8C6D-49AFB8576551}" type="pres">
      <dgm:prSet presAssocID="{E41868C8-7077-434E-95F5-038C80C07A81}" presName="sibTrans" presStyleCnt="0"/>
      <dgm:spPr/>
    </dgm:pt>
    <dgm:pt modelId="{AC50D4A0-0205-41CF-8CFD-E5373363DBE0}" type="pres">
      <dgm:prSet presAssocID="{7042C75F-500F-4C33-B75F-1E72A694B47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0309B-9F40-4916-BF54-4D6044399D11}" type="pres">
      <dgm:prSet presAssocID="{BBB1C66E-37E7-4E99-A167-8DFD1290A339}" presName="sibTrans" presStyleCnt="0"/>
      <dgm:spPr/>
    </dgm:pt>
    <dgm:pt modelId="{83D0818D-9E48-4D40-9566-125C873A6B1C}" type="pres">
      <dgm:prSet presAssocID="{E2394B2B-F469-4543-82E2-37C132B0088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DF5559-05E2-4B51-A52B-D2EA1BF3C2B5}" type="pres">
      <dgm:prSet presAssocID="{CF410299-FD8D-4D8B-843E-D733FC7EF146}" presName="sibTrans" presStyleCnt="0"/>
      <dgm:spPr/>
    </dgm:pt>
    <dgm:pt modelId="{05293290-93F8-4BE9-854F-904D9F73859E}" type="pres">
      <dgm:prSet presAssocID="{094E6F8B-181F-45FC-B81C-DA8DFBA8E19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E41A52-1053-4716-9A6A-908B381BB0C9}" srcId="{29698A59-EBD4-49C1-A936-B10CDDEA36D8}" destId="{094E6F8B-181F-45FC-B81C-DA8DFBA8E199}" srcOrd="3" destOrd="0" parTransId="{7525C9ED-F32D-41ED-8324-30302E727961}" sibTransId="{2B7F055F-CC15-4A19-A148-59EE65FA6F0F}"/>
    <dgm:cxn modelId="{D826016D-BF47-4FE4-8D22-4968D89587BD}" srcId="{29698A59-EBD4-49C1-A936-B10CDDEA36D8}" destId="{E2394B2B-F469-4543-82E2-37C132B00886}" srcOrd="2" destOrd="0" parTransId="{2AB587A2-5104-4F75-A188-80A590157680}" sibTransId="{CF410299-FD8D-4D8B-843E-D733FC7EF146}"/>
    <dgm:cxn modelId="{C1A15CF0-A882-4845-9769-BBF55B94DD3A}" type="presOf" srcId="{29698A59-EBD4-49C1-A936-B10CDDEA36D8}" destId="{97CE1029-2D60-4C82-829B-0A84F0AA51D4}" srcOrd="0" destOrd="0" presId="urn:microsoft.com/office/officeart/2005/8/layout/default"/>
    <dgm:cxn modelId="{8EB008B3-C029-4E4A-A74A-CF3CBCD74595}" type="presOf" srcId="{094E6F8B-181F-45FC-B81C-DA8DFBA8E199}" destId="{05293290-93F8-4BE9-854F-904D9F73859E}" srcOrd="0" destOrd="0" presId="urn:microsoft.com/office/officeart/2005/8/layout/default"/>
    <dgm:cxn modelId="{61AB070D-CF6B-4AB3-BE49-427CFBAB557A}" srcId="{29698A59-EBD4-49C1-A936-B10CDDEA36D8}" destId="{B4141CCD-4840-41AF-955E-C41D59A83A8B}" srcOrd="0" destOrd="0" parTransId="{E5E02FB5-EEA7-45D0-B77D-E66325F1D4A7}" sibTransId="{E41868C8-7077-434E-95F5-038C80C07A81}"/>
    <dgm:cxn modelId="{30C39989-C85D-4FC4-9C70-85C73CE12A77}" type="presOf" srcId="{7042C75F-500F-4C33-B75F-1E72A694B47E}" destId="{AC50D4A0-0205-41CF-8CFD-E5373363DBE0}" srcOrd="0" destOrd="0" presId="urn:microsoft.com/office/officeart/2005/8/layout/default"/>
    <dgm:cxn modelId="{447C2B7C-0F58-4A58-A034-3653F25AC869}" srcId="{29698A59-EBD4-49C1-A936-B10CDDEA36D8}" destId="{7042C75F-500F-4C33-B75F-1E72A694B47E}" srcOrd="1" destOrd="0" parTransId="{D3015CA2-9BC1-4B3F-B020-3DF86A1E95F9}" sibTransId="{BBB1C66E-37E7-4E99-A167-8DFD1290A339}"/>
    <dgm:cxn modelId="{3C918C2C-F05A-48B8-AF4B-95BEA4053CB6}" type="presOf" srcId="{B4141CCD-4840-41AF-955E-C41D59A83A8B}" destId="{DBB34308-2926-49F3-B29B-31AF36D9455F}" srcOrd="0" destOrd="0" presId="urn:microsoft.com/office/officeart/2005/8/layout/default"/>
    <dgm:cxn modelId="{A2900E49-E22F-42A7-93A6-3CD967F4DA56}" type="presOf" srcId="{E2394B2B-F469-4543-82E2-37C132B00886}" destId="{83D0818D-9E48-4D40-9566-125C873A6B1C}" srcOrd="0" destOrd="0" presId="urn:microsoft.com/office/officeart/2005/8/layout/default"/>
    <dgm:cxn modelId="{691823A2-C687-4454-89F9-23BF2C78CE82}" type="presParOf" srcId="{97CE1029-2D60-4C82-829B-0A84F0AA51D4}" destId="{DBB34308-2926-49F3-B29B-31AF36D9455F}" srcOrd="0" destOrd="0" presId="urn:microsoft.com/office/officeart/2005/8/layout/default"/>
    <dgm:cxn modelId="{6400C818-0688-431D-A557-B93E4ACA9841}" type="presParOf" srcId="{97CE1029-2D60-4C82-829B-0A84F0AA51D4}" destId="{7A45012F-C193-4E46-8C6D-49AFB8576551}" srcOrd="1" destOrd="0" presId="urn:microsoft.com/office/officeart/2005/8/layout/default"/>
    <dgm:cxn modelId="{4875DFE9-AEBF-4B44-A5F4-96B75BDD71A7}" type="presParOf" srcId="{97CE1029-2D60-4C82-829B-0A84F0AA51D4}" destId="{AC50D4A0-0205-41CF-8CFD-E5373363DBE0}" srcOrd="2" destOrd="0" presId="urn:microsoft.com/office/officeart/2005/8/layout/default"/>
    <dgm:cxn modelId="{0FE47F53-3235-445F-98F4-20B42E99CA4F}" type="presParOf" srcId="{97CE1029-2D60-4C82-829B-0A84F0AA51D4}" destId="{5EC0309B-9F40-4916-BF54-4D6044399D11}" srcOrd="3" destOrd="0" presId="urn:microsoft.com/office/officeart/2005/8/layout/default"/>
    <dgm:cxn modelId="{0A143C51-0038-44F8-BFDC-00442325F8DA}" type="presParOf" srcId="{97CE1029-2D60-4C82-829B-0A84F0AA51D4}" destId="{83D0818D-9E48-4D40-9566-125C873A6B1C}" srcOrd="4" destOrd="0" presId="urn:microsoft.com/office/officeart/2005/8/layout/default"/>
    <dgm:cxn modelId="{74350E13-D377-4934-ABF0-2675BFB051CB}" type="presParOf" srcId="{97CE1029-2D60-4C82-829B-0A84F0AA51D4}" destId="{BCDF5559-05E2-4B51-A52B-D2EA1BF3C2B5}" srcOrd="5" destOrd="0" presId="urn:microsoft.com/office/officeart/2005/8/layout/default"/>
    <dgm:cxn modelId="{7175CB77-8274-4B06-8432-AF3464DD2773}" type="presParOf" srcId="{97CE1029-2D60-4C82-829B-0A84F0AA51D4}" destId="{05293290-93F8-4BE9-854F-904D9F73859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EA7F12-ED3D-46DA-A164-9F9B2750CF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ru-RU"/>
        </a:p>
      </dgm:t>
    </dgm:pt>
    <dgm:pt modelId="{B3929D1F-176E-4DEC-A8C7-8CF987A1168E}">
      <dgm:prSet/>
      <dgm:spPr/>
      <dgm:t>
        <a:bodyPr/>
        <a:lstStyle/>
        <a:p>
          <a:pPr rtl="0"/>
          <a:r>
            <a:rPr lang="ru-RU" smtClean="0"/>
            <a:t>краткосрочные (от 1 года до 3 лет), </a:t>
          </a:r>
          <a:endParaRPr lang="ru-RU"/>
        </a:p>
      </dgm:t>
    </dgm:pt>
    <dgm:pt modelId="{A76C72C9-6842-49F6-BBDF-DC162C58612D}" type="parTrans" cxnId="{71A41328-1DA4-4B7C-B255-D494E02BA524}">
      <dgm:prSet/>
      <dgm:spPr/>
      <dgm:t>
        <a:bodyPr/>
        <a:lstStyle/>
        <a:p>
          <a:endParaRPr lang="ru-RU"/>
        </a:p>
      </dgm:t>
    </dgm:pt>
    <dgm:pt modelId="{62D94A8A-58B3-4AB8-8698-975431BE2B1D}" type="sibTrans" cxnId="{71A41328-1DA4-4B7C-B255-D494E02BA524}">
      <dgm:prSet/>
      <dgm:spPr/>
      <dgm:t>
        <a:bodyPr/>
        <a:lstStyle/>
        <a:p>
          <a:endParaRPr lang="ru-RU"/>
        </a:p>
      </dgm:t>
    </dgm:pt>
    <dgm:pt modelId="{898ECF59-2374-4913-A8D4-367CE9C6C15E}">
      <dgm:prSet/>
      <dgm:spPr/>
      <dgm:t>
        <a:bodyPr/>
        <a:lstStyle/>
        <a:p>
          <a:pPr rtl="0"/>
          <a:r>
            <a:rPr lang="ru-RU" dirty="0" smtClean="0"/>
            <a:t>среднесрочные (от 3 до 7) </a:t>
          </a:r>
          <a:endParaRPr lang="ru-RU" dirty="0"/>
        </a:p>
      </dgm:t>
    </dgm:pt>
    <dgm:pt modelId="{AB7FD4CC-2E22-4333-B89A-0499218C4E82}" type="parTrans" cxnId="{EEAB485A-E48A-46AE-A83B-CE18E0E7A49E}">
      <dgm:prSet/>
      <dgm:spPr/>
      <dgm:t>
        <a:bodyPr/>
        <a:lstStyle/>
        <a:p>
          <a:endParaRPr lang="ru-RU"/>
        </a:p>
      </dgm:t>
    </dgm:pt>
    <dgm:pt modelId="{FEF64391-C0C6-4FCB-A484-F4DA5F85BAF9}" type="sibTrans" cxnId="{EEAB485A-E48A-46AE-A83B-CE18E0E7A49E}">
      <dgm:prSet/>
      <dgm:spPr/>
      <dgm:t>
        <a:bodyPr/>
        <a:lstStyle/>
        <a:p>
          <a:endParaRPr lang="ru-RU"/>
        </a:p>
      </dgm:t>
    </dgm:pt>
    <dgm:pt modelId="{796C7934-AA36-4E6A-9D3E-A27F6D060532}">
      <dgm:prSet/>
      <dgm:spPr/>
      <dgm:t>
        <a:bodyPr/>
        <a:lstStyle/>
        <a:p>
          <a:pPr rtl="0"/>
          <a:r>
            <a:rPr lang="ru-RU" smtClean="0"/>
            <a:t>долгосрочные (свыше 7 лет)</a:t>
          </a:r>
          <a:endParaRPr lang="ru-RU"/>
        </a:p>
      </dgm:t>
    </dgm:pt>
    <dgm:pt modelId="{DD33C6D3-FF4B-4E14-87B7-58154BA76002}" type="parTrans" cxnId="{ECB86BE5-F918-4D12-A40F-D86DCECED735}">
      <dgm:prSet/>
      <dgm:spPr/>
      <dgm:t>
        <a:bodyPr/>
        <a:lstStyle/>
        <a:p>
          <a:endParaRPr lang="ru-RU"/>
        </a:p>
      </dgm:t>
    </dgm:pt>
    <dgm:pt modelId="{D4189BEE-99F4-4DD3-8322-E37B1834CF6D}" type="sibTrans" cxnId="{ECB86BE5-F918-4D12-A40F-D86DCECED735}">
      <dgm:prSet/>
      <dgm:spPr/>
      <dgm:t>
        <a:bodyPr/>
        <a:lstStyle/>
        <a:p>
          <a:endParaRPr lang="ru-RU"/>
        </a:p>
      </dgm:t>
    </dgm:pt>
    <dgm:pt modelId="{DE9E59EE-CD5C-4DF5-A7B0-3B0E34BE559D}" type="pres">
      <dgm:prSet presAssocID="{4EEA7F12-ED3D-46DA-A164-9F9B2750CF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607001A-22D2-4B60-85D2-14856680DD61}" type="pres">
      <dgm:prSet presAssocID="{B3929D1F-176E-4DEC-A8C7-8CF987A1168E}" presName="hierRoot1" presStyleCnt="0">
        <dgm:presLayoutVars>
          <dgm:hierBranch val="init"/>
        </dgm:presLayoutVars>
      </dgm:prSet>
      <dgm:spPr/>
    </dgm:pt>
    <dgm:pt modelId="{8E29C0F5-389F-421A-9E52-A78F1D93CEE6}" type="pres">
      <dgm:prSet presAssocID="{B3929D1F-176E-4DEC-A8C7-8CF987A1168E}" presName="rootComposite1" presStyleCnt="0"/>
      <dgm:spPr/>
    </dgm:pt>
    <dgm:pt modelId="{0A589552-FAE8-49C3-8034-432E3C4BDF99}" type="pres">
      <dgm:prSet presAssocID="{B3929D1F-176E-4DEC-A8C7-8CF987A1168E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C8E6F1-349A-499B-B128-A74FF7BBA4B5}" type="pres">
      <dgm:prSet presAssocID="{B3929D1F-176E-4DEC-A8C7-8CF987A116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CDD42DF-02ED-4A88-B0D3-2D9190C5BCC3}" type="pres">
      <dgm:prSet presAssocID="{B3929D1F-176E-4DEC-A8C7-8CF987A1168E}" presName="hierChild2" presStyleCnt="0"/>
      <dgm:spPr/>
    </dgm:pt>
    <dgm:pt modelId="{73BF3B61-A585-4342-9219-093938296897}" type="pres">
      <dgm:prSet presAssocID="{B3929D1F-176E-4DEC-A8C7-8CF987A1168E}" presName="hierChild3" presStyleCnt="0"/>
      <dgm:spPr/>
    </dgm:pt>
    <dgm:pt modelId="{2DA00F00-1332-40FE-A3F4-A84249E4838D}" type="pres">
      <dgm:prSet presAssocID="{898ECF59-2374-4913-A8D4-367CE9C6C15E}" presName="hierRoot1" presStyleCnt="0">
        <dgm:presLayoutVars>
          <dgm:hierBranch val="init"/>
        </dgm:presLayoutVars>
      </dgm:prSet>
      <dgm:spPr/>
    </dgm:pt>
    <dgm:pt modelId="{62C03BEC-5008-43C4-A2A3-202E966C3D30}" type="pres">
      <dgm:prSet presAssocID="{898ECF59-2374-4913-A8D4-367CE9C6C15E}" presName="rootComposite1" presStyleCnt="0"/>
      <dgm:spPr/>
    </dgm:pt>
    <dgm:pt modelId="{19310A7D-E663-4D54-8C6C-A4359A77DB81}" type="pres">
      <dgm:prSet presAssocID="{898ECF59-2374-4913-A8D4-367CE9C6C15E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2F0834-67B8-47C3-80CA-A6540253EF10}" type="pres">
      <dgm:prSet presAssocID="{898ECF59-2374-4913-A8D4-367CE9C6C15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43AB4C4-9EB4-4CF9-808D-90369EEB1524}" type="pres">
      <dgm:prSet presAssocID="{898ECF59-2374-4913-A8D4-367CE9C6C15E}" presName="hierChild2" presStyleCnt="0"/>
      <dgm:spPr/>
    </dgm:pt>
    <dgm:pt modelId="{EAF14A9A-67A9-4431-9788-C97C84C466EC}" type="pres">
      <dgm:prSet presAssocID="{898ECF59-2374-4913-A8D4-367CE9C6C15E}" presName="hierChild3" presStyleCnt="0"/>
      <dgm:spPr/>
    </dgm:pt>
    <dgm:pt modelId="{4E13282B-6E09-4590-81B8-682FC76295FE}" type="pres">
      <dgm:prSet presAssocID="{796C7934-AA36-4E6A-9D3E-A27F6D060532}" presName="hierRoot1" presStyleCnt="0">
        <dgm:presLayoutVars>
          <dgm:hierBranch val="init"/>
        </dgm:presLayoutVars>
      </dgm:prSet>
      <dgm:spPr/>
    </dgm:pt>
    <dgm:pt modelId="{1A7D7D10-B097-47DF-8718-F6BADA445347}" type="pres">
      <dgm:prSet presAssocID="{796C7934-AA36-4E6A-9D3E-A27F6D060532}" presName="rootComposite1" presStyleCnt="0"/>
      <dgm:spPr/>
    </dgm:pt>
    <dgm:pt modelId="{8C77FA83-C605-472B-B9A6-F1C20A25BFCD}" type="pres">
      <dgm:prSet presAssocID="{796C7934-AA36-4E6A-9D3E-A27F6D060532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36A5A1-76A3-42C7-AB1D-966A8B93BAAC}" type="pres">
      <dgm:prSet presAssocID="{796C7934-AA36-4E6A-9D3E-A27F6D06053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B3E3D54-43C2-417A-A99A-8296D2C9ACE5}" type="pres">
      <dgm:prSet presAssocID="{796C7934-AA36-4E6A-9D3E-A27F6D060532}" presName="hierChild2" presStyleCnt="0"/>
      <dgm:spPr/>
    </dgm:pt>
    <dgm:pt modelId="{D0ABCD54-50F2-43C6-BC41-CDDCA8EA1CB2}" type="pres">
      <dgm:prSet presAssocID="{796C7934-AA36-4E6A-9D3E-A27F6D060532}" presName="hierChild3" presStyleCnt="0"/>
      <dgm:spPr/>
    </dgm:pt>
  </dgm:ptLst>
  <dgm:cxnLst>
    <dgm:cxn modelId="{5044EE1B-FFEF-4E17-B269-ABBB4B91B9D1}" type="presOf" srcId="{B3929D1F-176E-4DEC-A8C7-8CF987A1168E}" destId="{0A589552-FAE8-49C3-8034-432E3C4BDF99}" srcOrd="0" destOrd="0" presId="urn:microsoft.com/office/officeart/2005/8/layout/orgChart1"/>
    <dgm:cxn modelId="{A5D26551-DB52-4682-B61E-B67DA8DB732B}" type="presOf" srcId="{B3929D1F-176E-4DEC-A8C7-8CF987A1168E}" destId="{B6C8E6F1-349A-499B-B128-A74FF7BBA4B5}" srcOrd="1" destOrd="0" presId="urn:microsoft.com/office/officeart/2005/8/layout/orgChart1"/>
    <dgm:cxn modelId="{03A23581-C296-4E7B-9868-BDA17D5E4C55}" type="presOf" srcId="{796C7934-AA36-4E6A-9D3E-A27F6D060532}" destId="{B136A5A1-76A3-42C7-AB1D-966A8B93BAAC}" srcOrd="1" destOrd="0" presId="urn:microsoft.com/office/officeart/2005/8/layout/orgChart1"/>
    <dgm:cxn modelId="{45001B38-E37F-4707-84A4-B04CEE73E3EE}" type="presOf" srcId="{4EEA7F12-ED3D-46DA-A164-9F9B2750CF00}" destId="{DE9E59EE-CD5C-4DF5-A7B0-3B0E34BE559D}" srcOrd="0" destOrd="0" presId="urn:microsoft.com/office/officeart/2005/8/layout/orgChart1"/>
    <dgm:cxn modelId="{71A41328-1DA4-4B7C-B255-D494E02BA524}" srcId="{4EEA7F12-ED3D-46DA-A164-9F9B2750CF00}" destId="{B3929D1F-176E-4DEC-A8C7-8CF987A1168E}" srcOrd="0" destOrd="0" parTransId="{A76C72C9-6842-49F6-BBDF-DC162C58612D}" sibTransId="{62D94A8A-58B3-4AB8-8698-975431BE2B1D}"/>
    <dgm:cxn modelId="{7BC3206E-2E6C-4709-A382-AF3143188F2C}" type="presOf" srcId="{796C7934-AA36-4E6A-9D3E-A27F6D060532}" destId="{8C77FA83-C605-472B-B9A6-F1C20A25BFCD}" srcOrd="0" destOrd="0" presId="urn:microsoft.com/office/officeart/2005/8/layout/orgChart1"/>
    <dgm:cxn modelId="{EEAB485A-E48A-46AE-A83B-CE18E0E7A49E}" srcId="{4EEA7F12-ED3D-46DA-A164-9F9B2750CF00}" destId="{898ECF59-2374-4913-A8D4-367CE9C6C15E}" srcOrd="1" destOrd="0" parTransId="{AB7FD4CC-2E22-4333-B89A-0499218C4E82}" sibTransId="{FEF64391-C0C6-4FCB-A484-F4DA5F85BAF9}"/>
    <dgm:cxn modelId="{3724E0F4-DB60-4D03-BB4D-8570401847A5}" type="presOf" srcId="{898ECF59-2374-4913-A8D4-367CE9C6C15E}" destId="{19310A7D-E663-4D54-8C6C-A4359A77DB81}" srcOrd="0" destOrd="0" presId="urn:microsoft.com/office/officeart/2005/8/layout/orgChart1"/>
    <dgm:cxn modelId="{ECB86BE5-F918-4D12-A40F-D86DCECED735}" srcId="{4EEA7F12-ED3D-46DA-A164-9F9B2750CF00}" destId="{796C7934-AA36-4E6A-9D3E-A27F6D060532}" srcOrd="2" destOrd="0" parTransId="{DD33C6D3-FF4B-4E14-87B7-58154BA76002}" sibTransId="{D4189BEE-99F4-4DD3-8322-E37B1834CF6D}"/>
    <dgm:cxn modelId="{C4757C35-8268-4BD8-9381-9F0DA16C625F}" type="presOf" srcId="{898ECF59-2374-4913-A8D4-367CE9C6C15E}" destId="{F52F0834-67B8-47C3-80CA-A6540253EF10}" srcOrd="1" destOrd="0" presId="urn:microsoft.com/office/officeart/2005/8/layout/orgChart1"/>
    <dgm:cxn modelId="{CC20F3D5-409A-4592-8063-10416117F819}" type="presParOf" srcId="{DE9E59EE-CD5C-4DF5-A7B0-3B0E34BE559D}" destId="{0607001A-22D2-4B60-85D2-14856680DD61}" srcOrd="0" destOrd="0" presId="urn:microsoft.com/office/officeart/2005/8/layout/orgChart1"/>
    <dgm:cxn modelId="{54332F37-B60A-4E40-B66A-ED717188767D}" type="presParOf" srcId="{0607001A-22D2-4B60-85D2-14856680DD61}" destId="{8E29C0F5-389F-421A-9E52-A78F1D93CEE6}" srcOrd="0" destOrd="0" presId="urn:microsoft.com/office/officeart/2005/8/layout/orgChart1"/>
    <dgm:cxn modelId="{03594D67-76B7-4224-BA80-E59831B6A99F}" type="presParOf" srcId="{8E29C0F5-389F-421A-9E52-A78F1D93CEE6}" destId="{0A589552-FAE8-49C3-8034-432E3C4BDF99}" srcOrd="0" destOrd="0" presId="urn:microsoft.com/office/officeart/2005/8/layout/orgChart1"/>
    <dgm:cxn modelId="{0435F71D-8E2B-426A-BE32-642BDAD17C4E}" type="presParOf" srcId="{8E29C0F5-389F-421A-9E52-A78F1D93CEE6}" destId="{B6C8E6F1-349A-499B-B128-A74FF7BBA4B5}" srcOrd="1" destOrd="0" presId="urn:microsoft.com/office/officeart/2005/8/layout/orgChart1"/>
    <dgm:cxn modelId="{787377DC-CE5D-41AC-A313-0A21EB61E71A}" type="presParOf" srcId="{0607001A-22D2-4B60-85D2-14856680DD61}" destId="{8CDD42DF-02ED-4A88-B0D3-2D9190C5BCC3}" srcOrd="1" destOrd="0" presId="urn:microsoft.com/office/officeart/2005/8/layout/orgChart1"/>
    <dgm:cxn modelId="{89C41D1C-E7A0-4C73-80B5-07BB194D0A62}" type="presParOf" srcId="{0607001A-22D2-4B60-85D2-14856680DD61}" destId="{73BF3B61-A585-4342-9219-093938296897}" srcOrd="2" destOrd="0" presId="urn:microsoft.com/office/officeart/2005/8/layout/orgChart1"/>
    <dgm:cxn modelId="{36F4EDD5-BF92-4220-AE0A-9CC66000B834}" type="presParOf" srcId="{DE9E59EE-CD5C-4DF5-A7B0-3B0E34BE559D}" destId="{2DA00F00-1332-40FE-A3F4-A84249E4838D}" srcOrd="1" destOrd="0" presId="urn:microsoft.com/office/officeart/2005/8/layout/orgChart1"/>
    <dgm:cxn modelId="{0D4199B6-9FF3-4B7E-A591-BB1811A34D9D}" type="presParOf" srcId="{2DA00F00-1332-40FE-A3F4-A84249E4838D}" destId="{62C03BEC-5008-43C4-A2A3-202E966C3D30}" srcOrd="0" destOrd="0" presId="urn:microsoft.com/office/officeart/2005/8/layout/orgChart1"/>
    <dgm:cxn modelId="{8EF974C5-27ED-47AE-A88A-66F98323A52B}" type="presParOf" srcId="{62C03BEC-5008-43C4-A2A3-202E966C3D30}" destId="{19310A7D-E663-4D54-8C6C-A4359A77DB81}" srcOrd="0" destOrd="0" presId="urn:microsoft.com/office/officeart/2005/8/layout/orgChart1"/>
    <dgm:cxn modelId="{49FED495-A9E4-4610-B890-1A5164CB4BE1}" type="presParOf" srcId="{62C03BEC-5008-43C4-A2A3-202E966C3D30}" destId="{F52F0834-67B8-47C3-80CA-A6540253EF10}" srcOrd="1" destOrd="0" presId="urn:microsoft.com/office/officeart/2005/8/layout/orgChart1"/>
    <dgm:cxn modelId="{2F50CB83-3660-4130-8FBC-FF86DE0BFC61}" type="presParOf" srcId="{2DA00F00-1332-40FE-A3F4-A84249E4838D}" destId="{D43AB4C4-9EB4-4CF9-808D-90369EEB1524}" srcOrd="1" destOrd="0" presId="urn:microsoft.com/office/officeart/2005/8/layout/orgChart1"/>
    <dgm:cxn modelId="{4A9AB04C-E966-4E1F-BF37-F36560689430}" type="presParOf" srcId="{2DA00F00-1332-40FE-A3F4-A84249E4838D}" destId="{EAF14A9A-67A9-4431-9788-C97C84C466EC}" srcOrd="2" destOrd="0" presId="urn:microsoft.com/office/officeart/2005/8/layout/orgChart1"/>
    <dgm:cxn modelId="{6FE34C81-6E7E-479B-96E4-47353844FBD1}" type="presParOf" srcId="{DE9E59EE-CD5C-4DF5-A7B0-3B0E34BE559D}" destId="{4E13282B-6E09-4590-81B8-682FC76295FE}" srcOrd="2" destOrd="0" presId="urn:microsoft.com/office/officeart/2005/8/layout/orgChart1"/>
    <dgm:cxn modelId="{481F034C-AF93-4EBF-A283-BE77642D26BF}" type="presParOf" srcId="{4E13282B-6E09-4590-81B8-682FC76295FE}" destId="{1A7D7D10-B097-47DF-8718-F6BADA445347}" srcOrd="0" destOrd="0" presId="urn:microsoft.com/office/officeart/2005/8/layout/orgChart1"/>
    <dgm:cxn modelId="{E9DC229B-8CF6-4799-971F-BAF7371045C9}" type="presParOf" srcId="{1A7D7D10-B097-47DF-8718-F6BADA445347}" destId="{8C77FA83-C605-472B-B9A6-F1C20A25BFCD}" srcOrd="0" destOrd="0" presId="urn:microsoft.com/office/officeart/2005/8/layout/orgChart1"/>
    <dgm:cxn modelId="{217FBD2C-6547-4F1A-AD86-FD8E4A4783D1}" type="presParOf" srcId="{1A7D7D10-B097-47DF-8718-F6BADA445347}" destId="{B136A5A1-76A3-42C7-AB1D-966A8B93BAAC}" srcOrd="1" destOrd="0" presId="urn:microsoft.com/office/officeart/2005/8/layout/orgChart1"/>
    <dgm:cxn modelId="{66FE6350-D54B-4063-B17C-86F9315D733A}" type="presParOf" srcId="{4E13282B-6E09-4590-81B8-682FC76295FE}" destId="{CB3E3D54-43C2-417A-A99A-8296D2C9ACE5}" srcOrd="1" destOrd="0" presId="urn:microsoft.com/office/officeart/2005/8/layout/orgChart1"/>
    <dgm:cxn modelId="{4436C30D-7E24-4F5D-AE21-84370B4BB606}" type="presParOf" srcId="{4E13282B-6E09-4590-81B8-682FC76295FE}" destId="{D0ABCD54-50F2-43C6-BC41-CDDCA8EA1CB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85ADF52-BE3A-4275-AC33-B1EC14279796}" type="doc">
      <dgm:prSet loTypeId="urn:microsoft.com/office/officeart/2005/8/layout/vList2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8C94C34-C0D4-43FC-B466-24D65AAB2C12}">
      <dgm:prSet/>
      <dgm:spPr/>
      <dgm:t>
        <a:bodyPr/>
        <a:lstStyle/>
        <a:p>
          <a:pPr rtl="0"/>
          <a:r>
            <a:rPr lang="ru-RU" dirty="0" smtClean="0"/>
            <a:t>именные</a:t>
          </a:r>
          <a:endParaRPr lang="ru-RU" dirty="0"/>
        </a:p>
      </dgm:t>
    </dgm:pt>
    <dgm:pt modelId="{A99512CC-1262-426C-9451-E68824A02508}" type="parTrans" cxnId="{A4552D6B-FEC8-4DDD-9668-283C4C486075}">
      <dgm:prSet/>
      <dgm:spPr/>
      <dgm:t>
        <a:bodyPr/>
        <a:lstStyle/>
        <a:p>
          <a:endParaRPr lang="ru-RU"/>
        </a:p>
      </dgm:t>
    </dgm:pt>
    <dgm:pt modelId="{BB0C24AC-A236-419F-8598-CDE2707B6700}" type="sibTrans" cxnId="{A4552D6B-FEC8-4DDD-9668-283C4C486075}">
      <dgm:prSet/>
      <dgm:spPr/>
      <dgm:t>
        <a:bodyPr/>
        <a:lstStyle/>
        <a:p>
          <a:endParaRPr lang="ru-RU"/>
        </a:p>
      </dgm:t>
    </dgm:pt>
    <dgm:pt modelId="{3793F552-6A3A-45EB-AFFE-C7ECCBCA242F}">
      <dgm:prSet/>
      <dgm:spPr/>
      <dgm:t>
        <a:bodyPr/>
        <a:lstStyle/>
        <a:p>
          <a:pPr rtl="0"/>
          <a:r>
            <a:rPr lang="ru-RU" smtClean="0"/>
            <a:t>облигации на предъявителя</a:t>
          </a:r>
          <a:endParaRPr lang="ru-RU"/>
        </a:p>
      </dgm:t>
    </dgm:pt>
    <dgm:pt modelId="{378B523B-B7D2-4BC7-8617-44349F0FF91D}" type="parTrans" cxnId="{71A75EBF-6F35-4851-AFBD-CEB93D02093F}">
      <dgm:prSet/>
      <dgm:spPr/>
      <dgm:t>
        <a:bodyPr/>
        <a:lstStyle/>
        <a:p>
          <a:endParaRPr lang="ru-RU"/>
        </a:p>
      </dgm:t>
    </dgm:pt>
    <dgm:pt modelId="{D74A944A-61C6-4D0A-AE58-B69BFF9B9099}" type="sibTrans" cxnId="{71A75EBF-6F35-4851-AFBD-CEB93D02093F}">
      <dgm:prSet/>
      <dgm:spPr/>
      <dgm:t>
        <a:bodyPr/>
        <a:lstStyle/>
        <a:p>
          <a:endParaRPr lang="ru-RU"/>
        </a:p>
      </dgm:t>
    </dgm:pt>
    <dgm:pt modelId="{20C63544-8053-4572-946F-3581A4776067}" type="pres">
      <dgm:prSet presAssocID="{B85ADF52-BE3A-4275-AC33-B1EC142797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75C7E-1F7E-4810-B64C-2AEA2ADCE2EB}" type="pres">
      <dgm:prSet presAssocID="{D8C94C34-C0D4-43FC-B466-24D65AAB2C1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F8274-A176-4EA8-9EAD-1F65333089CA}" type="pres">
      <dgm:prSet presAssocID="{BB0C24AC-A236-419F-8598-CDE2707B6700}" presName="spacer" presStyleCnt="0"/>
      <dgm:spPr/>
    </dgm:pt>
    <dgm:pt modelId="{AEC94C1B-6803-426A-8A67-365B560EAAA7}" type="pres">
      <dgm:prSet presAssocID="{3793F552-6A3A-45EB-AFFE-C7ECCBCA242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428AB8-7C68-4BD9-9BAB-AD8104C8B4B5}" type="presOf" srcId="{B85ADF52-BE3A-4275-AC33-B1EC14279796}" destId="{20C63544-8053-4572-946F-3581A4776067}" srcOrd="0" destOrd="0" presId="urn:microsoft.com/office/officeart/2005/8/layout/vList2"/>
    <dgm:cxn modelId="{FBE7ED25-9D4E-47DD-8508-3055A558B6DC}" type="presOf" srcId="{3793F552-6A3A-45EB-AFFE-C7ECCBCA242F}" destId="{AEC94C1B-6803-426A-8A67-365B560EAAA7}" srcOrd="0" destOrd="0" presId="urn:microsoft.com/office/officeart/2005/8/layout/vList2"/>
    <dgm:cxn modelId="{A4552D6B-FEC8-4DDD-9668-283C4C486075}" srcId="{B85ADF52-BE3A-4275-AC33-B1EC14279796}" destId="{D8C94C34-C0D4-43FC-B466-24D65AAB2C12}" srcOrd="0" destOrd="0" parTransId="{A99512CC-1262-426C-9451-E68824A02508}" sibTransId="{BB0C24AC-A236-419F-8598-CDE2707B6700}"/>
    <dgm:cxn modelId="{9E804196-EF90-4163-B71F-B5D00CF70476}" type="presOf" srcId="{D8C94C34-C0D4-43FC-B466-24D65AAB2C12}" destId="{60B75C7E-1F7E-4810-B64C-2AEA2ADCE2EB}" srcOrd="0" destOrd="0" presId="urn:microsoft.com/office/officeart/2005/8/layout/vList2"/>
    <dgm:cxn modelId="{71A75EBF-6F35-4851-AFBD-CEB93D02093F}" srcId="{B85ADF52-BE3A-4275-AC33-B1EC14279796}" destId="{3793F552-6A3A-45EB-AFFE-C7ECCBCA242F}" srcOrd="1" destOrd="0" parTransId="{378B523B-B7D2-4BC7-8617-44349F0FF91D}" sibTransId="{D74A944A-61C6-4D0A-AE58-B69BFF9B9099}"/>
    <dgm:cxn modelId="{4BEDFBDE-1D4E-440A-98FD-A8AC477314AE}" type="presParOf" srcId="{20C63544-8053-4572-946F-3581A4776067}" destId="{60B75C7E-1F7E-4810-B64C-2AEA2ADCE2EB}" srcOrd="0" destOrd="0" presId="urn:microsoft.com/office/officeart/2005/8/layout/vList2"/>
    <dgm:cxn modelId="{1B8A5EAC-0270-4804-BD7E-D9C777F5CD24}" type="presParOf" srcId="{20C63544-8053-4572-946F-3581A4776067}" destId="{37CF8274-A176-4EA8-9EAD-1F65333089CA}" srcOrd="1" destOrd="0" presId="urn:microsoft.com/office/officeart/2005/8/layout/vList2"/>
    <dgm:cxn modelId="{74559F07-1DDB-46CA-AFC6-EC61E78DE36E}" type="presParOf" srcId="{20C63544-8053-4572-946F-3581A4776067}" destId="{AEC94C1B-6803-426A-8A67-365B560EAAA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A454DD2-32E1-436B-BBDF-2464A651C2F8}" type="doc">
      <dgm:prSet loTypeId="urn:microsoft.com/office/officeart/2005/8/layout/vList2" loCatId="list" qsTypeId="urn:microsoft.com/office/officeart/2005/8/quickstyle/simple1" qsCatId="simple" csTypeId="urn:microsoft.com/office/officeart/2005/8/colors/accent1_4" csCatId="accent1"/>
      <dgm:spPr/>
      <dgm:t>
        <a:bodyPr/>
        <a:lstStyle/>
        <a:p>
          <a:endParaRPr lang="ru-RU"/>
        </a:p>
      </dgm:t>
    </dgm:pt>
    <dgm:pt modelId="{EDE6BFA4-C87F-4AF2-B8D8-E74764C355BA}">
      <dgm:prSet/>
      <dgm:spPr/>
      <dgm:t>
        <a:bodyPr/>
        <a:lstStyle/>
        <a:p>
          <a:pPr rtl="0"/>
          <a:r>
            <a:rPr lang="ru-RU" dirty="0" smtClean="0"/>
            <a:t>обычные </a:t>
          </a:r>
          <a:endParaRPr lang="ru-RU" dirty="0"/>
        </a:p>
      </dgm:t>
    </dgm:pt>
    <dgm:pt modelId="{628A790E-E354-4DD1-ABDB-69D3633EE2B6}" type="parTrans" cxnId="{F539BECB-3034-477E-A091-0F71DE9977A8}">
      <dgm:prSet/>
      <dgm:spPr/>
      <dgm:t>
        <a:bodyPr/>
        <a:lstStyle/>
        <a:p>
          <a:endParaRPr lang="ru-RU"/>
        </a:p>
      </dgm:t>
    </dgm:pt>
    <dgm:pt modelId="{82609BA9-AE89-4426-B3A2-218B13D4D81B}" type="sibTrans" cxnId="{F539BECB-3034-477E-A091-0F71DE9977A8}">
      <dgm:prSet/>
      <dgm:spPr/>
      <dgm:t>
        <a:bodyPr/>
        <a:lstStyle/>
        <a:p>
          <a:endParaRPr lang="ru-RU"/>
        </a:p>
      </dgm:t>
    </dgm:pt>
    <dgm:pt modelId="{664EAE40-AC43-454F-A6EB-2096F049BB88}">
      <dgm:prSet/>
      <dgm:spPr/>
      <dgm:t>
        <a:bodyPr/>
        <a:lstStyle/>
        <a:p>
          <a:pPr rtl="0"/>
          <a:r>
            <a:rPr lang="ru-RU" smtClean="0"/>
            <a:t>целевые</a:t>
          </a:r>
          <a:endParaRPr lang="ru-RU"/>
        </a:p>
      </dgm:t>
    </dgm:pt>
    <dgm:pt modelId="{CE7A4F4C-BD01-41A5-BACE-39EE9B404101}" type="parTrans" cxnId="{B20EAB12-FF1C-4148-90BF-5972B43C61DF}">
      <dgm:prSet/>
      <dgm:spPr/>
      <dgm:t>
        <a:bodyPr/>
        <a:lstStyle/>
        <a:p>
          <a:endParaRPr lang="ru-RU"/>
        </a:p>
      </dgm:t>
    </dgm:pt>
    <dgm:pt modelId="{E84D0324-5CC8-4BF5-93FC-B0606A783801}" type="sibTrans" cxnId="{B20EAB12-FF1C-4148-90BF-5972B43C61DF}">
      <dgm:prSet/>
      <dgm:spPr/>
      <dgm:t>
        <a:bodyPr/>
        <a:lstStyle/>
        <a:p>
          <a:endParaRPr lang="ru-RU"/>
        </a:p>
      </dgm:t>
    </dgm:pt>
    <dgm:pt modelId="{8FFB4E6C-048D-431F-BE2C-E3A3847042D4}" type="pres">
      <dgm:prSet presAssocID="{4A454DD2-32E1-436B-BBDF-2464A651C2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430971-E7F7-411B-AD39-CCB12166B48A}" type="pres">
      <dgm:prSet presAssocID="{EDE6BFA4-C87F-4AF2-B8D8-E74764C355B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2AA05-531C-47E6-A771-88E97B7E0D96}" type="pres">
      <dgm:prSet presAssocID="{82609BA9-AE89-4426-B3A2-218B13D4D81B}" presName="spacer" presStyleCnt="0"/>
      <dgm:spPr/>
    </dgm:pt>
    <dgm:pt modelId="{04CEA237-4A33-456F-B4F3-C5A979DD98AE}" type="pres">
      <dgm:prSet presAssocID="{664EAE40-AC43-454F-A6EB-2096F049BB8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84F667-44CC-48C2-8D49-F867903E0AD0}" type="presOf" srcId="{EDE6BFA4-C87F-4AF2-B8D8-E74764C355BA}" destId="{DB430971-E7F7-411B-AD39-CCB12166B48A}" srcOrd="0" destOrd="0" presId="urn:microsoft.com/office/officeart/2005/8/layout/vList2"/>
    <dgm:cxn modelId="{843C5B57-E360-4AB0-A929-22F5C4AEE47F}" type="presOf" srcId="{4A454DD2-32E1-436B-BBDF-2464A651C2F8}" destId="{8FFB4E6C-048D-431F-BE2C-E3A3847042D4}" srcOrd="0" destOrd="0" presId="urn:microsoft.com/office/officeart/2005/8/layout/vList2"/>
    <dgm:cxn modelId="{846E1812-E4CE-47A0-AE46-A74310C5E90E}" type="presOf" srcId="{664EAE40-AC43-454F-A6EB-2096F049BB88}" destId="{04CEA237-4A33-456F-B4F3-C5A979DD98AE}" srcOrd="0" destOrd="0" presId="urn:microsoft.com/office/officeart/2005/8/layout/vList2"/>
    <dgm:cxn modelId="{B20EAB12-FF1C-4148-90BF-5972B43C61DF}" srcId="{4A454DD2-32E1-436B-BBDF-2464A651C2F8}" destId="{664EAE40-AC43-454F-A6EB-2096F049BB88}" srcOrd="1" destOrd="0" parTransId="{CE7A4F4C-BD01-41A5-BACE-39EE9B404101}" sibTransId="{E84D0324-5CC8-4BF5-93FC-B0606A783801}"/>
    <dgm:cxn modelId="{F539BECB-3034-477E-A091-0F71DE9977A8}" srcId="{4A454DD2-32E1-436B-BBDF-2464A651C2F8}" destId="{EDE6BFA4-C87F-4AF2-B8D8-E74764C355BA}" srcOrd="0" destOrd="0" parTransId="{628A790E-E354-4DD1-ABDB-69D3633EE2B6}" sibTransId="{82609BA9-AE89-4426-B3A2-218B13D4D81B}"/>
    <dgm:cxn modelId="{AFA6743B-EB0D-4B49-A13E-BB1CD8EE3290}" type="presParOf" srcId="{8FFB4E6C-048D-431F-BE2C-E3A3847042D4}" destId="{DB430971-E7F7-411B-AD39-CCB12166B48A}" srcOrd="0" destOrd="0" presId="urn:microsoft.com/office/officeart/2005/8/layout/vList2"/>
    <dgm:cxn modelId="{8BBAFD1D-C26A-4BBB-B125-711C5E4AFBE1}" type="presParOf" srcId="{8FFB4E6C-048D-431F-BE2C-E3A3847042D4}" destId="{B742AA05-531C-47E6-A771-88E97B7E0D96}" srcOrd="1" destOrd="0" presId="urn:microsoft.com/office/officeart/2005/8/layout/vList2"/>
    <dgm:cxn modelId="{E5ED1A0B-19E8-4450-B1AF-D016BF22913A}" type="presParOf" srcId="{8FFB4E6C-048D-431F-BE2C-E3A3847042D4}" destId="{04CEA237-4A33-456F-B4F3-C5A979DD98A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85ADF52-BE3A-4275-AC33-B1EC14279796}" type="doc">
      <dgm:prSet loTypeId="urn:microsoft.com/office/officeart/2005/8/layout/vList2" loCatId="list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D8C94C34-C0D4-43FC-B466-24D65AAB2C12}">
      <dgm:prSet/>
      <dgm:spPr/>
      <dgm:t>
        <a:bodyPr/>
        <a:lstStyle/>
        <a:p>
          <a:pPr rtl="0"/>
          <a:r>
            <a:rPr lang="ru-RU" b="0" i="0" dirty="0" smtClean="0"/>
            <a:t>Свободно размещаемые</a:t>
          </a:r>
          <a:endParaRPr lang="ru-RU" dirty="0"/>
        </a:p>
      </dgm:t>
    </dgm:pt>
    <dgm:pt modelId="{A99512CC-1262-426C-9451-E68824A02508}" type="parTrans" cxnId="{A4552D6B-FEC8-4DDD-9668-283C4C486075}">
      <dgm:prSet/>
      <dgm:spPr/>
      <dgm:t>
        <a:bodyPr/>
        <a:lstStyle/>
        <a:p>
          <a:endParaRPr lang="ru-RU"/>
        </a:p>
      </dgm:t>
    </dgm:pt>
    <dgm:pt modelId="{BB0C24AC-A236-419F-8598-CDE2707B6700}" type="sibTrans" cxnId="{A4552D6B-FEC8-4DDD-9668-283C4C486075}">
      <dgm:prSet/>
      <dgm:spPr/>
      <dgm:t>
        <a:bodyPr/>
        <a:lstStyle/>
        <a:p>
          <a:endParaRPr lang="ru-RU"/>
        </a:p>
      </dgm:t>
    </dgm:pt>
    <dgm:pt modelId="{3793F552-6A3A-45EB-AFFE-C7ECCBCA242F}">
      <dgm:prSet/>
      <dgm:spPr/>
      <dgm:t>
        <a:bodyPr/>
        <a:lstStyle/>
        <a:p>
          <a:pPr rtl="0"/>
          <a:r>
            <a:rPr lang="ru-RU" b="0" i="0" dirty="0" smtClean="0"/>
            <a:t>принудительно размещаемые</a:t>
          </a:r>
          <a:endParaRPr lang="ru-RU" dirty="0"/>
        </a:p>
      </dgm:t>
    </dgm:pt>
    <dgm:pt modelId="{378B523B-B7D2-4BC7-8617-44349F0FF91D}" type="parTrans" cxnId="{71A75EBF-6F35-4851-AFBD-CEB93D02093F}">
      <dgm:prSet/>
      <dgm:spPr/>
      <dgm:t>
        <a:bodyPr/>
        <a:lstStyle/>
        <a:p>
          <a:endParaRPr lang="ru-RU"/>
        </a:p>
      </dgm:t>
    </dgm:pt>
    <dgm:pt modelId="{D74A944A-61C6-4D0A-AE58-B69BFF9B9099}" type="sibTrans" cxnId="{71A75EBF-6F35-4851-AFBD-CEB93D02093F}">
      <dgm:prSet/>
      <dgm:spPr/>
      <dgm:t>
        <a:bodyPr/>
        <a:lstStyle/>
        <a:p>
          <a:endParaRPr lang="ru-RU"/>
        </a:p>
      </dgm:t>
    </dgm:pt>
    <dgm:pt modelId="{20C63544-8053-4572-946F-3581A4776067}" type="pres">
      <dgm:prSet presAssocID="{B85ADF52-BE3A-4275-AC33-B1EC142797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75C7E-1F7E-4810-B64C-2AEA2ADCE2EB}" type="pres">
      <dgm:prSet presAssocID="{D8C94C34-C0D4-43FC-B466-24D65AAB2C1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F8274-A176-4EA8-9EAD-1F65333089CA}" type="pres">
      <dgm:prSet presAssocID="{BB0C24AC-A236-419F-8598-CDE2707B6700}" presName="spacer" presStyleCnt="0"/>
      <dgm:spPr/>
    </dgm:pt>
    <dgm:pt modelId="{AEC94C1B-6803-426A-8A67-365B560EAAA7}" type="pres">
      <dgm:prSet presAssocID="{3793F552-6A3A-45EB-AFFE-C7ECCBCA242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C63CD3-FCE2-47BD-974E-D6C654A056D7}" type="presOf" srcId="{B85ADF52-BE3A-4275-AC33-B1EC14279796}" destId="{20C63544-8053-4572-946F-3581A4776067}" srcOrd="0" destOrd="0" presId="urn:microsoft.com/office/officeart/2005/8/layout/vList2"/>
    <dgm:cxn modelId="{15DD9182-A4F0-4AE2-9BEF-D3137068B507}" type="presOf" srcId="{3793F552-6A3A-45EB-AFFE-C7ECCBCA242F}" destId="{AEC94C1B-6803-426A-8A67-365B560EAAA7}" srcOrd="0" destOrd="0" presId="urn:microsoft.com/office/officeart/2005/8/layout/vList2"/>
    <dgm:cxn modelId="{A4552D6B-FEC8-4DDD-9668-283C4C486075}" srcId="{B85ADF52-BE3A-4275-AC33-B1EC14279796}" destId="{D8C94C34-C0D4-43FC-B466-24D65AAB2C12}" srcOrd="0" destOrd="0" parTransId="{A99512CC-1262-426C-9451-E68824A02508}" sibTransId="{BB0C24AC-A236-419F-8598-CDE2707B6700}"/>
    <dgm:cxn modelId="{71A75EBF-6F35-4851-AFBD-CEB93D02093F}" srcId="{B85ADF52-BE3A-4275-AC33-B1EC14279796}" destId="{3793F552-6A3A-45EB-AFFE-C7ECCBCA242F}" srcOrd="1" destOrd="0" parTransId="{378B523B-B7D2-4BC7-8617-44349F0FF91D}" sibTransId="{D74A944A-61C6-4D0A-AE58-B69BFF9B9099}"/>
    <dgm:cxn modelId="{681730EE-806C-47CE-89B7-F6C4B5F72FF9}" type="presOf" srcId="{D8C94C34-C0D4-43FC-B466-24D65AAB2C12}" destId="{60B75C7E-1F7E-4810-B64C-2AEA2ADCE2EB}" srcOrd="0" destOrd="0" presId="urn:microsoft.com/office/officeart/2005/8/layout/vList2"/>
    <dgm:cxn modelId="{BE76755E-1CFF-44B3-A575-B8C1EF635380}" type="presParOf" srcId="{20C63544-8053-4572-946F-3581A4776067}" destId="{60B75C7E-1F7E-4810-B64C-2AEA2ADCE2EB}" srcOrd="0" destOrd="0" presId="urn:microsoft.com/office/officeart/2005/8/layout/vList2"/>
    <dgm:cxn modelId="{23A1ECA8-691B-4DB9-A615-384AA1F0C2DF}" type="presParOf" srcId="{20C63544-8053-4572-946F-3581A4776067}" destId="{37CF8274-A176-4EA8-9EAD-1F65333089CA}" srcOrd="1" destOrd="0" presId="urn:microsoft.com/office/officeart/2005/8/layout/vList2"/>
    <dgm:cxn modelId="{C03C05F0-6B95-475C-A099-5CB32CC845C9}" type="presParOf" srcId="{20C63544-8053-4572-946F-3581A4776067}" destId="{AEC94C1B-6803-426A-8A67-365B560EAAA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DF714C-1FBD-4833-AFA8-0D9FC37BF62D}">
      <dsp:nvSpPr>
        <dsp:cNvPr id="0" name=""/>
        <dsp:cNvSpPr/>
      </dsp:nvSpPr>
      <dsp:spPr>
        <a:xfrm>
          <a:off x="0" y="203834"/>
          <a:ext cx="77724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Общая характеристика облигаций</a:t>
          </a:r>
          <a:endParaRPr lang="ru-RU" sz="3400" kern="1200" dirty="0"/>
        </a:p>
      </dsp:txBody>
      <dsp:txXfrm>
        <a:off x="39809" y="243643"/>
        <a:ext cx="7692782" cy="735872"/>
      </dsp:txXfrm>
    </dsp:sp>
    <dsp:sp modelId="{1FA4F541-88BE-470A-85FF-71F6ACEAC8B7}">
      <dsp:nvSpPr>
        <dsp:cNvPr id="0" name=""/>
        <dsp:cNvSpPr/>
      </dsp:nvSpPr>
      <dsp:spPr>
        <a:xfrm>
          <a:off x="0" y="1117244"/>
          <a:ext cx="77724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smtClean="0"/>
            <a:t>Классификация облигаций</a:t>
          </a:r>
          <a:endParaRPr lang="ru-RU" sz="3400" kern="1200"/>
        </a:p>
      </dsp:txBody>
      <dsp:txXfrm>
        <a:off x="39809" y="1157053"/>
        <a:ext cx="7692782" cy="735872"/>
      </dsp:txXfrm>
    </dsp:sp>
    <dsp:sp modelId="{1A377AA3-488F-45D1-9681-7DE595D7D888}">
      <dsp:nvSpPr>
        <dsp:cNvPr id="0" name=""/>
        <dsp:cNvSpPr/>
      </dsp:nvSpPr>
      <dsp:spPr>
        <a:xfrm>
          <a:off x="0" y="2030655"/>
          <a:ext cx="77724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smtClean="0"/>
            <a:t>Стоимостная оценка облигаций. </a:t>
          </a:r>
          <a:endParaRPr lang="ru-RU" sz="3400" kern="1200"/>
        </a:p>
      </dsp:txBody>
      <dsp:txXfrm>
        <a:off x="39809" y="2070464"/>
        <a:ext cx="7692782" cy="735872"/>
      </dsp:txXfrm>
    </dsp:sp>
    <dsp:sp modelId="{B44211F5-D123-4D0F-A139-851A70D8CF59}">
      <dsp:nvSpPr>
        <dsp:cNvPr id="0" name=""/>
        <dsp:cNvSpPr/>
      </dsp:nvSpPr>
      <dsp:spPr>
        <a:xfrm>
          <a:off x="0" y="2944065"/>
          <a:ext cx="77724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Доходность облигаций</a:t>
          </a:r>
          <a:endParaRPr lang="ru-RU" sz="3400" kern="1200" dirty="0"/>
        </a:p>
      </dsp:txBody>
      <dsp:txXfrm>
        <a:off x="39809" y="2983874"/>
        <a:ext cx="7692782" cy="735872"/>
      </dsp:txXfrm>
    </dsp:sp>
    <dsp:sp modelId="{39CD4C0A-64B2-4ED3-9B87-C6B251AAF6E7}">
      <dsp:nvSpPr>
        <dsp:cNvPr id="0" name=""/>
        <dsp:cNvSpPr/>
      </dsp:nvSpPr>
      <dsp:spPr>
        <a:xfrm>
          <a:off x="0" y="3857475"/>
          <a:ext cx="7772400" cy="815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/>
            <a:t>Структура рынка</a:t>
          </a:r>
          <a:endParaRPr lang="ru-RU" sz="3400" b="1" kern="1200" dirty="0"/>
        </a:p>
      </dsp:txBody>
      <dsp:txXfrm>
        <a:off x="39809" y="3897284"/>
        <a:ext cx="7692782" cy="7358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FE055-ED9F-4CBA-9962-1E8895222503}">
      <dsp:nvSpPr>
        <dsp:cNvPr id="0" name=""/>
        <dsp:cNvSpPr/>
      </dsp:nvSpPr>
      <dsp:spPr>
        <a:xfrm>
          <a:off x="0" y="72036"/>
          <a:ext cx="8640960" cy="150831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облигация является </a:t>
          </a:r>
          <a:r>
            <a:rPr lang="ru-RU" sz="2700" b="1" kern="1200" dirty="0" smtClean="0"/>
            <a:t>долговой ценной бумагой;</a:t>
          </a:r>
          <a:endParaRPr lang="ru-RU" sz="2700" b="1" kern="1200" dirty="0"/>
        </a:p>
      </dsp:txBody>
      <dsp:txXfrm>
        <a:off x="73630" y="145666"/>
        <a:ext cx="8493700" cy="1361054"/>
      </dsp:txXfrm>
    </dsp:sp>
    <dsp:sp modelId="{4CAD7076-8658-4A55-B2F2-5C3FB021E45B}">
      <dsp:nvSpPr>
        <dsp:cNvPr id="0" name=""/>
        <dsp:cNvSpPr/>
      </dsp:nvSpPr>
      <dsp:spPr>
        <a:xfrm>
          <a:off x="0" y="1658110"/>
          <a:ext cx="8640960" cy="1508314"/>
        </a:xfrm>
        <a:prstGeom prst="roundRect">
          <a:avLst/>
        </a:prstGeom>
        <a:solidFill>
          <a:schemeClr val="accent4">
            <a:hueOff val="7500508"/>
            <a:satOff val="-524"/>
            <a:lumOff val="-666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эмитент обязуется выплачивать держателю </a:t>
          </a:r>
          <a:r>
            <a:rPr lang="ru-RU" sz="2700" b="1" kern="1200" dirty="0" smtClean="0"/>
            <a:t>номинал облигации</a:t>
          </a:r>
          <a:r>
            <a:rPr lang="en-US" sz="2700" kern="1200" dirty="0" smtClean="0"/>
            <a:t>;</a:t>
          </a:r>
          <a:endParaRPr lang="ru-RU" sz="2700" kern="1200" dirty="0"/>
        </a:p>
      </dsp:txBody>
      <dsp:txXfrm>
        <a:off x="73630" y="1731740"/>
        <a:ext cx="8493700" cy="1361054"/>
      </dsp:txXfrm>
    </dsp:sp>
    <dsp:sp modelId="{4B96CBFC-A641-4DC0-BC7D-1C13EE1E9DBE}">
      <dsp:nvSpPr>
        <dsp:cNvPr id="0" name=""/>
        <dsp:cNvSpPr/>
      </dsp:nvSpPr>
      <dsp:spPr>
        <a:xfrm>
          <a:off x="0" y="3244185"/>
          <a:ext cx="8640960" cy="1508314"/>
        </a:xfrm>
        <a:prstGeom prst="roundRect">
          <a:avLst/>
        </a:prstGeom>
        <a:solidFill>
          <a:schemeClr val="accent4">
            <a:hueOff val="15001015"/>
            <a:satOff val="-1049"/>
            <a:lumOff val="-1333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по облигации выплачивается </a:t>
          </a:r>
          <a:r>
            <a:rPr lang="ru-RU" sz="2700" b="1" kern="1200" dirty="0" smtClean="0"/>
            <a:t>фиксированный доход</a:t>
          </a:r>
          <a:r>
            <a:rPr lang="ru-RU" sz="2700" kern="1200" dirty="0" smtClean="0"/>
            <a:t> в виде процента или другого имущественного эквивалента.</a:t>
          </a:r>
          <a:endParaRPr lang="ru-RU" sz="2700" kern="1200" dirty="0"/>
        </a:p>
      </dsp:txBody>
      <dsp:txXfrm>
        <a:off x="73630" y="3317815"/>
        <a:ext cx="8493700" cy="13610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E49D4-EFCD-40D0-9E1D-991FE74066A3}">
      <dsp:nvSpPr>
        <dsp:cNvPr id="0" name=""/>
        <dsp:cNvSpPr/>
      </dsp:nvSpPr>
      <dsp:spPr>
        <a:xfrm>
          <a:off x="3208" y="0"/>
          <a:ext cx="3675459" cy="4876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Покупая </a:t>
          </a:r>
          <a:r>
            <a:rPr lang="ru-RU" sz="1800" b="1" kern="1200" dirty="0" smtClean="0"/>
            <a:t>акцию</a:t>
          </a:r>
          <a:r>
            <a:rPr lang="ru-RU" sz="1800" kern="1200" dirty="0" smtClean="0"/>
            <a:t>, инвестор становится одним из </a:t>
          </a:r>
          <a:r>
            <a:rPr lang="ru-RU" sz="1800" b="1" kern="1200" dirty="0" smtClean="0"/>
            <a:t>собственников </a:t>
          </a:r>
          <a:r>
            <a:rPr lang="ru-RU" sz="1800" kern="1200" dirty="0" smtClean="0"/>
            <a:t>компании-эмитента. Купив </a:t>
          </a:r>
          <a:r>
            <a:rPr lang="ru-RU" sz="1800" b="1" kern="1200" dirty="0" smtClean="0"/>
            <a:t>облигацию </a:t>
          </a:r>
          <a:r>
            <a:rPr lang="ru-RU" sz="1800" kern="1200" dirty="0" smtClean="0"/>
            <a:t>компании-эмитента, инвестор становится ее </a:t>
          </a:r>
          <a:r>
            <a:rPr lang="ru-RU" sz="1800" b="1" kern="1200" dirty="0" smtClean="0"/>
            <a:t>кредитором</a:t>
          </a:r>
          <a:r>
            <a:rPr lang="ru-RU" sz="1800" kern="1200" dirty="0" smtClean="0"/>
            <a:t>. </a:t>
          </a:r>
          <a:endParaRPr lang="ru-RU" sz="1800" kern="1200" dirty="0"/>
        </a:p>
      </dsp:txBody>
      <dsp:txXfrm>
        <a:off x="3208" y="1950720"/>
        <a:ext cx="3675459" cy="1950720"/>
      </dsp:txXfrm>
    </dsp:sp>
    <dsp:sp modelId="{A04BFC23-0DB1-4346-81C4-EF0411AFAE81}">
      <dsp:nvSpPr>
        <dsp:cNvPr id="0" name=""/>
        <dsp:cNvSpPr/>
      </dsp:nvSpPr>
      <dsp:spPr>
        <a:xfrm>
          <a:off x="1028951" y="292608"/>
          <a:ext cx="1623974" cy="1623974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B4C691-1B78-41F1-9DAC-EC862F4B2ED2}">
      <dsp:nvSpPr>
        <dsp:cNvPr id="0" name=""/>
        <dsp:cNvSpPr/>
      </dsp:nvSpPr>
      <dsp:spPr>
        <a:xfrm>
          <a:off x="3788931" y="0"/>
          <a:ext cx="3675459" cy="4876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отличие от акций, облигации имеют </a:t>
          </a:r>
          <a:r>
            <a:rPr lang="ru-RU" sz="1800" b="1" kern="1200" dirty="0" smtClean="0"/>
            <a:t>ограниченный срок обращения, </a:t>
          </a:r>
          <a:r>
            <a:rPr lang="ru-RU" sz="1800" kern="1200" dirty="0" smtClean="0"/>
            <a:t>по истечении которого гасятся</a:t>
          </a:r>
          <a:endParaRPr lang="ru-RU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/>
        </a:p>
      </dsp:txBody>
      <dsp:txXfrm>
        <a:off x="3788931" y="1950720"/>
        <a:ext cx="3675459" cy="1950720"/>
      </dsp:txXfrm>
    </dsp:sp>
    <dsp:sp modelId="{55BD6F5E-CC03-4D4C-BE53-183BA63283D2}">
      <dsp:nvSpPr>
        <dsp:cNvPr id="0" name=""/>
        <dsp:cNvSpPr/>
      </dsp:nvSpPr>
      <dsp:spPr>
        <a:xfrm>
          <a:off x="4814674" y="292608"/>
          <a:ext cx="1623974" cy="1623974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9C24D7-001A-42DC-AE00-ABBD203F379B}">
      <dsp:nvSpPr>
        <dsp:cNvPr id="0" name=""/>
        <dsp:cNvSpPr/>
      </dsp:nvSpPr>
      <dsp:spPr>
        <a:xfrm>
          <a:off x="298703" y="3901440"/>
          <a:ext cx="6870192" cy="731520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8147A6-D938-45C6-A827-69BE55D78D67}">
      <dsp:nvSpPr>
        <dsp:cNvPr id="0" name=""/>
        <dsp:cNvSpPr/>
      </dsp:nvSpPr>
      <dsp:spPr>
        <a:xfrm>
          <a:off x="0" y="0"/>
          <a:ext cx="4324350" cy="432435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158E2B-4632-439F-AF6B-7FC51883CEEA}">
      <dsp:nvSpPr>
        <dsp:cNvPr id="0" name=""/>
        <dsp:cNvSpPr/>
      </dsp:nvSpPr>
      <dsp:spPr>
        <a:xfrm>
          <a:off x="2162175" y="0"/>
          <a:ext cx="6067425" cy="4324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является </a:t>
          </a:r>
          <a:r>
            <a:rPr lang="ru-RU" sz="2000" b="1" kern="1200" dirty="0" smtClean="0"/>
            <a:t>источником финансирования дефицита бюджетов </a:t>
          </a:r>
          <a:r>
            <a:rPr lang="ru-RU" sz="2000" kern="1200" dirty="0" smtClean="0"/>
            <a:t>различных уровней и определенных расходов органов государственной власти;</a:t>
          </a:r>
          <a:endParaRPr lang="ru-RU" sz="2000" kern="1200" dirty="0"/>
        </a:p>
      </dsp:txBody>
      <dsp:txXfrm>
        <a:off x="2162175" y="0"/>
        <a:ext cx="6067425" cy="1297307"/>
      </dsp:txXfrm>
    </dsp:sp>
    <dsp:sp modelId="{BD816223-7F2D-409F-8AB7-A0AEA605CBA2}">
      <dsp:nvSpPr>
        <dsp:cNvPr id="0" name=""/>
        <dsp:cNvSpPr/>
      </dsp:nvSpPr>
      <dsp:spPr>
        <a:xfrm>
          <a:off x="756762" y="1297307"/>
          <a:ext cx="2810824" cy="281082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677C24-EFBA-42BA-B73C-969464BA55DA}">
      <dsp:nvSpPr>
        <dsp:cNvPr id="0" name=""/>
        <dsp:cNvSpPr/>
      </dsp:nvSpPr>
      <dsp:spPr>
        <a:xfrm>
          <a:off x="2162175" y="1297307"/>
          <a:ext cx="6067425" cy="28108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является </a:t>
          </a:r>
          <a:r>
            <a:rPr lang="ru-RU" sz="2000" b="1" kern="1200" dirty="0" smtClean="0"/>
            <a:t>источником финансирования инвестиций </a:t>
          </a:r>
          <a:r>
            <a:rPr lang="ru-RU" sz="2000" kern="1200" dirty="0" smtClean="0"/>
            <a:t>акционерных обществ;</a:t>
          </a:r>
          <a:endParaRPr lang="ru-RU" sz="2000" kern="1200" dirty="0"/>
        </a:p>
      </dsp:txBody>
      <dsp:txXfrm>
        <a:off x="2162175" y="1297307"/>
        <a:ext cx="6067425" cy="1297303"/>
      </dsp:txXfrm>
    </dsp:sp>
    <dsp:sp modelId="{C20043C9-86A4-4FDC-A154-162079C691CA}">
      <dsp:nvSpPr>
        <dsp:cNvPr id="0" name=""/>
        <dsp:cNvSpPr/>
      </dsp:nvSpPr>
      <dsp:spPr>
        <a:xfrm>
          <a:off x="1513523" y="2594611"/>
          <a:ext cx="1297303" cy="129730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91A4C8-A91F-4F83-9E96-7CB976F8E6FB}">
      <dsp:nvSpPr>
        <dsp:cNvPr id="0" name=""/>
        <dsp:cNvSpPr/>
      </dsp:nvSpPr>
      <dsp:spPr>
        <a:xfrm>
          <a:off x="2162175" y="2594611"/>
          <a:ext cx="6067425" cy="12973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является </a:t>
          </a:r>
          <a:r>
            <a:rPr lang="ru-RU" sz="2000" b="1" kern="1200" dirty="0" smtClean="0"/>
            <a:t>формой сбережения средств </a:t>
          </a:r>
          <a:r>
            <a:rPr lang="ru-RU" sz="2000" kern="1200" dirty="0" smtClean="0"/>
            <a:t>населения, предприятий, финансово-кредитных организаций и получения ими дохода.</a:t>
          </a:r>
          <a:endParaRPr lang="ru-RU" sz="2000" kern="1200" dirty="0"/>
        </a:p>
      </dsp:txBody>
      <dsp:txXfrm>
        <a:off x="2162175" y="2594611"/>
        <a:ext cx="6067425" cy="12973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34D7F-9B4A-40BE-86CE-802F9B2CD07E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7F9E5-5FEF-4F0E-A30A-C8E0F7631A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450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F49B883-10A7-4D73-9B8D-9216B9A0E039}" type="slidenum">
              <a:rPr lang="ru-RU" sz="1200" smtClean="0"/>
              <a:pPr eaLnBrk="1" hangingPunct="1"/>
              <a:t>21</a:t>
            </a:fld>
            <a:endParaRPr lang="ru-RU" sz="1200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4233BC9-3D84-468B-8FC4-4CBA7665618E}" type="slidenum">
              <a:rPr lang="ru-RU" sz="1200" smtClean="0"/>
              <a:pPr eaLnBrk="1" hangingPunct="1"/>
              <a:t>22</a:t>
            </a:fld>
            <a:endParaRPr lang="ru-RU" sz="120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78B96A5-17BE-46B2-9878-EFDBDF421A57}" type="slidenum">
              <a:rPr lang="ru-RU" sz="1200" smtClean="0"/>
              <a:pPr eaLnBrk="1" hangingPunct="1"/>
              <a:t>23</a:t>
            </a:fld>
            <a:endParaRPr lang="ru-RU" sz="120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8448116-B54F-4245-B961-925786A2881B}" type="slidenum">
              <a:rPr lang="ru-RU" sz="1200" smtClean="0"/>
              <a:pPr eaLnBrk="1" hangingPunct="1"/>
              <a:t>24</a:t>
            </a:fld>
            <a:endParaRPr lang="ru-RU" sz="120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915AE3F-1AC4-454A-83BE-D892221BE4CE}" type="slidenum">
              <a:rPr lang="ru-RU" sz="1200" smtClean="0"/>
              <a:pPr eaLnBrk="1" hangingPunct="1"/>
              <a:t>25</a:t>
            </a:fld>
            <a:endParaRPr lang="ru-RU" sz="120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0109E4B-883D-4D01-9DB0-9289AA250369}" type="slidenum">
              <a:rPr lang="ru-RU" sz="1200" smtClean="0"/>
              <a:pPr eaLnBrk="1" hangingPunct="1"/>
              <a:t>26</a:t>
            </a:fld>
            <a:endParaRPr lang="ru-RU" sz="120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8DB7C21-1D97-4D5C-90F2-308351943BCC}" type="slidenum">
              <a:rPr lang="ru-RU" sz="1200" smtClean="0"/>
              <a:pPr eaLnBrk="1" hangingPunct="1"/>
              <a:t>27</a:t>
            </a:fld>
            <a:endParaRPr lang="ru-RU" sz="120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DD0C0D0-6ECA-44DD-8206-16E948E62ECC}" type="slidenum">
              <a:rPr lang="ru-RU" sz="1200" smtClean="0"/>
              <a:pPr eaLnBrk="1" hangingPunct="1"/>
              <a:t>28</a:t>
            </a:fld>
            <a:endParaRPr lang="ru-RU" sz="1200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2DBD0A-6F6C-4FBF-B9CF-FA251CD1B906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735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DBB375F-5F80-47BD-8180-C188AE6D64DE}" type="slidenum">
              <a:rPr lang="ru-RU" sz="1200" smtClean="0"/>
              <a:pPr eaLnBrk="1" hangingPunct="1"/>
              <a:t>18</a:t>
            </a:fld>
            <a:endParaRPr lang="ru-RU" sz="120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257B2DE-7076-4D11-8698-976C40F955F5}" type="slidenum">
              <a:rPr lang="ru-RU" sz="1200" smtClean="0"/>
              <a:pPr eaLnBrk="1" hangingPunct="1"/>
              <a:t>19</a:t>
            </a:fld>
            <a:endParaRPr lang="ru-RU" sz="120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BC1A108A-F71D-4516-88DE-DFDF8577EDC4}" type="slidenum">
              <a:rPr lang="ru-RU" sz="1200" smtClean="0"/>
              <a:pPr eaLnBrk="1" hangingPunct="1"/>
              <a:t>20</a:t>
            </a:fld>
            <a:endParaRPr lang="ru-RU" sz="120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/>
              <a:t>При этом следует отметить, что если для акций номинальная стоимость является довольно условной величиной, так как акции покупаются и продаются преимущественно по цене, не привязанной к номиналу, то для облигаций номинальная стоимость является очень важным параметром, значение которого не меняется на протяжении всего срока облигационного займа.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763" y="304800"/>
            <a:ext cx="756443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79550" y="1981200"/>
            <a:ext cx="3736975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8925" y="1981200"/>
            <a:ext cx="3736975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81138" y="6248400"/>
            <a:ext cx="17827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973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26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9B019-C981-41E4-87B9-2BCD6D075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73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microsoft.com/office/2007/relationships/diagramDrawing" Target="../diagrams/drawing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625" y="4292600"/>
            <a:ext cx="4953000" cy="1752600"/>
          </a:xfrm>
        </p:spPr>
        <p:txBody>
          <a:bodyPr/>
          <a:lstStyle/>
          <a:p>
            <a:pPr marL="63500"/>
            <a:r>
              <a:rPr lang="ru-RU" dirty="0" smtClean="0"/>
              <a:t>Подготовили:</a:t>
            </a:r>
          </a:p>
        </p:txBody>
      </p:sp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450850" y="2348880"/>
            <a:ext cx="8458200" cy="1470025"/>
          </a:xfrm>
        </p:spPr>
        <p:txBody>
          <a:bodyPr/>
          <a:lstStyle/>
          <a:p>
            <a:r>
              <a:rPr lang="ru-RU" sz="6600" dirty="0" smtClean="0"/>
              <a:t>Облигации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3635375" y="6396038"/>
            <a:ext cx="2089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ru-RU" dirty="0"/>
              <a:t>Москва </a:t>
            </a:r>
            <a:r>
              <a:rPr lang="ru-RU" dirty="0" smtClean="0"/>
              <a:t>2015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06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7783594"/>
              </p:ext>
            </p:extLst>
          </p:nvPr>
        </p:nvGraphicFramePr>
        <p:xfrm>
          <a:off x="467544" y="4293096"/>
          <a:ext cx="8373616" cy="2403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 bwMode="auto">
          <a:xfrm>
            <a:off x="251520" y="1238001"/>
            <a:ext cx="7992888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Сроку обращения</a:t>
            </a:r>
            <a:endParaRPr lang="ru-RU" dirty="0"/>
          </a:p>
        </p:txBody>
      </p:sp>
      <p:cxnSp>
        <p:nvCxnSpPr>
          <p:cNvPr id="4" name="Прямая со стрелкой 3"/>
          <p:cNvCxnSpPr>
            <a:endCxn id="6" idx="0"/>
          </p:cNvCxnSpPr>
          <p:nvPr/>
        </p:nvCxnSpPr>
        <p:spPr>
          <a:xfrm flipH="1">
            <a:off x="2339752" y="1772816"/>
            <a:ext cx="2880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827584" y="2420888"/>
            <a:ext cx="302433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 оговоренной датой погашения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3" y="2420888"/>
            <a:ext cx="3282651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 </a:t>
            </a:r>
            <a:r>
              <a:rPr lang="ru-RU" dirty="0"/>
              <a:t>фиксированной даты погашения</a:t>
            </a:r>
          </a:p>
        </p:txBody>
      </p:sp>
      <p:cxnSp>
        <p:nvCxnSpPr>
          <p:cNvPr id="9" name="Прямая со стрелкой 8"/>
          <p:cNvCxnSpPr>
            <a:endCxn id="7" idx="0"/>
          </p:cNvCxnSpPr>
          <p:nvPr/>
        </p:nvCxnSpPr>
        <p:spPr>
          <a:xfrm>
            <a:off x="2627784" y="1772816"/>
            <a:ext cx="4161605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</p:cNvCxnSpPr>
          <p:nvPr/>
        </p:nvCxnSpPr>
        <p:spPr>
          <a:xfrm flipH="1">
            <a:off x="1763688" y="3429000"/>
            <a:ext cx="576064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>
            <a:off x="2339752" y="3429000"/>
            <a:ext cx="2368834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</p:cNvCxnSpPr>
          <p:nvPr/>
        </p:nvCxnSpPr>
        <p:spPr>
          <a:xfrm>
            <a:off x="2339752" y="3429000"/>
            <a:ext cx="5328592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611560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dirty="0" smtClean="0"/>
              <a:t>Классификация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5620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556792"/>
            <a:ext cx="8219256" cy="1107504"/>
          </a:xfrm>
        </p:spPr>
        <p:txBody>
          <a:bodyPr/>
          <a:lstStyle/>
          <a:p>
            <a:r>
              <a:rPr lang="ru-RU" dirty="0" smtClean="0"/>
              <a:t>По порядку привлечения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827138"/>
              </p:ext>
            </p:extLst>
          </p:nvPr>
        </p:nvGraphicFramePr>
        <p:xfrm>
          <a:off x="1547664" y="2204864"/>
          <a:ext cx="561662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 bwMode="auto">
          <a:xfrm>
            <a:off x="385192" y="4005064"/>
            <a:ext cx="8219256" cy="11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По целям </a:t>
            </a:r>
            <a:r>
              <a:rPr lang="ru-RU" dirty="0"/>
              <a:t>заимствования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074034296"/>
              </p:ext>
            </p:extLst>
          </p:nvPr>
        </p:nvGraphicFramePr>
        <p:xfrm>
          <a:off x="1619672" y="4797152"/>
          <a:ext cx="5472608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903453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556792"/>
            <a:ext cx="8219256" cy="1107504"/>
          </a:xfrm>
        </p:spPr>
        <p:txBody>
          <a:bodyPr/>
          <a:lstStyle/>
          <a:p>
            <a:r>
              <a:rPr lang="ru-RU" dirty="0" smtClean="0"/>
              <a:t>По способу </a:t>
            </a:r>
            <a:r>
              <a:rPr lang="ru-RU" dirty="0"/>
              <a:t>размещения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88373873"/>
              </p:ext>
            </p:extLst>
          </p:nvPr>
        </p:nvGraphicFramePr>
        <p:xfrm>
          <a:off x="1547664" y="2204864"/>
          <a:ext cx="5616624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 bwMode="auto">
          <a:xfrm>
            <a:off x="350330" y="4005064"/>
            <a:ext cx="8219256" cy="11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По форме </a:t>
            </a:r>
            <a:r>
              <a:rPr lang="ru-RU" dirty="0"/>
              <a:t>возмещения при погашении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31044109"/>
              </p:ext>
            </p:extLst>
          </p:nvPr>
        </p:nvGraphicFramePr>
        <p:xfrm>
          <a:off x="1547664" y="4725144"/>
          <a:ext cx="5616624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902211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556792"/>
            <a:ext cx="8219256" cy="1107504"/>
          </a:xfrm>
        </p:spPr>
        <p:txBody>
          <a:bodyPr/>
          <a:lstStyle/>
          <a:p>
            <a:r>
              <a:rPr lang="ru-RU" dirty="0" smtClean="0"/>
              <a:t>По методу </a:t>
            </a:r>
            <a:r>
              <a:rPr lang="ru-RU" dirty="0"/>
              <a:t>погашения номинала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86102803"/>
              </p:ext>
            </p:extLst>
          </p:nvPr>
        </p:nvGraphicFramePr>
        <p:xfrm>
          <a:off x="680889" y="2564904"/>
          <a:ext cx="7920880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52379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2372" y="1484784"/>
            <a:ext cx="8219256" cy="1107504"/>
          </a:xfrm>
        </p:spPr>
        <p:txBody>
          <a:bodyPr/>
          <a:lstStyle/>
          <a:p>
            <a:r>
              <a:rPr lang="ru-RU" dirty="0" smtClean="0"/>
              <a:t>По </a:t>
            </a:r>
            <a:r>
              <a:rPr lang="ru-RU" dirty="0"/>
              <a:t> </a:t>
            </a:r>
            <a:r>
              <a:rPr lang="ru-RU" dirty="0" smtClean="0"/>
              <a:t>видам </a:t>
            </a:r>
            <a:r>
              <a:rPr lang="ru-RU" dirty="0"/>
              <a:t>выплат по облигациям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082083819"/>
              </p:ext>
            </p:extLst>
          </p:nvPr>
        </p:nvGraphicFramePr>
        <p:xfrm>
          <a:off x="251520" y="2132856"/>
          <a:ext cx="878497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4667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576" y="1333550"/>
            <a:ext cx="8219256" cy="1107504"/>
          </a:xfrm>
        </p:spPr>
        <p:txBody>
          <a:bodyPr/>
          <a:lstStyle/>
          <a:p>
            <a:r>
              <a:rPr lang="ru-RU" dirty="0" smtClean="0"/>
              <a:t>По форме дохода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23162832"/>
              </p:ext>
            </p:extLst>
          </p:nvPr>
        </p:nvGraphicFramePr>
        <p:xfrm>
          <a:off x="125760" y="1916832"/>
          <a:ext cx="88924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17428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556792"/>
            <a:ext cx="8219256" cy="1107504"/>
          </a:xfrm>
        </p:spPr>
        <p:txBody>
          <a:bodyPr/>
          <a:lstStyle/>
          <a:p>
            <a:r>
              <a:rPr lang="ru-RU" dirty="0" smtClean="0"/>
              <a:t>По характеру размещения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552" y="548680"/>
            <a:ext cx="806489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/>
            <a:r>
              <a:rPr lang="ru-RU" smtClean="0"/>
              <a:t>Классификация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5081077"/>
              </p:ext>
            </p:extLst>
          </p:nvPr>
        </p:nvGraphicFramePr>
        <p:xfrm>
          <a:off x="560486" y="2204864"/>
          <a:ext cx="8115969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 bwMode="auto">
          <a:xfrm>
            <a:off x="350330" y="4005064"/>
            <a:ext cx="8686166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7225" indent="-246063" algn="l" rtl="0" fontAlgn="base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Georgia" pitchFamily="18" charset="0"/>
              <a:buChar char="▫"/>
              <a:defRPr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2338" indent="-21907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13" indent="-200025" algn="l" rtl="0" fontAlgn="base"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Wingdings 2" pitchFamily="18" charset="2"/>
              <a:buChar char="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Font typeface="Georgia" pitchFamily="18" charset="0"/>
              <a:buChar char="▫"/>
              <a:defRPr sz="2000" kern="1200">
                <a:solidFill>
                  <a:srgbClr val="A04DA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По способу обеспечению </a:t>
            </a:r>
            <a:r>
              <a:rPr lang="ru-RU" dirty="0"/>
              <a:t>выплат по облигациям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602158243"/>
              </p:ext>
            </p:extLst>
          </p:nvPr>
        </p:nvGraphicFramePr>
        <p:xfrm>
          <a:off x="611560" y="4725144"/>
          <a:ext cx="8136904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34238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484784"/>
            <a:ext cx="8064896" cy="4896544"/>
          </a:xfrm>
        </p:spPr>
        <p:txBody>
          <a:bodyPr>
            <a:normAutofit/>
          </a:bodyPr>
          <a:lstStyle/>
          <a:p>
            <a:pPr marL="609600" indent="-609600"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Облигации имеют </a:t>
            </a:r>
            <a:r>
              <a:rPr lang="ru-RU" sz="2400" b="1" u="sng" dirty="0" smtClean="0"/>
              <a:t>нарицательную цену</a:t>
            </a:r>
            <a:r>
              <a:rPr lang="ru-RU" sz="2400" dirty="0" smtClean="0"/>
              <a:t> (номинал) и </a:t>
            </a:r>
            <a:r>
              <a:rPr lang="ru-RU" sz="2400" b="1" u="sng" dirty="0" smtClean="0"/>
              <a:t>рыночную цену</a:t>
            </a:r>
            <a:r>
              <a:rPr lang="ru-RU" sz="2400" dirty="0" smtClean="0"/>
              <a:t>. </a:t>
            </a:r>
          </a:p>
          <a:p>
            <a:pPr marL="609600" indent="-609600" fontAlgn="auto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Номинальная стоимость облигации</a:t>
            </a:r>
            <a:r>
              <a:rPr lang="ru-RU" sz="2400" dirty="0" smtClean="0"/>
              <a:t> напечатана на самой облигации и обозначает сумму, которая берется взаймы и подлежит возврату по истечении срока облигационного займа. 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11300" y="35471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Стоимостная оценка облигаций</a:t>
            </a:r>
            <a:r>
              <a:rPr lang="ru-RU" b="1" dirty="0" smtClean="0"/>
              <a:t> </a:t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562771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484784"/>
            <a:ext cx="9036496" cy="432048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spcBef>
                <a:spcPts val="1200"/>
              </a:spcBef>
              <a:buFont typeface="Wingdings" pitchFamily="2" charset="2"/>
              <a:buNone/>
            </a:pPr>
            <a:r>
              <a:rPr lang="ru-RU" sz="2400" b="1" i="1" dirty="0" smtClean="0"/>
              <a:t>Рыночная цена облигаций</a:t>
            </a:r>
            <a:r>
              <a:rPr lang="ru-RU" sz="2400" dirty="0" smtClean="0"/>
              <a:t> определяется исходя из ситуации, сложившейся на рынке облигаций и финансовом рынке в целом к моменту продажи, а также </a:t>
            </a:r>
            <a:r>
              <a:rPr lang="ru-RU" sz="2400" u="sng" dirty="0" smtClean="0"/>
              <a:t>двух главных элементов самого облигационного займа:</a:t>
            </a:r>
            <a:endParaRPr lang="ru-RU" sz="2400" dirty="0" smtClean="0"/>
          </a:p>
          <a:p>
            <a:pPr marL="609600" indent="-609600">
              <a:lnSpc>
                <a:spcPct val="80000"/>
              </a:lnSpc>
              <a:spcBef>
                <a:spcPts val="1200"/>
              </a:spcBef>
            </a:pPr>
            <a:r>
              <a:rPr lang="ru-RU" sz="2400" b="1" dirty="0" smtClean="0"/>
              <a:t>перспектива получить при погашении номинальную стоимость облигации</a:t>
            </a:r>
            <a:r>
              <a:rPr lang="ru-RU" sz="2400" dirty="0" smtClean="0"/>
              <a:t> (чем ближе в момент покупки облигации срок ее погашения, тем выше ее рыночная стоимость);</a:t>
            </a:r>
          </a:p>
          <a:p>
            <a:pPr marL="609600" indent="-609600">
              <a:lnSpc>
                <a:spcPct val="80000"/>
              </a:lnSpc>
              <a:spcBef>
                <a:spcPts val="1200"/>
              </a:spcBef>
            </a:pPr>
            <a:r>
              <a:rPr lang="ru-RU" sz="2400" b="1" dirty="0" smtClean="0"/>
              <a:t>право на регулярный фиксированный доход</a:t>
            </a:r>
            <a:r>
              <a:rPr lang="ru-RU" sz="2400" dirty="0" smtClean="0"/>
              <a:t> (чем выше доход, приносимый облигацией, тем выше ее рыночная стоимость)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sz="2000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000" dirty="0" smtClean="0"/>
              <a:t>Рыночная цена облигаций зависит и от ряда других условий, важнейшим из которых является надежность (степень риска) вложений.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Стоимостная оценка облигаций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3280761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556792"/>
            <a:ext cx="9036496" cy="432048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u="sng" dirty="0" smtClean="0"/>
              <a:t>Курсом облигации называется значение рыночной цены облигации, выраженное в процентах к ее номиналу:</a:t>
            </a:r>
            <a:endParaRPr lang="ru-RU" sz="2400" b="1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		        К р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	К о = --------  * 100,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                     Н</a:t>
            </a:r>
            <a:endParaRPr lang="ru-RU" sz="2400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/>
              <a:t>где  </a:t>
            </a:r>
            <a:r>
              <a:rPr lang="ru-RU" sz="2400" b="1" dirty="0" smtClean="0"/>
              <a:t>К о</a:t>
            </a:r>
            <a:r>
              <a:rPr lang="ru-RU" sz="2400" dirty="0" smtClean="0"/>
              <a:t> - курс облигаций;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	К р</a:t>
            </a:r>
            <a:r>
              <a:rPr lang="ru-RU" sz="2400" dirty="0" smtClean="0"/>
              <a:t> - рыночная цена облигации;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dirty="0" smtClean="0"/>
              <a:t>	Н   -</a:t>
            </a:r>
            <a:r>
              <a:rPr lang="ru-RU" sz="2400" dirty="0" smtClean="0"/>
              <a:t> номинальная цена облигации</a:t>
            </a: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Стоимостная оценка облигаций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2766524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7544" y="1052736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Содержание </a:t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253464"/>
              </p:ext>
            </p:extLst>
          </p:nvPr>
        </p:nvGraphicFramePr>
        <p:xfrm>
          <a:off x="466475" y="1772816"/>
          <a:ext cx="77724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1707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760"/>
            <a:ext cx="8784976" cy="5256584"/>
          </a:xfrm>
        </p:spPr>
        <p:txBody>
          <a:bodyPr>
            <a:normAutofit/>
          </a:bodyPr>
          <a:lstStyle/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Существует в зарубежной практике помимо перечисленных стоимостных характеристик еще одна – </a:t>
            </a:r>
            <a:r>
              <a:rPr lang="ru-RU" b="1" dirty="0" smtClean="0"/>
              <a:t>выкупная цена облигаций</a:t>
            </a:r>
            <a:r>
              <a:rPr lang="ru-RU" dirty="0" smtClean="0"/>
              <a:t>.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Выкупная цена может совпадать с номинальной, а может быть выше или, наоборот, ниже ее. </a:t>
            </a:r>
          </a:p>
          <a:p>
            <a:pPr marL="609600" indent="-60960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В РФ облигации </a:t>
            </a:r>
            <a:r>
              <a:rPr lang="ru-RU" u="sng" dirty="0" smtClean="0"/>
              <a:t>могут погашаться (выкупаться) только по номинальной стоимости.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Стоимостная оценка облигаций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10345097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268760"/>
            <a:ext cx="8568952" cy="5328592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Облигации</a:t>
            </a:r>
            <a:r>
              <a:rPr lang="ru-RU" dirty="0" smtClean="0"/>
              <a:t>, являясь, как и другие ценные бумаги, </a:t>
            </a:r>
            <a:r>
              <a:rPr lang="ru-RU" i="1" u="sng" dirty="0" smtClean="0"/>
              <a:t>объектом инвестирования</a:t>
            </a:r>
            <a:r>
              <a:rPr lang="ru-RU" u="sng" dirty="0" smtClean="0"/>
              <a:t> на фондовом рынке, приносят своим </a:t>
            </a:r>
            <a:r>
              <a:rPr lang="ru-RU" i="1" u="sng" dirty="0" smtClean="0"/>
              <a:t>держателям доход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u="sng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Общий доход</a:t>
            </a:r>
            <a:r>
              <a:rPr lang="ru-RU" dirty="0" smtClean="0"/>
              <a:t> от облигации складывается из следующих элементов:</a:t>
            </a:r>
          </a:p>
          <a:p>
            <a:pPr marL="609600" indent="-609600">
              <a:lnSpc>
                <a:spcPct val="80000"/>
              </a:lnSpc>
            </a:pPr>
            <a:r>
              <a:rPr lang="ru-RU" dirty="0" smtClean="0"/>
              <a:t>периодически выплачиваемых </a:t>
            </a:r>
            <a:r>
              <a:rPr lang="ru-RU" b="1" dirty="0" smtClean="0"/>
              <a:t>процентов</a:t>
            </a:r>
            <a:r>
              <a:rPr lang="ru-RU" dirty="0" smtClean="0"/>
              <a:t> (купонного дохода);</a:t>
            </a:r>
          </a:p>
          <a:p>
            <a:pPr marL="609600" indent="-609600">
              <a:lnSpc>
                <a:spcPct val="80000"/>
              </a:lnSpc>
            </a:pPr>
            <a:r>
              <a:rPr lang="ru-RU" b="1" dirty="0" smtClean="0"/>
              <a:t>изменения стоимости </a:t>
            </a:r>
            <a:r>
              <a:rPr lang="ru-RU" dirty="0" smtClean="0"/>
              <a:t>облигации за соответствующий период;</a:t>
            </a:r>
          </a:p>
          <a:p>
            <a:pPr marL="609600" indent="-609600">
              <a:lnSpc>
                <a:spcPct val="80000"/>
              </a:lnSpc>
            </a:pPr>
            <a:r>
              <a:rPr lang="ru-RU" b="1" dirty="0" smtClean="0"/>
              <a:t>дохода от реинвестирования полученных процентов</a:t>
            </a: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3600" b="1" smtClean="0"/>
              <a:t>Стоимостная оценка облигаций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309293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-99392"/>
            <a:ext cx="7564437" cy="1143001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400" b="1" dirty="0" smtClean="0"/>
              <a:t>Сравнительная характеристика акций и облигаций с точки зрения их инвестиционных качеств  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graphicFrame>
        <p:nvGraphicFramePr>
          <p:cNvPr id="87178" name="Group 13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24773794"/>
              </p:ext>
            </p:extLst>
          </p:nvPr>
        </p:nvGraphicFramePr>
        <p:xfrm>
          <a:off x="467544" y="1556792"/>
          <a:ext cx="8101012" cy="4947916"/>
        </p:xfrm>
        <a:graphic>
          <a:graphicData uri="http://schemas.openxmlformats.org/drawingml/2006/table">
            <a:tbl>
              <a:tblPr/>
              <a:tblGrid>
                <a:gridCol w="1619250"/>
                <a:gridCol w="1620837"/>
                <a:gridCol w="1620838"/>
                <a:gridCol w="1620837"/>
                <a:gridCol w="1619250"/>
              </a:tblGrid>
              <a:tr h="3667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Критерии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сравнения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Виды ценных бумаг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Обыкновенные акции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Привилегированные акции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Облигации предприятий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Государственные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облигации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Высокий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(для новых предприятий - очень высокий)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Низкий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низкий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Высокая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(для новых предприятий – очень высокая)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Средняя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Ниже среднего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Низкая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Потенциал роста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курсовой стоимости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Высокая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(для новых предприятий – очень высокая)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Средняя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Ниже среднего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Низкая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Колебания доходности и курсовой стоимости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Высокий уровень колебаний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(для новых предприятий – очень высокий)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Средний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уровень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Уровень колебаний ниже среднего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Низкий уровень колебаний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670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268760"/>
            <a:ext cx="8820472" cy="5328592"/>
          </a:xfrm>
        </p:spPr>
        <p:txBody>
          <a:bodyPr>
            <a:normAutofit fontScale="92500" lnSpcReduction="10000"/>
          </a:bodyPr>
          <a:lstStyle/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u="sng" dirty="0" smtClean="0"/>
              <a:t>Доходность </a:t>
            </a:r>
            <a:r>
              <a:rPr lang="ru-RU" sz="2400" dirty="0" smtClean="0"/>
              <a:t>является относительным показателем и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представляет собой доход, приходящийся на единицу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затрат. Различают </a:t>
            </a:r>
            <a:r>
              <a:rPr lang="ru-RU" sz="2400" i="1" dirty="0" smtClean="0"/>
              <a:t>текущую доходность</a:t>
            </a:r>
            <a:r>
              <a:rPr lang="ru-RU" sz="2400" dirty="0" smtClean="0"/>
              <a:t> и </a:t>
            </a:r>
            <a:r>
              <a:rPr lang="ru-RU" sz="2400" i="1" dirty="0" smtClean="0"/>
              <a:t>полную, или конечную доходность облигаций.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Показатель </a:t>
            </a:r>
            <a:r>
              <a:rPr lang="ru-RU" sz="2400" b="1" dirty="0" smtClean="0"/>
              <a:t>текущей доходности</a:t>
            </a:r>
            <a:r>
              <a:rPr lang="ru-RU" sz="2400" dirty="0" smtClean="0"/>
              <a:t> характеризует </a:t>
            </a:r>
            <a:r>
              <a:rPr lang="ru-RU" sz="2400" u="sng" dirty="0" smtClean="0"/>
              <a:t>годовые (текущие) поступления по облигации относительно сделанных затрат на ее покупку</a:t>
            </a:r>
            <a:r>
              <a:rPr lang="ru-RU" sz="2400" dirty="0" smtClean="0"/>
              <a:t>:</a:t>
            </a:r>
            <a:endParaRPr lang="ru-RU" sz="2400" b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	             Д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С тек =  -------- *100,               </a:t>
            </a:r>
            <a:r>
              <a:rPr lang="ru-RU" sz="2400" dirty="0" smtClean="0"/>
              <a:t>где 		      		</a:t>
            </a:r>
            <a:endParaRPr lang="ru-RU" sz="2400" b="1" i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	          К р</a:t>
            </a:r>
            <a:r>
              <a:rPr lang="ru-RU" sz="2400" dirty="0" smtClean="0"/>
              <a:t> </a:t>
            </a:r>
            <a:endParaRPr lang="ru-RU" sz="2400" b="1" i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        </a:t>
            </a:r>
            <a:r>
              <a:rPr lang="ru-RU" sz="2400" b="1" dirty="0" smtClean="0"/>
              <a:t>С тек</a:t>
            </a:r>
            <a:r>
              <a:rPr lang="ru-RU" sz="2400" dirty="0" smtClean="0"/>
              <a:t> - текущая доходность облигации, %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smtClean="0"/>
              <a:t>Д</a:t>
            </a:r>
            <a:r>
              <a:rPr lang="ru-RU" sz="2400" dirty="0" smtClean="0"/>
              <a:t>  - сумма выплачиваемых в год процентов, руб.;</a:t>
            </a:r>
            <a:endParaRPr lang="ru-RU" sz="2400" b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/>
              <a:t>        </a:t>
            </a:r>
            <a:r>
              <a:rPr lang="ru-RU" sz="2400" b="1" dirty="0" err="1" smtClean="0"/>
              <a:t>Кр</a:t>
            </a:r>
            <a:r>
              <a:rPr lang="ru-RU" sz="2400" dirty="0" smtClean="0"/>
              <a:t> - курсовая стоимость облигации, по которой она  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                была приобретена, руб.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i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i="1" dirty="0" smtClean="0"/>
              <a:t>	</a:t>
            </a:r>
            <a:endParaRPr lang="ru-RU" sz="2400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       </a:t>
            </a:r>
            <a:r>
              <a:rPr lang="ru-RU" sz="2400" b="1" dirty="0" smtClean="0"/>
              <a:t>	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Доходность облигаций</a:t>
            </a:r>
            <a:r>
              <a:rPr lang="ru-RU" dirty="0" smtClean="0"/>
              <a:t> </a:t>
            </a:r>
            <a:r>
              <a:rPr lang="ru-RU" b="1" dirty="0" smtClean="0"/>
              <a:t> </a:t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6806008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556792"/>
            <a:ext cx="8496944" cy="4896544"/>
          </a:xfrm>
        </p:spPr>
        <p:txBody>
          <a:bodyPr>
            <a:normAutofit lnSpcReduction="10000"/>
          </a:bodyPr>
          <a:lstStyle/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/>
              <a:t>	Пример</a:t>
            </a:r>
            <a:r>
              <a:rPr lang="ru-RU" dirty="0" smtClean="0"/>
              <a:t>: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Инвестор приобрел за </a:t>
            </a:r>
            <a:r>
              <a:rPr lang="ru-RU" b="1" dirty="0" smtClean="0"/>
              <a:t>11 000 руб</a:t>
            </a:r>
            <a:r>
              <a:rPr lang="ru-RU" dirty="0" smtClean="0"/>
              <a:t>. облигацию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номинальной стоимостью </a:t>
            </a:r>
            <a:r>
              <a:rPr lang="ru-RU" b="1" dirty="0" smtClean="0"/>
              <a:t>10 000 руб</a:t>
            </a:r>
            <a:r>
              <a:rPr lang="ru-RU" dirty="0" smtClean="0"/>
              <a:t>.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Купонная ставка равна </a:t>
            </a:r>
            <a:r>
              <a:rPr lang="ru-RU" b="1" dirty="0" smtClean="0"/>
              <a:t>50% годовых</a:t>
            </a:r>
            <a:r>
              <a:rPr lang="ru-RU" dirty="0" smtClean="0"/>
              <a:t>.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Проценты выплачиваются в конце года.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Срок погашения облигации наступит через два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года.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b="1" dirty="0" smtClean="0"/>
              <a:t>Текущая доходность</a:t>
            </a:r>
            <a:r>
              <a:rPr lang="ru-RU" dirty="0" smtClean="0"/>
              <a:t> облигации равна: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	 5000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 	-------- * 100 = 45,5%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	11000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i="1" dirty="0" smtClean="0"/>
              <a:t>	</a:t>
            </a:r>
            <a:endParaRPr lang="ru-RU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       </a:t>
            </a:r>
            <a:r>
              <a:rPr lang="ru-RU" sz="2400" b="1" dirty="0" smtClean="0"/>
              <a:t>	</a:t>
            </a: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Доходность облигаций</a:t>
            </a:r>
            <a:r>
              <a:rPr lang="ru-RU" smtClean="0"/>
              <a:t> 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2767368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12776"/>
            <a:ext cx="8568952" cy="4608512"/>
          </a:xfrm>
        </p:spPr>
        <p:txBody>
          <a:bodyPr>
            <a:normAutofit fontScale="92500" lnSpcReduction="10000"/>
          </a:bodyPr>
          <a:lstStyle/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Оба источника дохода (текущая доходность, изменение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стоимости облигации за период владения ею) 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отражаются в </a:t>
            </a:r>
            <a:r>
              <a:rPr lang="ru-RU" sz="2400" b="1" i="1" dirty="0" smtClean="0"/>
              <a:t>показателе конечной или полной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i="1" dirty="0" smtClean="0"/>
              <a:t>доходности</a:t>
            </a:r>
            <a:r>
              <a:rPr lang="ru-RU" sz="2400" dirty="0" smtClean="0"/>
              <a:t>, которая характеризует полный доход по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облигации, приходящейся на единицу затрат на покупку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этой облигации:	</a:t>
            </a:r>
            <a:r>
              <a:rPr lang="ru-RU" sz="2400" i="1" dirty="0" smtClean="0"/>
              <a:t>	</a:t>
            </a:r>
            <a:endParaRPr lang="ru-RU" sz="2400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  <a:r>
              <a:rPr lang="ru-RU" sz="1800" dirty="0" smtClean="0"/>
              <a:t> </a:t>
            </a:r>
            <a:r>
              <a:rPr lang="ru-RU" sz="1800" b="1" dirty="0" smtClean="0"/>
              <a:t>       Д </a:t>
            </a:r>
            <a:r>
              <a:rPr lang="ru-RU" sz="1800" b="1" dirty="0" err="1" smtClean="0"/>
              <a:t>сп</a:t>
            </a:r>
            <a:r>
              <a:rPr lang="ru-RU" sz="1800" b="1" dirty="0" smtClean="0"/>
              <a:t> + Р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b="1" dirty="0" smtClean="0"/>
              <a:t>С кон =     -----------,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b="1" dirty="0" smtClean="0"/>
              <a:t>                    К р * </a:t>
            </a:r>
            <a:r>
              <a:rPr lang="en-US" sz="1800" b="1" dirty="0" smtClean="0"/>
              <a:t>n</a:t>
            </a:r>
            <a:endParaRPr lang="ru-RU" sz="1800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dirty="0" smtClean="0"/>
              <a:t>где </a:t>
            </a:r>
            <a:r>
              <a:rPr lang="ru-RU" sz="1800" b="1" dirty="0" smtClean="0"/>
              <a:t>С кон</a:t>
            </a:r>
            <a:r>
              <a:rPr lang="ru-RU" sz="1800" dirty="0" smtClean="0"/>
              <a:t> - конечная доходность облигаций, %;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dirty="0" smtClean="0"/>
              <a:t>       </a:t>
            </a:r>
            <a:r>
              <a:rPr lang="ru-RU" sz="1800" b="1" dirty="0" smtClean="0"/>
              <a:t>Д </a:t>
            </a:r>
            <a:r>
              <a:rPr lang="ru-RU" sz="1800" b="1" dirty="0" err="1" smtClean="0"/>
              <a:t>сп</a:t>
            </a:r>
            <a:r>
              <a:rPr lang="ru-RU" sz="1800" dirty="0" smtClean="0"/>
              <a:t> - совокупный процентный доход, руб.;</a:t>
            </a:r>
            <a:endParaRPr lang="ru-RU" sz="1800" b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b="1" dirty="0" smtClean="0"/>
              <a:t>       Р</a:t>
            </a:r>
            <a:r>
              <a:rPr lang="ru-RU" sz="1800" dirty="0" smtClean="0"/>
              <a:t> - величина дисконта по облигации, руб.;</a:t>
            </a:r>
            <a:endParaRPr lang="ru-RU" sz="1800" b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b="1" dirty="0" smtClean="0"/>
              <a:t>       К р</a:t>
            </a:r>
            <a:r>
              <a:rPr lang="ru-RU" sz="1800" dirty="0" smtClean="0"/>
              <a:t> - курсовая стоимость облигации, по которой она была приобретена,    </a:t>
            </a:r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dirty="0" smtClean="0"/>
              <a:t>                 руб.;</a:t>
            </a:r>
            <a:endParaRPr lang="ru-RU" sz="1800" b="1" dirty="0" smtClean="0"/>
          </a:p>
          <a:p>
            <a:pPr marL="609600" indent="-609600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1800" b="1" dirty="0" smtClean="0"/>
              <a:t>        </a:t>
            </a:r>
            <a:r>
              <a:rPr lang="en-US" sz="1800" b="1" dirty="0" smtClean="0"/>
              <a:t>n</a:t>
            </a:r>
            <a:r>
              <a:rPr lang="ru-RU" sz="1800" b="1" dirty="0" smtClean="0"/>
              <a:t> -</a:t>
            </a:r>
            <a:r>
              <a:rPr lang="ru-RU" sz="1800" dirty="0" smtClean="0"/>
              <a:t> число лет, в течение которых инвестор владел облигацией</a:t>
            </a:r>
            <a:r>
              <a:rPr lang="ru-RU" sz="2400" dirty="0" smtClean="0"/>
              <a:t>    	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Доходность облигаций</a:t>
            </a:r>
            <a:r>
              <a:rPr lang="ru-RU" smtClean="0"/>
              <a:t> 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1543550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385392"/>
            <a:ext cx="8784976" cy="5472608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Величина дисконта</a:t>
            </a:r>
            <a:r>
              <a:rPr lang="ru-RU" dirty="0" smtClean="0"/>
              <a:t> </a:t>
            </a:r>
            <a:r>
              <a:rPr lang="ru-RU" b="1" dirty="0" smtClean="0"/>
              <a:t>Р </a:t>
            </a:r>
            <a:r>
              <a:rPr lang="ru-RU" dirty="0" smtClean="0"/>
              <a:t>равна: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	номинальная стоимость облигаций 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		- 	цена  приобретения</a:t>
            </a:r>
            <a:r>
              <a:rPr lang="ru-RU" dirty="0" smtClean="0"/>
              <a:t>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в случае, </a:t>
            </a:r>
            <a:r>
              <a:rPr lang="ru-RU" u="sng" dirty="0" smtClean="0"/>
              <a:t>если инвестор держит облигацию до погашения</a:t>
            </a:r>
            <a:r>
              <a:rPr lang="ru-RU" dirty="0" smtClean="0"/>
              <a:t>.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u="sng" dirty="0" smtClean="0"/>
              <a:t>Если же инвестор продает облигацию, не дожидаясь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r>
              <a:rPr lang="ru-RU" u="sng" dirty="0" smtClean="0"/>
              <a:t>погашения</a:t>
            </a:r>
            <a:r>
              <a:rPr lang="ru-RU" dirty="0" smtClean="0"/>
              <a:t>, то величина </a:t>
            </a:r>
            <a:r>
              <a:rPr lang="ru-RU" b="1" dirty="0" smtClean="0"/>
              <a:t>Р</a:t>
            </a:r>
            <a:r>
              <a:rPr lang="ru-RU" dirty="0" smtClean="0"/>
              <a:t> представляет собой:</a:t>
            </a:r>
          </a:p>
          <a:p>
            <a:pPr marL="609600" indent="-609600" algn="ctr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цена продажи - цена приобретения облигации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Доходность облигаций</a:t>
            </a:r>
            <a:r>
              <a:rPr lang="ru-RU" smtClean="0"/>
              <a:t> 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6193165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773238"/>
            <a:ext cx="8964488" cy="4752106"/>
          </a:xfrm>
        </p:spPr>
        <p:txBody>
          <a:bodyPr>
            <a:normAutofit/>
          </a:bodyPr>
          <a:lstStyle/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Существуют </a:t>
            </a:r>
            <a:r>
              <a:rPr lang="ru-RU" b="1" dirty="0" smtClean="0"/>
              <a:t>два важных фактора</a:t>
            </a:r>
            <a:r>
              <a:rPr lang="ru-RU" dirty="0" smtClean="0"/>
              <a:t>, влияющих на доходность облигаций. Это </a:t>
            </a:r>
            <a:r>
              <a:rPr lang="ru-RU" b="1" dirty="0" smtClean="0"/>
              <a:t>уровень инфляции и налоги</a:t>
            </a:r>
            <a:r>
              <a:rPr lang="ru-RU" dirty="0" smtClean="0"/>
              <a:t>. </a:t>
            </a:r>
          </a:p>
          <a:p>
            <a:pPr marL="609600" indent="-609600" fontAlgn="auto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dirty="0" smtClean="0"/>
              <a:t>Если доход от облигации равен 4% в год, а уровень инфляции – 3%, то реальная доходность составит только 1%. Если уровень инфляции повысится до 4% и выше, то инвесторы – держатели облигаций с фиксированным 4%-</a:t>
            </a:r>
            <a:r>
              <a:rPr lang="ru-RU" dirty="0" err="1" smtClean="0"/>
              <a:t>ным</a:t>
            </a:r>
            <a:r>
              <a:rPr lang="ru-RU" dirty="0" smtClean="0"/>
              <a:t> доходом будут иметь перспективу получить нулевой доход или даже – убыток</a:t>
            </a: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-171450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b="1" smtClean="0"/>
              <a:t>Доходность облигаций</a:t>
            </a:r>
            <a:r>
              <a:rPr lang="ru-RU" smtClean="0"/>
              <a:t> </a:t>
            </a: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9889517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700808"/>
            <a:ext cx="8568952" cy="468052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dirty="0" smtClean="0"/>
              <a:t>Поэтому в </a:t>
            </a:r>
            <a:r>
              <a:rPr lang="ru-RU" b="1" dirty="0" smtClean="0"/>
              <a:t>условиях инфляции инвесторы избегают вложений в долгосрочные облигации</a:t>
            </a:r>
            <a:r>
              <a:rPr lang="ru-RU" dirty="0" smtClean="0"/>
              <a:t> (хотя эмитентам они, несомненно, интересны), чтобы доходность собственных инвестиций поддержать на уровне, соизмеримом с базовой ставкой доходности -  ставкой рефинансирования. 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b="1" dirty="0" smtClean="0"/>
              <a:t>Налоги также уменьшают доход</a:t>
            </a:r>
            <a:r>
              <a:rPr lang="ru-RU" dirty="0" smtClean="0"/>
              <a:t> по облигациям, а значит, и их доходность падает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116632"/>
            <a:ext cx="7632700" cy="83661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Доходность облигаций</a:t>
            </a:r>
            <a:r>
              <a:rPr lang="ru-RU" dirty="0" smtClean="0"/>
              <a:t> </a:t>
            </a:r>
            <a:r>
              <a:rPr lang="ru-RU" b="1" dirty="0" smtClean="0"/>
              <a:t> </a:t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684609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23473"/>
              </p:ext>
            </p:extLst>
          </p:nvPr>
        </p:nvGraphicFramePr>
        <p:xfrm>
          <a:off x="467544" y="220486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облигаций за 2015г.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12854" y="5085184"/>
            <a:ext cx="3347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Всего: 43 млрд. руб.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710213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Новости города Балашиха - Обзор всех новостей Балаших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864" y="4653135"/>
            <a:ext cx="2952328" cy="214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2060848"/>
            <a:ext cx="8568952" cy="4464496"/>
          </a:xfrm>
        </p:spPr>
        <p:txBody>
          <a:bodyPr/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ru-RU" dirty="0" smtClean="0"/>
              <a:t>	 </a:t>
            </a:r>
            <a:r>
              <a:rPr lang="en-US" b="1" dirty="0" err="1" smtClean="0">
                <a:cs typeface="Times New Roman" pitchFamily="18" charset="0"/>
              </a:rPr>
              <a:t>Облигация</a:t>
            </a:r>
            <a:r>
              <a:rPr lang="en-US" dirty="0" smtClean="0">
                <a:cs typeface="Times New Roman" pitchFamily="18" charset="0"/>
              </a:rPr>
              <a:t> – </a:t>
            </a:r>
            <a:r>
              <a:rPr lang="en-US" dirty="0" err="1" smtClean="0">
                <a:cs typeface="Times New Roman" pitchFamily="18" charset="0"/>
              </a:rPr>
              <a:t>это</a:t>
            </a:r>
            <a:r>
              <a:rPr lang="en-US" dirty="0" smtClean="0">
                <a:cs typeface="Times New Roman" pitchFamily="18" charset="0"/>
              </a:rPr>
              <a:t>  </a:t>
            </a:r>
            <a:r>
              <a:rPr lang="en-US" dirty="0" err="1" smtClean="0">
                <a:cs typeface="Times New Roman" pitchFamily="18" charset="0"/>
              </a:rPr>
              <a:t>эмиссионная</a:t>
            </a:r>
            <a:r>
              <a:rPr lang="en-US" dirty="0" smtClean="0">
                <a:cs typeface="Times New Roman" pitchFamily="18" charset="0"/>
              </a:rPr>
              <a:t>  </a:t>
            </a:r>
            <a:r>
              <a:rPr lang="en-US" dirty="0" err="1" smtClean="0">
                <a:cs typeface="Times New Roman" pitchFamily="18" charset="0"/>
              </a:rPr>
              <a:t>ценная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бумага</a:t>
            </a:r>
            <a:r>
              <a:rPr lang="en-US" dirty="0" smtClean="0">
                <a:cs typeface="Times New Roman" pitchFamily="18" charset="0"/>
              </a:rPr>
              <a:t>, </a:t>
            </a:r>
            <a:r>
              <a:rPr lang="en-US" dirty="0" err="1" smtClean="0">
                <a:cs typeface="Times New Roman" pitchFamily="18" charset="0"/>
              </a:rPr>
              <a:t>закрепляющая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право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ее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держателя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на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получение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от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эмитента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облигации</a:t>
            </a:r>
            <a:r>
              <a:rPr lang="en-US" dirty="0" smtClean="0">
                <a:cs typeface="Times New Roman" pitchFamily="18" charset="0"/>
              </a:rPr>
              <a:t> в </a:t>
            </a:r>
            <a:r>
              <a:rPr lang="en-US" dirty="0" err="1" smtClean="0">
                <a:cs typeface="Times New Roman" pitchFamily="18" charset="0"/>
              </a:rPr>
              <a:t>предусмотренный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ею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срок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ее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номинальной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стоимости</a:t>
            </a:r>
            <a:r>
              <a:rPr lang="en-US" dirty="0" smtClean="0">
                <a:cs typeface="Times New Roman" pitchFamily="18" charset="0"/>
              </a:rPr>
              <a:t> и </a:t>
            </a:r>
            <a:r>
              <a:rPr lang="en-US" dirty="0" err="1" smtClean="0">
                <a:cs typeface="Times New Roman" pitchFamily="18" charset="0"/>
              </a:rPr>
              <a:t>зафиксированного</a:t>
            </a:r>
            <a:r>
              <a:rPr lang="en-US" dirty="0" smtClean="0">
                <a:cs typeface="Times New Roman" pitchFamily="18" charset="0"/>
              </a:rPr>
              <a:t> в </a:t>
            </a:r>
            <a:r>
              <a:rPr lang="en-US" dirty="0" err="1" smtClean="0">
                <a:cs typeface="Times New Roman" pitchFamily="18" charset="0"/>
              </a:rPr>
              <a:t>ней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процента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от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этой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стоимости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или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иного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имущественного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эквивалента</a:t>
            </a:r>
            <a:r>
              <a:rPr lang="ru-RU" dirty="0" smtClean="0">
                <a:cs typeface="Times New Roman" pitchFamily="18" charset="0"/>
              </a:rPr>
              <a:t>.</a:t>
            </a:r>
            <a:endParaRPr lang="en-US" dirty="0" smtClean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908720"/>
            <a:ext cx="8229600" cy="10668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ru-RU" dirty="0" smtClean="0"/>
              <a:t>Общая характеристика облигаций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40661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inmarkets.info/images/moex/10_structurainInvestoro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505325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100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ъект 2"/>
          <p:cNvSpPr>
            <a:spLocks noGrp="1"/>
          </p:cNvSpPr>
          <p:nvPr>
            <p:ph idx="1"/>
          </p:nvPr>
        </p:nvSpPr>
        <p:spPr>
          <a:xfrm>
            <a:off x="0" y="2780928"/>
            <a:ext cx="9036496" cy="4324350"/>
          </a:xfrm>
        </p:spPr>
        <p:txBody>
          <a:bodyPr/>
          <a:lstStyle/>
          <a:p>
            <a:pPr marL="109538" indent="0" algn="ctr">
              <a:buFont typeface="Georgia" pitchFamily="18" charset="0"/>
              <a:buNone/>
            </a:pPr>
            <a:r>
              <a:rPr lang="ru-RU" sz="5400" dirty="0" smtClean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77795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51187"/>
              </p:ext>
            </p:extLst>
          </p:nvPr>
        </p:nvGraphicFramePr>
        <p:xfrm>
          <a:off x="323528" y="1772816"/>
          <a:ext cx="864096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116632"/>
            <a:ext cx="756443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Важнейшие свойства облигации</a:t>
            </a:r>
            <a:r>
              <a:rPr lang="ru-RU" b="1" dirty="0" smtClean="0"/>
              <a:t> </a:t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319652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917857"/>
              </p:ext>
            </p:extLst>
          </p:nvPr>
        </p:nvGraphicFramePr>
        <p:xfrm>
          <a:off x="755576" y="1772816"/>
          <a:ext cx="7467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6712"/>
            <a:ext cx="9036496" cy="72008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Р</a:t>
            </a:r>
            <a:r>
              <a:rPr lang="ru-RU" sz="3600" b="1" dirty="0" smtClean="0">
                <a:cs typeface="Times New Roman" pitchFamily="18" charset="0"/>
              </a:rPr>
              <a:t>азница </a:t>
            </a:r>
            <a:r>
              <a:rPr lang="ru-RU" sz="3600" b="1" dirty="0">
                <a:cs typeface="Times New Roman" pitchFamily="18" charset="0"/>
              </a:rPr>
              <a:t>между акциями и облигациями</a:t>
            </a:r>
            <a:r>
              <a:rPr lang="ru-RU" sz="3600" dirty="0" smtClean="0"/>
              <a:t>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955071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988840"/>
            <a:ext cx="8352928" cy="3528392"/>
          </a:xfrm>
        </p:spPr>
        <p:txBody>
          <a:bodyPr>
            <a:normAutofit/>
          </a:bodyPr>
          <a:lstStyle/>
          <a:p>
            <a:pPr indent="255588" algn="just" eaLnBrk="0" hangingPunct="0">
              <a:spcBef>
                <a:spcPct val="0"/>
              </a:spcBef>
              <a:buFontTx/>
              <a:buNone/>
            </a:pPr>
            <a:r>
              <a:rPr lang="ru-RU" dirty="0" smtClean="0">
                <a:cs typeface="Times New Roman" pitchFamily="18" charset="0"/>
              </a:rPr>
              <a:t>Выпуск облигаций </a:t>
            </a:r>
            <a:r>
              <a:rPr lang="ru-RU" b="1" dirty="0" smtClean="0">
                <a:cs typeface="Times New Roman" pitchFamily="18" charset="0"/>
              </a:rPr>
              <a:t>привлекателен для предприятий</a:t>
            </a:r>
            <a:r>
              <a:rPr lang="ru-RU" dirty="0" smtClean="0">
                <a:cs typeface="Times New Roman" pitchFamily="18" charset="0"/>
              </a:rPr>
              <a:t> в связи с тем, что посредством их размещения хозяйствующий субъект </a:t>
            </a:r>
            <a:r>
              <a:rPr lang="ru-RU" u="sng" dirty="0" smtClean="0">
                <a:cs typeface="Times New Roman" pitchFamily="18" charset="0"/>
              </a:rPr>
              <a:t>может мобилизовать дополнительные ресурсы без угрозы вмешательства</a:t>
            </a:r>
            <a:r>
              <a:rPr lang="ru-RU" dirty="0" smtClean="0">
                <a:cs typeface="Times New Roman" pitchFamily="18" charset="0"/>
              </a:rPr>
              <a:t> их держателей </a:t>
            </a:r>
            <a:r>
              <a:rPr lang="ru-RU" u="sng" dirty="0" smtClean="0">
                <a:cs typeface="Times New Roman" pitchFamily="18" charset="0"/>
              </a:rPr>
              <a:t>в управление</a:t>
            </a:r>
            <a:r>
              <a:rPr lang="ru-RU" dirty="0" smtClean="0">
                <a:cs typeface="Times New Roman" pitchFamily="18" charset="0"/>
              </a:rPr>
              <a:t> финансово-хозяйственной деятельностью предприятия-заемщика</a:t>
            </a:r>
            <a:endParaRPr lang="ru-RU" dirty="0" smtClean="0"/>
          </a:p>
          <a:p>
            <a:pPr algn="just" eaLnBrk="0" hangingPunct="0">
              <a:spcBef>
                <a:spcPct val="0"/>
              </a:spcBef>
              <a:buFontTx/>
              <a:buNone/>
            </a:pPr>
            <a:endParaRPr lang="ru-RU" dirty="0" smtClean="0">
              <a:cs typeface="Times New Roman" pitchFamily="18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756443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</a:t>
            </a:r>
            <a:r>
              <a:rPr lang="ru-RU" sz="3600" b="1" dirty="0" smtClean="0"/>
              <a:t>бщая характеристика облигаций</a:t>
            </a:r>
            <a:br>
              <a:rPr lang="ru-RU" sz="3600" b="1" dirty="0" smtClean="0"/>
            </a:br>
            <a:r>
              <a:rPr lang="ru-RU" b="1" dirty="0" smtClean="0"/>
              <a:t> </a:t>
            </a:r>
            <a:br>
              <a:rPr lang="ru-RU" b="1" dirty="0" smtClean="0"/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2701080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3462706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Функции облигаций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293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340768"/>
            <a:ext cx="8568952" cy="5184576"/>
          </a:xfrm>
        </p:spPr>
        <p:txBody>
          <a:bodyPr>
            <a:normAutofit/>
          </a:bodyPr>
          <a:lstStyle/>
          <a:p>
            <a:pPr marL="365760" indent="-256032" algn="just" eaLnBrk="0" fontAlgn="auto" hangingPunct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>
                <a:cs typeface="Times New Roman" pitchFamily="18" charset="0"/>
              </a:rPr>
              <a:t>Условия выпуска:</a:t>
            </a:r>
          </a:p>
          <a:p>
            <a:pPr marL="452628" indent="-342900" algn="just" eaLnBrk="0" fontAlgn="auto" hangingPunct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dirty="0" smtClean="0">
                <a:cs typeface="Times New Roman" pitchFamily="18" charset="0"/>
              </a:rPr>
              <a:t>размещение обществом облигаций  осуществляется по решению </a:t>
            </a:r>
            <a:r>
              <a:rPr lang="ru-RU" sz="2400" b="1" dirty="0" smtClean="0">
                <a:cs typeface="Times New Roman" pitchFamily="18" charset="0"/>
              </a:rPr>
              <a:t>совета директоров общества</a:t>
            </a:r>
          </a:p>
          <a:p>
            <a:pPr marL="452628" indent="-342900" algn="just" eaLnBrk="0" fontAlgn="auto" hangingPunct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b="1" dirty="0" smtClean="0">
                <a:cs typeface="Times New Roman" pitchFamily="18" charset="0"/>
              </a:rPr>
              <a:t>номинальная  стоимость</a:t>
            </a:r>
            <a:r>
              <a:rPr lang="ru-RU" sz="2400" dirty="0" smtClean="0">
                <a:cs typeface="Times New Roman" pitchFamily="18" charset="0"/>
              </a:rPr>
              <a:t> всех выпущенных обществом облигаций </a:t>
            </a:r>
            <a:r>
              <a:rPr lang="ru-RU" sz="2400" b="1" dirty="0" smtClean="0">
                <a:cs typeface="Times New Roman" pitchFamily="18" charset="0"/>
              </a:rPr>
              <a:t>не должна превышать размер  уставного капитала</a:t>
            </a:r>
          </a:p>
          <a:p>
            <a:pPr marL="452628" indent="-342900" algn="just" eaLnBrk="0" fontAlgn="auto" hangingPunct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ü"/>
              <a:defRPr/>
            </a:pPr>
            <a:r>
              <a:rPr lang="ru-RU" sz="2400" dirty="0">
                <a:cs typeface="Times New Roman" pitchFamily="18" charset="0"/>
              </a:rPr>
              <a:t>выпуск облигаций </a:t>
            </a:r>
            <a:r>
              <a:rPr lang="ru-RU" sz="2400" b="1" u="sng" dirty="0">
                <a:cs typeface="Times New Roman" pitchFamily="18" charset="0"/>
              </a:rPr>
              <a:t>без обеспечения допускается не ранее третьего  года</a:t>
            </a:r>
            <a:r>
              <a:rPr lang="ru-RU" sz="2400" dirty="0">
                <a:cs typeface="Times New Roman" pitchFamily="18" charset="0"/>
              </a:rPr>
              <a:t> существования общества</a:t>
            </a:r>
            <a:endParaRPr lang="ru-RU" sz="2400" dirty="0" smtClean="0">
              <a:cs typeface="Times New Roman" pitchFamily="18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79563" y="0"/>
            <a:ext cx="7564437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О</a:t>
            </a:r>
            <a:r>
              <a:rPr lang="ru-RU" sz="3600" b="1" smtClean="0"/>
              <a:t>бщая характеристика облигаций</a:t>
            </a:r>
            <a:br>
              <a:rPr lang="ru-RU" sz="3600" b="1" smtClean="0"/>
            </a:br>
            <a:r>
              <a:rPr lang="ru-RU" b="1" smtClean="0"/>
              <a:t> </a:t>
            </a:r>
            <a:br>
              <a:rPr lang="ru-RU" b="1" smtClean="0"/>
            </a:br>
            <a:endParaRPr lang="ru-RU" b="1" smtClean="0"/>
          </a:p>
        </p:txBody>
      </p:sp>
    </p:spTree>
    <p:extLst>
      <p:ext uri="{BB962C8B-B14F-4D97-AF65-F5344CB8AC3E}">
        <p14:creationId xmlns:p14="http://schemas.microsoft.com/office/powerpoint/2010/main" val="919311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7992888" cy="864096"/>
          </a:xfrm>
        </p:spPr>
        <p:txBody>
          <a:bodyPr/>
          <a:lstStyle/>
          <a:p>
            <a:r>
              <a:rPr lang="ru-RU" dirty="0" smtClean="0"/>
              <a:t>По эмитенту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64896" cy="792088"/>
          </a:xfrm>
        </p:spPr>
        <p:txBody>
          <a:bodyPr/>
          <a:lstStyle/>
          <a:p>
            <a:pPr algn="ctr"/>
            <a:r>
              <a:rPr lang="ru-RU" dirty="0" smtClean="0"/>
              <a:t>Классификация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58623445"/>
              </p:ext>
            </p:extLst>
          </p:nvPr>
        </p:nvGraphicFramePr>
        <p:xfrm>
          <a:off x="323528" y="2132856"/>
          <a:ext cx="8136904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3751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0</TotalTime>
  <Words>1569</Words>
  <Application>Microsoft Office PowerPoint</Application>
  <PresentationFormat>Экран (4:3)</PresentationFormat>
  <Paragraphs>239</Paragraphs>
  <Slides>31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Облигации</vt:lpstr>
      <vt:lpstr>Презентация PowerPoint</vt:lpstr>
      <vt:lpstr> Общая характеристика облигаций   </vt:lpstr>
      <vt:lpstr>   Важнейшие свойства облигации  </vt:lpstr>
      <vt:lpstr>Разница между акциями и облигациями: </vt:lpstr>
      <vt:lpstr>   Общая характеристика облигаций   </vt:lpstr>
      <vt:lpstr>Функции облигаций</vt:lpstr>
      <vt:lpstr>   Общая характеристика облигаций   </vt:lpstr>
      <vt:lpstr>Классификация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Стоимостная оценка облигаций  </vt:lpstr>
      <vt:lpstr>   Стоимостная оценка облигаций  </vt:lpstr>
      <vt:lpstr>   Стоимостная оценка облигаций  </vt:lpstr>
      <vt:lpstr>   Стоимостная оценка облигаций  </vt:lpstr>
      <vt:lpstr>   Стоимостная оценка облигаций  </vt:lpstr>
      <vt:lpstr>    Сравнительная характеристика акций и облигаций с точки зрения их инвестиционных качеств   </vt:lpstr>
      <vt:lpstr>   Доходность облигаций   </vt:lpstr>
      <vt:lpstr>   Доходность облигаций   </vt:lpstr>
      <vt:lpstr>   Доходность облигаций   </vt:lpstr>
      <vt:lpstr>   Доходность облигаций   </vt:lpstr>
      <vt:lpstr>   Доходность облигаций   </vt:lpstr>
      <vt:lpstr>   Доходность облигаций   </vt:lpstr>
      <vt:lpstr>Структура облигаций за 2015г.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Облигации</dc:title>
  <dc:creator>Александр</dc:creator>
  <cp:lastModifiedBy>Александр</cp:lastModifiedBy>
  <cp:revision>3</cp:revision>
  <dcterms:created xsi:type="dcterms:W3CDTF">2016-11-29T10:05:27Z</dcterms:created>
  <dcterms:modified xsi:type="dcterms:W3CDTF">2016-11-29T10:10:04Z</dcterms:modified>
</cp:coreProperties>
</file>