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34" r:id="rId4"/>
  </p:sldMasterIdLst>
  <p:notesMasterIdLst>
    <p:notesMasterId r:id="rId14"/>
  </p:notesMasterIdLst>
  <p:handoutMasterIdLst>
    <p:handoutMasterId r:id="rId15"/>
  </p:handoutMasterIdLst>
  <p:sldIdLst>
    <p:sldId id="379" r:id="rId5"/>
    <p:sldId id="372" r:id="rId6"/>
    <p:sldId id="384" r:id="rId7"/>
    <p:sldId id="385" r:id="rId8"/>
    <p:sldId id="386" r:id="rId9"/>
    <p:sldId id="387" r:id="rId10"/>
    <p:sldId id="388" r:id="rId11"/>
    <p:sldId id="389" r:id="rId12"/>
    <p:sldId id="390" r:id="rId13"/>
  </p:sldIdLst>
  <p:sldSz cx="9144000" cy="6858000" type="screen4x3"/>
  <p:notesSz cx="6797675" cy="9928225"/>
  <p:custDataLst>
    <p:tags r:id="rId1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sogolaev" initials="a" lastIdx="2" clrIdx="0"/>
  <p:cmAuthor id="1" name="Andrey Sogolaev (HQ)" initials="AS(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383"/>
    <a:srgbClr val="C4C0DE"/>
    <a:srgbClr val="009900"/>
    <a:srgbClr val="82D674"/>
    <a:srgbClr val="333399"/>
    <a:srgbClr val="0033CC"/>
    <a:srgbClr val="3333CC"/>
    <a:srgbClr val="000099"/>
    <a:srgbClr val="33CC33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95" autoAdjust="0"/>
    <p:restoredTop sz="89140" autoAdjust="0"/>
  </p:normalViewPr>
  <p:slideViewPr>
    <p:cSldViewPr>
      <p:cViewPr>
        <p:scale>
          <a:sx n="85" d="100"/>
          <a:sy n="85" d="100"/>
        </p:scale>
        <p:origin x="-858" y="-72"/>
      </p:cViewPr>
      <p:guideLst>
        <p:guide orient="horz" pos="3612"/>
        <p:guide orient="horz" pos="2432"/>
        <p:guide pos="521"/>
        <p:guide pos="5556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54" y="-9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7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8EB0734-F168-49BB-AEAF-6BF40AB6493F}" type="datetime1">
              <a:rPr lang="en-US"/>
              <a:pPr/>
              <a:t>6/6/2014</a:t>
            </a:fld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1814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 smtClean="0"/>
              <a:t>#</a:t>
            </a: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7" y="9431814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B51659-BBC7-4B3E-A528-8841ED8F70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1914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7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6F332D7-16C4-4D93-A4B3-A34A9359D686}" type="datetime1">
              <a:rPr lang="en-US"/>
              <a:pPr/>
              <a:t>6/6/2014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908"/>
            <a:ext cx="4984962" cy="4467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1814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 smtClean="0"/>
              <a:t>#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7" y="9431814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F06263D-B419-4D37-AB97-5EEC83D246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63305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_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badablog.ru/wp-content/uploads/2012/06/megafon-logo.jpg"/>
          <p:cNvSpPr>
            <a:spLocks noChangeAspect="1" noChangeArrowheads="1"/>
          </p:cNvSpPr>
          <p:nvPr/>
        </p:nvSpPr>
        <p:spPr bwMode="auto">
          <a:xfrm>
            <a:off x="155575" y="-914400"/>
            <a:ext cx="6477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" name="Picture 3" descr="C:\Users\svetlana.bashlyk\AppData\Local\Microsoft\Windows\Temporary Internet Files\Content.Outlook\I6QTL8JF\MF_3D_CMYK_PS_HZ_A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698" y="191582"/>
            <a:ext cx="1979712" cy="68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Номер слайда 8"/>
          <p:cNvSpPr>
            <a:spLocks noGrp="1"/>
          </p:cNvSpPr>
          <p:nvPr>
            <p:ph type="sldNum" sz="quarter" idx="4"/>
          </p:nvPr>
        </p:nvSpPr>
        <p:spPr>
          <a:xfrm>
            <a:off x="6758880" y="6586857"/>
            <a:ext cx="2133600" cy="262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004FC389-F78A-43E4-992B-FFC514511B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Дата 6"/>
          <p:cNvSpPr>
            <a:spLocks noGrp="1"/>
          </p:cNvSpPr>
          <p:nvPr>
            <p:ph type="dt" sz="half" idx="2"/>
          </p:nvPr>
        </p:nvSpPr>
        <p:spPr>
          <a:xfrm>
            <a:off x="251520" y="6326209"/>
            <a:ext cx="2880320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bg2"/>
                </a:solidFill>
              </a:defRPr>
            </a:lvl1pPr>
          </a:lstStyle>
          <a:p>
            <a:fld id="{E8696EA9-F0C0-4C26-968F-8B6E69B74976}" type="datetime1">
              <a:rPr lang="ru-RU" smtClean="0">
                <a:solidFill>
                  <a:srgbClr val="808080"/>
                </a:solidFill>
              </a:rPr>
              <a:pPr/>
              <a:t>06.06.2014</a:t>
            </a:fld>
            <a:endParaRPr lang="ru-RU">
              <a:solidFill>
                <a:srgbClr val="808080"/>
              </a:solidFill>
            </a:endParaRPr>
          </a:p>
        </p:txBody>
      </p:sp>
      <p:sp>
        <p:nvSpPr>
          <p:cNvPr id="16" name="Нижний колонтитул 7"/>
          <p:cNvSpPr>
            <a:spLocks noGrp="1"/>
          </p:cNvSpPr>
          <p:nvPr>
            <p:ph type="ftr" sz="quarter" idx="3"/>
          </p:nvPr>
        </p:nvSpPr>
        <p:spPr>
          <a:xfrm>
            <a:off x="251520" y="6609648"/>
            <a:ext cx="2895600" cy="251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310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174427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4" name="Picture 2" descr="C:\Users\svetlana.bashlyk\AppData\Local\Microsoft\Windows\Temporary Internet Files\Content.Outlook\I6QTL8JF\PP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1520" y="1988840"/>
            <a:ext cx="8640960" cy="1440160"/>
          </a:xfrm>
          <a:prstGeom prst="rect">
            <a:avLst/>
          </a:prstGeom>
        </p:spPr>
        <p:txBody>
          <a:bodyPr/>
          <a:lstStyle>
            <a:lvl1pPr algn="ctr"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1520" y="5884767"/>
            <a:ext cx="5760640" cy="42455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2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4"/>
          </p:nvPr>
        </p:nvSpPr>
        <p:spPr>
          <a:xfrm>
            <a:off x="6758880" y="6586857"/>
            <a:ext cx="2133600" cy="262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004FC389-F78A-43E4-992B-FFC514511B13}" type="slidenum">
              <a:rPr lang="ru-RU" smtClean="0">
                <a:solidFill>
                  <a:srgbClr val="3333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333399">
                  <a:lumMod val="50000"/>
                </a:srgbClr>
              </a:solidFill>
            </a:endParaRPr>
          </a:p>
        </p:txBody>
      </p:sp>
      <p:sp>
        <p:nvSpPr>
          <p:cNvPr id="10" name="Дата 6"/>
          <p:cNvSpPr>
            <a:spLocks noGrp="1"/>
          </p:cNvSpPr>
          <p:nvPr>
            <p:ph type="dt" sz="half" idx="2"/>
          </p:nvPr>
        </p:nvSpPr>
        <p:spPr>
          <a:xfrm>
            <a:off x="251520" y="6326209"/>
            <a:ext cx="2880320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bg2"/>
                </a:solidFill>
              </a:defRPr>
            </a:lvl1pPr>
          </a:lstStyle>
          <a:p>
            <a:fld id="{DD39D01C-50B1-46A1-B4F1-28E0A25A6976}" type="datetime1">
              <a:rPr lang="ru-RU" smtClean="0">
                <a:solidFill>
                  <a:srgbClr val="808080"/>
                </a:solidFill>
              </a:rPr>
              <a:pPr/>
              <a:t>06.06.2014</a:t>
            </a:fld>
            <a:endParaRPr lang="ru-RU">
              <a:solidFill>
                <a:srgbClr val="808080"/>
              </a:solidFill>
            </a:endParaRPr>
          </a:p>
        </p:txBody>
      </p:sp>
      <p:sp>
        <p:nvSpPr>
          <p:cNvPr id="11" name="Нижний колонтитул 7"/>
          <p:cNvSpPr>
            <a:spLocks noGrp="1"/>
          </p:cNvSpPr>
          <p:nvPr>
            <p:ph type="ftr" sz="quarter" idx="3"/>
          </p:nvPr>
        </p:nvSpPr>
        <p:spPr>
          <a:xfrm>
            <a:off x="251520" y="6609648"/>
            <a:ext cx="2895600" cy="251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703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овое имя для маке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17558-FAB7-4FCE-B261-DEC4EFF2A167}" type="datetime1">
              <a:rPr lang="ru-RU" smtClean="0">
                <a:solidFill>
                  <a:srgbClr val="808080"/>
                </a:solidFill>
              </a:rPr>
              <a:pPr/>
              <a:t>06.06.2014</a:t>
            </a:fld>
            <a:endParaRPr lang="ru-RU">
              <a:solidFill>
                <a:srgbClr val="80808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0808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4FC389-F78A-43E4-992B-FFC514511B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758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7DA861A9-0935-4124-A8C2-B9EF989C5532}" type="datetime1">
              <a:rPr lang="ru-RU" smtClean="0">
                <a:solidFill>
                  <a:srgbClr val="808080"/>
                </a:solidFill>
                <a:latin typeface="Arial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06.06.2014</a:t>
            </a:fld>
            <a:endParaRPr lang="ru-RU">
              <a:solidFill>
                <a:srgbClr val="808080"/>
              </a:solidFill>
              <a:latin typeface="Arial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808080"/>
              </a:solidFill>
              <a:latin typeface="Arial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04FC389-F78A-43E4-992B-FFC514511B13}" type="slidenum">
              <a:rPr lang="ru-RU" smtClean="0">
                <a:solidFill>
                  <a:srgbClr val="333399">
                    <a:lumMod val="50000"/>
                  </a:srgbClr>
                </a:solidFill>
                <a:latin typeface="Arial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333399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6" name="Picture 11" descr="http://www.fotokanal.com/images/30/p-1458.jp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917"/>
            <a:ext cx="9144000" cy="612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http://www.fotokanal.com/images/30/p-1458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6" b="89885" l="2128" r="100000">
                        <a14:foregroundMark x1="89452" y1="19620" x2="95564" y2="21860"/>
                        <a14:foregroundMark x1="95564" y1="21996" x2="99955" y2="10794"/>
                        <a14:foregroundMark x1="9054" y1="9980" x2="10819" y2="15818"/>
                        <a14:backgroundMark x1="85514" y1="45893" x2="85423" y2="37746"/>
                        <a14:backgroundMark x1="85423" y1="37746" x2="87234" y2="26680"/>
                        <a14:backgroundMark x1="87732" y1="26680" x2="89814" y2="21724"/>
                        <a14:backgroundMark x1="89814" y1="21724" x2="99774" y2="28921"/>
                        <a14:backgroundMark x1="96469" y1="21453" x2="99955" y2="135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95" y="-9426"/>
            <a:ext cx="9162000" cy="612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0" y="6108970"/>
            <a:ext cx="9158400" cy="7560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800" dirty="0"/>
              <a:t>Базовый </a:t>
            </a:r>
            <a:r>
              <a:rPr lang="ru-RU" sz="1800" dirty="0" smtClean="0"/>
              <a:t>тренинг</a:t>
            </a:r>
            <a:endParaRPr lang="en-US" sz="1800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253563" y="5013176"/>
            <a:ext cx="803123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spc="-300" dirty="0">
                <a:solidFill>
                  <a:schemeClr val="bg1"/>
                </a:solidFill>
              </a:rPr>
              <a:t>КОРРУПЦИИ – </a:t>
            </a:r>
            <a:endParaRPr lang="en-US" sz="3200" b="1" spc="-3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5783704" y="4667652"/>
            <a:ext cx="353237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500" b="1" kern="400" spc="-180" dirty="0" smtClean="0">
                <a:solidFill>
                  <a:schemeClr val="bg1"/>
                </a:solidFill>
              </a:rPr>
              <a:t>НЕТ!</a:t>
            </a:r>
            <a:endParaRPr lang="en-US" sz="5400" b="1" kern="400" spc="-18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157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vmlDrawing" Target="../drawings/vmlDrawing1.vml"/><Relationship Id="rId5" Type="http://schemas.openxmlformats.org/officeDocument/2006/relationships/theme" Target="../theme/theme1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13723398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think-cell Slide" r:id="rId8" imgW="270" imgH="270" progId="TCLayout.ActiveDocument.1">
                  <p:embed/>
                </p:oleObj>
              </mc:Choice>
              <mc:Fallback>
                <p:oleObj name="think-cell Slide" r:id="rId8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Placeholder 1"/>
          <p:cNvSpPr txBox="1">
            <a:spLocks/>
          </p:cNvSpPr>
          <p:nvPr/>
        </p:nvSpPr>
        <p:spPr bwMode="auto">
          <a:xfrm>
            <a:off x="251520" y="1988840"/>
            <a:ext cx="864096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3200" kern="0" dirty="0" smtClean="0">
                <a:solidFill>
                  <a:srgbClr val="FFFFFF"/>
                </a:solidFill>
              </a:rPr>
              <a:t>Click to edit Master text styles</a:t>
            </a:r>
            <a:endParaRPr lang="en-US" sz="3200" kern="0" dirty="0">
              <a:solidFill>
                <a:srgbClr val="FFFFFF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0"/>
            <a:ext cx="6984776" cy="9870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2"/>
          </p:nvPr>
        </p:nvSpPr>
        <p:spPr>
          <a:xfrm>
            <a:off x="251520" y="6326209"/>
            <a:ext cx="2880320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7DA861A9-0935-4124-A8C2-B9EF989C5532}" type="datetime1">
              <a:rPr lang="ru-RU" smtClean="0">
                <a:solidFill>
                  <a:srgbClr val="808080"/>
                </a:solidFill>
                <a:latin typeface="Arial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06.06.2014</a:t>
            </a:fld>
            <a:endParaRPr lang="ru-RU">
              <a:solidFill>
                <a:srgbClr val="808080"/>
              </a:solidFill>
              <a:latin typeface="Arial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3"/>
          </p:nvPr>
        </p:nvSpPr>
        <p:spPr>
          <a:xfrm>
            <a:off x="251520" y="6609648"/>
            <a:ext cx="2895600" cy="251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808080"/>
              </a:solidFill>
              <a:latin typeface="Arial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4"/>
          </p:nvPr>
        </p:nvSpPr>
        <p:spPr>
          <a:xfrm>
            <a:off x="6758880" y="6586857"/>
            <a:ext cx="2133600" cy="262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04FC389-F78A-43E4-992B-FFC514511B13}" type="slidenum">
              <a:rPr lang="ru-RU" smtClean="0">
                <a:solidFill>
                  <a:srgbClr val="333399">
                    <a:lumMod val="50000"/>
                  </a:srgbClr>
                </a:solidFill>
                <a:latin typeface="Arial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333399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11" name="Picture 3" descr="C:\Users\svetlana.bashlyk\AppData\Local\Microsoft\Windows\Temporary Internet Files\Content.Outlook\I6QTL8JF\MF_3D_CMYK_PS_HZ_A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698" y="191582"/>
            <a:ext cx="1979712" cy="68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Текст 2"/>
          <p:cNvSpPr>
            <a:spLocks noGrp="1"/>
          </p:cNvSpPr>
          <p:nvPr>
            <p:ph type="body" idx="1"/>
          </p:nvPr>
        </p:nvSpPr>
        <p:spPr>
          <a:xfrm>
            <a:off x="251520" y="1268760"/>
            <a:ext cx="8640960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>
              <a:buNone/>
            </a:pPr>
            <a:r>
              <a:rPr lang="ru-RU" kern="0" dirty="0" smtClean="0"/>
              <a:t>Образец текста</a:t>
            </a:r>
          </a:p>
          <a:p>
            <a:pPr marL="531813" lvl="1" indent="-171450"/>
            <a:r>
              <a:rPr lang="ru-RU" kern="0" dirty="0" smtClean="0">
                <a:solidFill>
                  <a:srgbClr val="010000"/>
                </a:solidFill>
                <a:latin typeface="+mn-lt"/>
              </a:rPr>
              <a:t>Второй уровень</a:t>
            </a:r>
          </a:p>
          <a:p>
            <a:pPr marL="709613" lvl="2" indent="-171450">
              <a:buSzPct val="100000"/>
              <a:buFont typeface="Arial" pitchFamily="34" charset="0"/>
              <a:buChar char="–"/>
            </a:pPr>
            <a:r>
              <a:rPr lang="ru-RU" kern="0" dirty="0" smtClean="0">
                <a:solidFill>
                  <a:srgbClr val="010000"/>
                </a:solidFill>
                <a:latin typeface="+mn-lt"/>
              </a:rPr>
              <a:t>Третий уровень</a:t>
            </a:r>
          </a:p>
          <a:p>
            <a:pPr marL="1166813" lvl="3" indent="-171450">
              <a:buSzPct val="100000"/>
            </a:pPr>
            <a:r>
              <a:rPr lang="ru-RU" kern="0" dirty="0" smtClean="0">
                <a:solidFill>
                  <a:srgbClr val="010000"/>
                </a:solidFill>
                <a:latin typeface="+mn-lt"/>
              </a:rPr>
              <a:t>Четвертый уровень</a:t>
            </a:r>
          </a:p>
          <a:p>
            <a:pPr marL="1624013" lvl="4" indent="-171450">
              <a:buSzPct val="100000"/>
              <a:buFont typeface="Arial" pitchFamily="34" charset="0"/>
              <a:buChar char="–"/>
            </a:pPr>
            <a:r>
              <a:rPr lang="ru-RU" kern="0" dirty="0" smtClean="0">
                <a:solidFill>
                  <a:srgbClr val="010000"/>
                </a:solidFill>
                <a:latin typeface="+mn-lt"/>
              </a:rPr>
              <a:t>Пятый уровень</a:t>
            </a:r>
            <a:endParaRPr lang="ru-RU" kern="0" dirty="0">
              <a:solidFill>
                <a:srgbClr val="010000"/>
              </a:solidFill>
              <a:latin typeface="+mn-lt"/>
            </a:endParaRPr>
          </a:p>
        </p:txBody>
      </p:sp>
      <p:sp>
        <p:nvSpPr>
          <p:cNvPr id="10" name="Rektangel 74"/>
          <p:cNvSpPr>
            <a:spLocks noChangeArrowheads="1"/>
          </p:cNvSpPr>
          <p:nvPr userDrawn="1"/>
        </p:nvSpPr>
        <p:spPr bwMode="auto">
          <a:xfrm>
            <a:off x="-7496" y="3717032"/>
            <a:ext cx="9158400" cy="3140967"/>
          </a:xfrm>
          <a:prstGeom prst="rect">
            <a:avLst/>
          </a:prstGeom>
          <a:solidFill>
            <a:srgbClr val="4B4383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9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41" r:id="rId3"/>
    <p:sldLayoutId id="2147483766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accent2">
              <a:lumMod val="50000"/>
            </a:schemeClr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61950" indent="-1714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100000"/>
        <a:buChar char="‣"/>
        <a:defRPr sz="1200" b="1">
          <a:solidFill>
            <a:schemeClr val="tx1"/>
          </a:solidFill>
          <a:latin typeface="Arial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3F9C35"/>
        </a:buClr>
        <a:buSzPct val="110000"/>
        <a:buFont typeface="Arial" pitchFamily="34" charset="0"/>
        <a:buChar char="•"/>
        <a:defRPr sz="1000">
          <a:solidFill>
            <a:schemeClr val="tx1"/>
          </a:solidFill>
          <a:latin typeface="+mn-lt"/>
        </a:defRPr>
      </a:lvl2pPr>
      <a:lvl3pPr marL="709613" indent="-171450" algn="l" rtl="0" eaLnBrk="1" fontAlgn="base" hangingPunct="1">
        <a:spcBef>
          <a:spcPct val="20000"/>
        </a:spcBef>
        <a:spcAft>
          <a:spcPct val="0"/>
        </a:spcAft>
        <a:buClr>
          <a:srgbClr val="3F9C35"/>
        </a:buClr>
        <a:buSzPct val="100000"/>
        <a:buFont typeface="Arial" pitchFamily="34" charset="0"/>
        <a:buChar char="–"/>
        <a:defRPr sz="1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8000"/>
        </a:buClr>
        <a:buSzPct val="110000"/>
        <a:buFont typeface="Courier New" pitchFamily="49" charset="0"/>
        <a:buChar char="o"/>
        <a:defRPr sz="1000">
          <a:solidFill>
            <a:schemeClr val="tx1"/>
          </a:solidFill>
          <a:latin typeface="+mn-lt"/>
        </a:defRPr>
      </a:lvl4pPr>
      <a:lvl5pPr marL="1624013" indent="-171450" algn="l" rtl="0" eaLnBrk="1" fontAlgn="base" hangingPunct="1">
        <a:spcBef>
          <a:spcPct val="20000"/>
        </a:spcBef>
        <a:spcAft>
          <a:spcPct val="0"/>
        </a:spcAft>
        <a:buClr>
          <a:srgbClr val="008000"/>
        </a:buClr>
        <a:buSzPct val="100000"/>
        <a:buFont typeface="Arial" pitchFamily="34" charset="0"/>
        <a:buChar char="–"/>
        <a:defRPr sz="1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389004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Стратегическое управление организацией в условиях рынка</a:t>
            </a:r>
            <a:endParaRPr lang="ru-RU" dirty="0"/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Пирогов Е. 431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4FC389-F78A-43E4-992B-FFC514511B1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28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9213244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Номер слайда 3"/>
          <p:cNvSpPr txBox="1">
            <a:spLocks/>
          </p:cNvSpPr>
          <p:nvPr/>
        </p:nvSpPr>
        <p:spPr>
          <a:xfrm>
            <a:off x="6758880" y="6586857"/>
            <a:ext cx="2133600" cy="26210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r"/>
            <a:fld id="{F1DEDF96-41BB-4768-8712-BEDA41B46B52}" type="slidenum">
              <a:rPr lang="ru-RU" sz="900" smtClean="0">
                <a:solidFill>
                  <a:schemeClr val="bg1"/>
                </a:solidFill>
              </a:rPr>
              <a:pPr algn="r"/>
              <a:t>2</a:t>
            </a:fld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51520" y="1340768"/>
            <a:ext cx="8640960" cy="18002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>
                <a:latin typeface="+mn-lt"/>
              </a:rPr>
              <a:t>	Актуальность </a:t>
            </a:r>
            <a:r>
              <a:rPr lang="ru-RU" sz="2200" dirty="0">
                <a:latin typeface="+mn-lt"/>
              </a:rPr>
              <a:t>темы </a:t>
            </a:r>
            <a:r>
              <a:rPr lang="ru-RU" sz="2200" dirty="0" smtClean="0">
                <a:latin typeface="+mn-lt"/>
              </a:rPr>
              <a:t>определяется </a:t>
            </a:r>
            <a:r>
              <a:rPr lang="ru-RU" sz="2200" dirty="0">
                <a:latin typeface="+mn-lt"/>
              </a:rPr>
              <a:t>тем, что на сегодняшний день стратегия - это основополагающий стержень в управлении предприятием в условиях </a:t>
            </a:r>
            <a:r>
              <a:rPr lang="ru-RU" sz="2200" dirty="0" smtClean="0">
                <a:latin typeface="+mn-lt"/>
              </a:rPr>
              <a:t>нестабильного рынка</a:t>
            </a:r>
            <a:r>
              <a:rPr lang="ru-RU" sz="2200" dirty="0">
                <a:latin typeface="+mn-lt"/>
              </a:rPr>
              <a:t>, который должен обеспечивать устойчивый экономический рост и развитие </a:t>
            </a:r>
            <a:r>
              <a:rPr lang="ru-RU" sz="2200" dirty="0" smtClean="0">
                <a:latin typeface="+mn-lt"/>
              </a:rPr>
              <a:t>организации.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0327" y="3356992"/>
            <a:ext cx="84516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Объект </a:t>
            </a:r>
            <a:r>
              <a:rPr lang="ru-RU" dirty="0">
                <a:solidFill>
                  <a:schemeClr val="bg1"/>
                </a:solidFill>
              </a:rPr>
              <a:t>исследования </a:t>
            </a:r>
            <a:r>
              <a:rPr lang="ru-RU" dirty="0" smtClean="0">
                <a:solidFill>
                  <a:schemeClr val="bg1"/>
                </a:solidFill>
              </a:rPr>
              <a:t>- Уральский </a:t>
            </a:r>
            <a:r>
              <a:rPr lang="ru-RU" dirty="0">
                <a:solidFill>
                  <a:schemeClr val="bg1"/>
                </a:solidFill>
              </a:rPr>
              <a:t>Филиал ОАО «Мегафон». 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Предмет исследования - стратегическая деятельность данного предприятия.</a:t>
            </a:r>
          </a:p>
        </p:txBody>
      </p:sp>
    </p:spTree>
    <p:extLst>
      <p:ext uri="{BB962C8B-B14F-4D97-AF65-F5344CB8AC3E}">
        <p14:creationId xmlns:p14="http://schemas.microsoft.com/office/powerpoint/2010/main" val="400282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3018363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Номер слайда 3"/>
          <p:cNvSpPr txBox="1">
            <a:spLocks/>
          </p:cNvSpPr>
          <p:nvPr/>
        </p:nvSpPr>
        <p:spPr>
          <a:xfrm>
            <a:off x="6758880" y="6586857"/>
            <a:ext cx="2133600" cy="26210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r"/>
            <a:fld id="{F1DEDF96-41BB-4768-8712-BEDA41B46B52}" type="slidenum">
              <a:rPr lang="ru-RU" sz="900" smtClean="0">
                <a:solidFill>
                  <a:schemeClr val="bg1"/>
                </a:solidFill>
              </a:rPr>
              <a:pPr algn="r"/>
              <a:t>3</a:t>
            </a:fld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251520" y="888976"/>
            <a:ext cx="8640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Цель </a:t>
            </a:r>
            <a:r>
              <a:rPr lang="ru-RU" sz="2000" dirty="0"/>
              <a:t>курсовой работы – изучить теоретические и методические основы стратегического анализа, разработать рекомендации их эффективного использования и применения в деятельности  Уральского Филиала ОАО «МегаФон».</a:t>
            </a:r>
          </a:p>
          <a:p>
            <a:pPr algn="just"/>
            <a:r>
              <a:rPr lang="ru-RU" sz="2000" dirty="0"/>
              <a:t>        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Для </a:t>
            </a:r>
            <a:r>
              <a:rPr lang="ru-RU" sz="2000" dirty="0"/>
              <a:t>реализации поставленной цели необходимо решить следующие исследовательские задачи:</a:t>
            </a: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000" dirty="0"/>
              <a:t>определить понятие и сущность стратегического менеджмента;</a:t>
            </a: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000" dirty="0"/>
              <a:t>выделить понятие стратегии и дать её классификацию;</a:t>
            </a: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000" dirty="0"/>
              <a:t>выполнить управленческое обследование сильных и слабых сторон организации, а также выявить угрозы  и возможности её деятельности;</a:t>
            </a: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000" dirty="0"/>
              <a:t>разработать стратегию организации.</a:t>
            </a:r>
          </a:p>
          <a:p>
            <a:pPr algn="just"/>
            <a:r>
              <a:rPr lang="ru-RU" sz="2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67700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49053104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Номер слайда 3"/>
          <p:cNvSpPr txBox="1">
            <a:spLocks/>
          </p:cNvSpPr>
          <p:nvPr/>
        </p:nvSpPr>
        <p:spPr>
          <a:xfrm>
            <a:off x="6758880" y="6586857"/>
            <a:ext cx="2133600" cy="26210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r"/>
            <a:fld id="{F1DEDF96-41BB-4768-8712-BEDA41B46B52}" type="slidenum">
              <a:rPr lang="ru-RU" sz="900" smtClean="0">
                <a:solidFill>
                  <a:schemeClr val="bg1"/>
                </a:solidFill>
              </a:rPr>
              <a:pPr algn="r"/>
              <a:t>4</a:t>
            </a:fld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51520" y="692697"/>
            <a:ext cx="8640960" cy="589416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/>
              <a:t>17 июня 1993 </a:t>
            </a:r>
            <a:r>
              <a:rPr lang="ru-RU" sz="2000" dirty="0" smtClean="0"/>
              <a:t>года - в </a:t>
            </a:r>
            <a:r>
              <a:rPr lang="ru-RU" sz="2000" dirty="0"/>
              <a:t>мэрии Санкт-Петербурга было зарегистрировано акционерное общество закрытого типа «Северо-Западный GSM».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январь </a:t>
            </a:r>
            <a:r>
              <a:rPr lang="ru-RU" sz="2000" dirty="0"/>
              <a:t>1995 </a:t>
            </a:r>
            <a:r>
              <a:rPr lang="ru-RU" sz="2000" dirty="0" smtClean="0"/>
              <a:t>года – запуск в </a:t>
            </a:r>
            <a:r>
              <a:rPr lang="ru-RU" sz="2000" dirty="0"/>
              <a:t>коммерческую эксплуатацию </a:t>
            </a:r>
            <a:r>
              <a:rPr lang="ru-RU" sz="2000" dirty="0" smtClean="0"/>
              <a:t>сети </a:t>
            </a:r>
            <a:r>
              <a:rPr lang="ru-RU" sz="2000" dirty="0"/>
              <a:t>GSM в Санкт-Петербурге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1997 </a:t>
            </a:r>
            <a:r>
              <a:rPr lang="ru-RU" sz="2000" dirty="0" smtClean="0"/>
              <a:t>год-  </a:t>
            </a:r>
            <a:r>
              <a:rPr lang="ru-RU" sz="2000" dirty="0"/>
              <a:t>компания начала экспансию в регионы северо-западной части </a:t>
            </a:r>
            <a:r>
              <a:rPr lang="ru-RU" sz="2000" dirty="0" smtClean="0"/>
              <a:t>России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1999 </a:t>
            </a:r>
            <a:r>
              <a:rPr lang="ru-RU" sz="2000" dirty="0" smtClean="0"/>
              <a:t>год - «Северо-Западный </a:t>
            </a:r>
            <a:r>
              <a:rPr lang="ru-RU" sz="2000" dirty="0"/>
              <a:t>GSM» первым среди российских операторов заключил </a:t>
            </a:r>
            <a:r>
              <a:rPr lang="ru-RU" sz="2000" dirty="0" err="1"/>
              <a:t>роуминговые</a:t>
            </a:r>
            <a:r>
              <a:rPr lang="ru-RU" sz="2000" dirty="0"/>
              <a:t> соглашения со всеми без исключения странами </a:t>
            </a:r>
            <a:r>
              <a:rPr lang="ru-RU" sz="2000" dirty="0" smtClean="0"/>
              <a:t>Европы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2001 год - </a:t>
            </a:r>
            <a:r>
              <a:rPr lang="ru-RU" sz="2000" dirty="0"/>
              <a:t>принято решение создать единый общероссийский сотовый </a:t>
            </a:r>
            <a:r>
              <a:rPr lang="ru-RU" sz="2000" dirty="0" smtClean="0"/>
              <a:t>оператор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2002 </a:t>
            </a:r>
            <a:r>
              <a:rPr lang="ru-RU" sz="2000" dirty="0" smtClean="0"/>
              <a:t>год  - подключение </a:t>
            </a:r>
            <a:r>
              <a:rPr lang="ru-RU" sz="2000" dirty="0"/>
              <a:t>миллионного </a:t>
            </a:r>
            <a:r>
              <a:rPr lang="ru-RU" sz="2000" dirty="0" err="1" smtClean="0"/>
              <a:t>абонентаи</a:t>
            </a:r>
            <a:r>
              <a:rPr lang="ru-RU" sz="2000" dirty="0" smtClean="0"/>
              <a:t> новое </a:t>
            </a:r>
            <a:r>
              <a:rPr lang="ru-RU" sz="2000" dirty="0"/>
              <a:t>имя – ОАО «МегаФон».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2007 год - </a:t>
            </a:r>
            <a:r>
              <a:rPr lang="ru-RU" sz="2000" dirty="0"/>
              <a:t>сеть «МегаФона» охватила всю территорию страны, и компания стала первым федеральным оператором сотовой связи.</a:t>
            </a:r>
          </a:p>
        </p:txBody>
      </p:sp>
    </p:spTree>
    <p:extLst>
      <p:ext uri="{BB962C8B-B14F-4D97-AF65-F5344CB8AC3E}">
        <p14:creationId xmlns:p14="http://schemas.microsoft.com/office/powerpoint/2010/main" val="21887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96819472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Номер слайда 3"/>
          <p:cNvSpPr txBox="1">
            <a:spLocks/>
          </p:cNvSpPr>
          <p:nvPr/>
        </p:nvSpPr>
        <p:spPr>
          <a:xfrm>
            <a:off x="6758880" y="6586857"/>
            <a:ext cx="2133600" cy="26210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r"/>
            <a:fld id="{F1DEDF96-41BB-4768-8712-BEDA41B46B52}" type="slidenum">
              <a:rPr lang="ru-RU" sz="900" smtClean="0">
                <a:solidFill>
                  <a:schemeClr val="bg1"/>
                </a:solidFill>
              </a:rPr>
              <a:pPr algn="r"/>
              <a:t>5</a:t>
            </a:fld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51520" y="692696"/>
            <a:ext cx="8640960" cy="576064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декабрь </a:t>
            </a:r>
            <a:r>
              <a:rPr lang="ru-RU" sz="2000" dirty="0"/>
              <a:t>2008 </a:t>
            </a:r>
            <a:r>
              <a:rPr lang="ru-RU" sz="2000" dirty="0" smtClean="0"/>
              <a:t>года -  </a:t>
            </a:r>
            <a:r>
              <a:rPr lang="ru-RU" sz="2000" dirty="0"/>
              <a:t>собрание акционеров ОАО «МегаФон» приняло решение о реорганизации компании путем присоединения дочерних обществ. Число абонентов превысило 43,2 миллиона.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2009 году </a:t>
            </a:r>
            <a:r>
              <a:rPr lang="ru-RU" sz="2000" dirty="0" smtClean="0"/>
              <a:t>- «</a:t>
            </a:r>
            <a:r>
              <a:rPr lang="ru-RU" sz="2000" dirty="0"/>
              <a:t>МегаФон» стал генеральным партнером зимних Олимпийских и </a:t>
            </a:r>
            <a:r>
              <a:rPr lang="ru-RU" sz="2000" dirty="0" err="1"/>
              <a:t>Паралимпийских</a:t>
            </a:r>
            <a:r>
              <a:rPr lang="ru-RU" sz="2000" dirty="0"/>
              <a:t> Игр 2014 года в Сочи, что стало безусловным признанием статуса и лидерских позиций компании.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2009 год – 50 млн. клиентов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июнь </a:t>
            </a:r>
            <a:r>
              <a:rPr lang="ru-RU" sz="2000" dirty="0"/>
              <a:t>2010 года </a:t>
            </a:r>
            <a:r>
              <a:rPr lang="ru-RU" sz="2000" dirty="0" smtClean="0"/>
              <a:t>- «</a:t>
            </a:r>
            <a:r>
              <a:rPr lang="ru-RU" sz="2000" dirty="0"/>
              <a:t>МегаФон» приобрел 100% акций компании «</a:t>
            </a:r>
            <a:r>
              <a:rPr lang="ru-RU" sz="2000" dirty="0" err="1"/>
              <a:t>Синтерра</a:t>
            </a:r>
            <a:r>
              <a:rPr lang="ru-RU" sz="2000" dirty="0" smtClean="0"/>
              <a:t>»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2012 год – «Мегафон» первый оператор по количеству </a:t>
            </a:r>
            <a:r>
              <a:rPr lang="en-US" sz="2000" dirty="0" smtClean="0"/>
              <a:t>3G </a:t>
            </a:r>
            <a:r>
              <a:rPr lang="ru-RU" sz="2000" dirty="0" smtClean="0"/>
              <a:t> базовых станций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2013 год – запуск в коммерческую эксплуатацию 4</a:t>
            </a:r>
            <a:r>
              <a:rPr lang="en-US" sz="2000" dirty="0" smtClean="0"/>
              <a:t>G</a:t>
            </a:r>
            <a:r>
              <a:rPr lang="ru-RU" sz="2000" dirty="0" smtClean="0"/>
              <a:t>\</a:t>
            </a:r>
            <a:r>
              <a:rPr lang="en-US" sz="2000" dirty="0" smtClean="0"/>
              <a:t>LTE </a:t>
            </a:r>
            <a:r>
              <a:rPr lang="ru-RU" sz="2000" dirty="0" smtClean="0"/>
              <a:t>сети в ключевых регионах России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522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9059981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Номер слайда 3"/>
          <p:cNvSpPr txBox="1">
            <a:spLocks/>
          </p:cNvSpPr>
          <p:nvPr/>
        </p:nvSpPr>
        <p:spPr>
          <a:xfrm>
            <a:off x="6758880" y="6586857"/>
            <a:ext cx="2133600" cy="26210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r"/>
            <a:fld id="{F1DEDF96-41BB-4768-8712-BEDA41B46B52}" type="slidenum">
              <a:rPr lang="ru-RU" sz="900" smtClean="0">
                <a:solidFill>
                  <a:schemeClr val="bg1"/>
                </a:solidFill>
              </a:rPr>
              <a:pPr algn="r"/>
              <a:t>6</a:t>
            </a:fld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31364" y="1124744"/>
            <a:ext cx="8640960" cy="5040560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 smtClean="0"/>
              <a:t>Сильные стороны компании:</a:t>
            </a:r>
            <a:br>
              <a:rPr lang="ru-RU" sz="2700" b="1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>Имидж марки. Слоган компании - «Будущее зависит от тебя</a:t>
            </a:r>
            <a:r>
              <a:rPr lang="ru-RU" sz="2200" dirty="0" smtClean="0"/>
              <a:t>».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«МегаФон» входит в пятерку мировых лидеров в области </a:t>
            </a:r>
            <a:r>
              <a:rPr lang="ru-RU" sz="2200" dirty="0" smtClean="0"/>
              <a:t>роуминга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Сеть компании включает в себя более 120 тыс. 2G/3G базовых </a:t>
            </a:r>
            <a:r>
              <a:rPr lang="ru-RU" sz="2200" dirty="0" smtClean="0"/>
              <a:t>станций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Мы располагаем второй по протяженности сетью магистральных, региональных и городских волоконно-оптических линий связи в России.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18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3993344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Номер слайда 3"/>
          <p:cNvSpPr txBox="1">
            <a:spLocks/>
          </p:cNvSpPr>
          <p:nvPr/>
        </p:nvSpPr>
        <p:spPr>
          <a:xfrm>
            <a:off x="6758880" y="6586857"/>
            <a:ext cx="2133600" cy="26210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r"/>
            <a:fld id="{F1DEDF96-41BB-4768-8712-BEDA41B46B52}" type="slidenum">
              <a:rPr lang="ru-RU" sz="900" smtClean="0">
                <a:solidFill>
                  <a:schemeClr val="bg1"/>
                </a:solidFill>
              </a:rPr>
              <a:pPr algn="r"/>
              <a:t>7</a:t>
            </a:fld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31364" y="1124744"/>
            <a:ext cx="8640960" cy="5040560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 smtClean="0"/>
              <a:t>Слабые стороны компании:</a:t>
            </a:r>
            <a:br>
              <a:rPr lang="ru-RU" sz="2700" b="1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>Однородность рекламы для всех сегментов потребителей.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Большие издержки на обслуживания сети. </a:t>
            </a:r>
            <a:r>
              <a:rPr lang="ru-RU" sz="2200" dirty="0" smtClean="0"/>
              <a:t>Потребность в специалистах.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Высокая цена. Цены на голосовые услуги выше чем у конкурентов.</a:t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>Низкая ценность инноваций для потребителя.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>Низкая скорость внедрения новых услуг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924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3033529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Номер слайда 3"/>
          <p:cNvSpPr txBox="1">
            <a:spLocks/>
          </p:cNvSpPr>
          <p:nvPr/>
        </p:nvSpPr>
        <p:spPr>
          <a:xfrm>
            <a:off x="6758880" y="6586857"/>
            <a:ext cx="2133600" cy="26210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r"/>
            <a:fld id="{F1DEDF96-41BB-4768-8712-BEDA41B46B52}" type="slidenum">
              <a:rPr lang="ru-RU" sz="900" smtClean="0">
                <a:solidFill>
                  <a:schemeClr val="bg1"/>
                </a:solidFill>
              </a:rPr>
              <a:pPr algn="r"/>
              <a:t>8</a:t>
            </a:fld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31469" y="1412776"/>
            <a:ext cx="8640960" cy="368129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Из проведенного SWOT-анализа можно сделать вывод, что самыми серьезными угрозами для фирмы являются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- снижение уровня доходов населения</a:t>
            </a:r>
            <a:r>
              <a:rPr lang="ru-RU" sz="2800" dirty="0" smtClean="0"/>
              <a:t>;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- внедрение </a:t>
            </a:r>
            <a:r>
              <a:rPr lang="en-US" sz="2800" dirty="0" smtClean="0"/>
              <a:t>MNP </a:t>
            </a:r>
            <a:r>
              <a:rPr lang="ru-RU" sz="2800" dirty="0" smtClean="0"/>
              <a:t>(переносимости номеров)</a:t>
            </a:r>
            <a:r>
              <a:rPr lang="en-US" sz="2800" dirty="0" smtClean="0"/>
              <a:t>;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273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48256952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Номер слайда 3"/>
          <p:cNvSpPr txBox="1">
            <a:spLocks/>
          </p:cNvSpPr>
          <p:nvPr/>
        </p:nvSpPr>
        <p:spPr>
          <a:xfrm>
            <a:off x="6758880" y="6586857"/>
            <a:ext cx="2133600" cy="26210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r"/>
            <a:fld id="{F1DEDF96-41BB-4768-8712-BEDA41B46B52}" type="slidenum">
              <a:rPr lang="ru-RU" sz="900" smtClean="0">
                <a:solidFill>
                  <a:schemeClr val="bg1"/>
                </a:solidFill>
              </a:rPr>
              <a:pPr algn="r"/>
              <a:t>9</a:t>
            </a:fld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31469" y="1412776"/>
            <a:ext cx="8640960" cy="554461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100" dirty="0"/>
              <a:t>Одной из стратегических задач ОАО «МегаФон» является возможность привлечь и удержать покупателя с целью получения прибыли и продолжения своей деятельности. Для этого компания должна иметь некие неоспоримые преимущества, чтобы у покупателя появлялось желание увеличить объем покупок.</a:t>
            </a:r>
            <a:br>
              <a:rPr lang="ru-RU" sz="3100" dirty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ru-RU" sz="3100" dirty="0" smtClean="0"/>
              <a:t>Главная цель 2014 – </a:t>
            </a:r>
            <a:r>
              <a:rPr lang="ru-RU" sz="3100" b="1" dirty="0" smtClean="0"/>
              <a:t>СЧАСТЬЕ КЛИЕНТА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648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mf">
  <a:themeElements>
    <a:clrScheme name="Другая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19194C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>
          <a:defRPr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09DE0BE2D9EFE24E93EAB880209FB620" ma:contentTypeVersion="0" ma:contentTypeDescription="Создание документа." ma:contentTypeScope="" ma:versionID="59eb2d4e10e1e9d78d7317eaacfdee7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89d58f4857a619b7c345529988bca39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DB28A3A-7521-4E6D-95C8-E7A75D1BC39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79C2D46-2CC0-437F-9F3A-30CB020385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BC9F4E4-A3A0-4D98-AF1D-86E114FA3540}">
  <ds:schemaRefs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38073</TotalTime>
  <Words>144</Words>
  <Application>Microsoft Office PowerPoint</Application>
  <PresentationFormat>Экран (4:3)</PresentationFormat>
  <Paragraphs>29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mf</vt:lpstr>
      <vt:lpstr>think-cell Slide</vt:lpstr>
      <vt:lpstr>Стратегическое управление организацией в условиях рынка</vt:lpstr>
      <vt:lpstr> Актуальность темы определяется тем, что на сегодняшний день стратегия - это основополагающий стержень в управлении предприятием в условиях нестабильного рынка, который должен обеспечивать устойчивый экономический рост и развитие организации.  </vt:lpstr>
      <vt:lpstr> Цель курсовой работы – изучить теоретические и методические основы стратегического анализа, разработать рекомендации их эффективного использования и применения в деятельности  Уральского Филиала ОАО «МегаФон».           Для реализации поставленной цели необходимо решить следующие исследовательские задачи: определить понятие и сущность стратегического менеджмента; выделить понятие стратегии и дать её классификацию; выполнить управленческое обследование сильных и слабых сторон организации, а также выявить угрозы  и возможности её деятельности; разработать стратегию организации.  </vt:lpstr>
      <vt:lpstr>17 июня 1993 года - в мэрии Санкт-Петербурга было зарегистрировано акционерное общество закрытого типа «Северо-Западный GSM».   январь 1995 года – запуск в коммерческую эксплуатацию сети GSM в Санкт-Петербурге   1997 год-  компания начала экспансию в регионы северо-западной части России  1999 год - «Северо-Западный GSM» первым среди российских операторов заключил роуминговые соглашения со всеми без исключения странами Европы  2001 год - принято решение создать единый общероссийский сотовый оператор  2002 год  - подключение миллионного абонентаи новое имя – ОАО «МегаФон».  2007 год - сеть «МегаФона» охватила всю территорию страны, и компания стала первым федеральным оператором сотовой связи.</vt:lpstr>
      <vt:lpstr>декабрь 2008 года -  собрание акционеров ОАО «МегаФон» приняло решение о реорганизации компании путем присоединения дочерних обществ. Число абонентов превысило 43,2 миллиона.   2009 году - «МегаФон» стал генеральным партнером зимних Олимпийских и Паралимпийских Игр 2014 года в Сочи, что стало безусловным признанием статуса и лидерских позиций компании.   2009 год – 50 млн. клиентов  июнь 2010 года - «МегаФон» приобрел 100% акций компании «Синтерра»  2012 год – «Мегафон» первый оператор по количеству 3G  базовых станций  2013 год – запуск в коммерческую эксплуатацию 4G\LTE сети в ключевых регионах России</vt:lpstr>
      <vt:lpstr>Сильные стороны компании:   Имидж марки. Слоган компании - «Будущее зависит от тебя».  «МегаФон» входит в пятерку мировых лидеров в области роуминга  Сеть компании включает в себя более 120 тыс. 2G/3G базовых станций  Мы располагаем второй по протяженности сетью магистральных, региональных и городских волоконно-оптических линий связи в России.   </vt:lpstr>
      <vt:lpstr>Слабые стороны компании:   Однородность рекламы для всех сегментов потребителей.   Большие издержки на обслуживания сети. Потребность в специалистах.  Высокая цена. Цены на голосовые услуги выше чем у конкурентов.  Низкая ценность инноваций для потребителя.   Низкая скорость внедрения новых услуг  </vt:lpstr>
      <vt:lpstr>Из проведенного SWOT-анализа можно сделать вывод, что самыми серьезными угрозами для фирмы являются:  - снижение уровня доходов населения;  - внедрение MNP (переносимости номеров);   </vt:lpstr>
      <vt:lpstr>Одной из стратегических задач ОАО «МегаФон» является возможность привлечь и удержать покупателя с целью получения прибыли и продолжения своей деятельности. Для этого компания должна иметь некие неоспоримые преимущества, чтобы у покупателя появлялось желание увеличить объем покупок.  Главная цель 2014 – СЧАСТЬЕ КЛИЕНТА   </vt:lpstr>
    </vt:vector>
  </TitlesOfParts>
  <Company>Authorised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 20pt title here (Arial Bold)</dc:title>
  <dc:creator>Sogolaev Andrey</dc:creator>
  <cp:lastModifiedBy>Администратор</cp:lastModifiedBy>
  <cp:revision>1544</cp:revision>
  <cp:lastPrinted>2013-10-15T14:37:05Z</cp:lastPrinted>
  <dcterms:modified xsi:type="dcterms:W3CDTF">2014-06-06T10:14:04Z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0x01010009DE0BE2D9EFE24E93EAB880209FB620</vt:lpwstr>
  </property>
  <property fmtid="{D5CDD505-2E9C-101B-9397-08002B2CF9AE}" pid="3" name="Order">
    <vt:r8>100</vt:r8>
  </property>
  <property fmtid="{D5CDD505-2E9C-101B-9397-08002B2CF9AE}" pid="4" name="TemplateUrl">
    <vt:lpwstr/>
  </property>
  <property fmtid="{D5CDD505-2E9C-101B-9397-08002B2CF9AE}" pid="5" name="xd_Signature">
    <vt:bool>false</vt:bool>
  </property>
  <property fmtid="{D5CDD505-2E9C-101B-9397-08002B2CF9AE}" pid="6" name="xd_ProgID">
    <vt:lpwstr/>
  </property>
</Properties>
</file>