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57" r:id="rId5"/>
    <p:sldId id="260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17805-2751-42D3-A80A-49264321063F}" type="datetimeFigureOut">
              <a:rPr lang="ru-RU" smtClean="0"/>
              <a:t>26.09.2016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7AEEA-9BBE-41C7-8232-2AA6E5F7E2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5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F7AEEA-9BBE-41C7-8232-2AA6E5F7E26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311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4DA39A7B-1A1B-48E3-8FF7-6B6F50912DF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46933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есто для изображения из Интернета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3ADAF46-CFB0-4631-827E-85F523DA1B2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1548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9/26/2016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  <p:sldLayoutId id="2147483670" r:id="rId1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940" y="1294279"/>
            <a:ext cx="11329147" cy="38492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i="1"/>
              <a:t>«Античная модель хозяйственного развития Древней Греции и Древнего Рима»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12292" y="5488839"/>
            <a:ext cx="6402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>
                <a:latin typeface="Cambria" panose="02040503050406030204" pitchFamily="18" charset="0"/>
                <a:cs typeface="Century Schoolbook" panose="020B0604020202020204" pitchFamily="34" charset="0"/>
              </a:rPr>
              <a:t>Выполнила студентка 1 курса</a:t>
            </a:r>
          </a:p>
          <a:p>
            <a:pPr algn="r"/>
            <a:r>
              <a:rPr lang="ru-RU" sz="2400" u="sng">
                <a:latin typeface="Cambria" panose="02040503050406030204" pitchFamily="18" charset="0"/>
                <a:cs typeface="Century Schoolbook" panose="020B0604020202020204" pitchFamily="34" charset="0"/>
              </a:rPr>
              <a:t>Рудык </a:t>
            </a:r>
            <a:r>
              <a:rPr lang="ru-RU" sz="2400" u="sng">
                <a:latin typeface="Century Schoolbook" panose="020B0604020202020204" pitchFamily="34" charset="0"/>
                <a:cs typeface="Century Schoolbook" panose="020B0604020202020204" pitchFamily="34" charset="0"/>
              </a:rPr>
              <a:t> Влада</a:t>
            </a:r>
          </a:p>
          <a:p>
            <a:pPr algn="r"/>
            <a:r>
              <a:rPr lang="ru-RU" sz="2400">
                <a:latin typeface="Century Schoolbook" panose="020B0604020202020204" pitchFamily="34" charset="0"/>
                <a:cs typeface="Century Schoolbook" panose="020B0604020202020204" pitchFamily="34" charset="0"/>
              </a:rPr>
              <a:t>162 группы</a:t>
            </a:r>
          </a:p>
        </p:txBody>
      </p:sp>
    </p:spTree>
    <p:extLst>
      <p:ext uri="{BB962C8B-B14F-4D97-AF65-F5344CB8AC3E}">
        <p14:creationId xmlns:p14="http://schemas.microsoft.com/office/powerpoint/2010/main" val="4061409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9061" y="609599"/>
            <a:ext cx="7124701" cy="6105525"/>
          </a:xfrm>
        </p:spPr>
        <p:txBody>
          <a:bodyPr>
            <a:noAutofit/>
          </a:bodyPr>
          <a:lstStyle/>
          <a:p>
            <a:pPr marL="285750" lvl="1" inden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Законодателем, заложившим основы общественного устройства Спарты, считается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Ликург</a:t>
            </a:r>
            <a:r>
              <a:rPr lang="ru-RU" altLang="ru-RU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(IХ-VIII вв. до н.э.)</a:t>
            </a:r>
          </a:p>
          <a:p>
            <a:pPr marL="285750" lvl="1" inden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Спартиаты всякий труд, кроме военного, считали для себя позорным. По </a:t>
            </a:r>
            <a:r>
              <a:rPr lang="ru-RU" altLang="ru-RU" i="1" dirty="0">
                <a:latin typeface="Cambria" panose="02040503050406030204" pitchFamily="18" charset="0"/>
              </a:rPr>
              <a:t>законам Ликурга</a:t>
            </a:r>
            <a:r>
              <a:rPr lang="ru-RU" altLang="ru-RU" dirty="0">
                <a:latin typeface="Cambria" panose="02040503050406030204" pitchFamily="18" charset="0"/>
              </a:rPr>
              <a:t> спартиаты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не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имели права заниматься земледелием, ремеслами и промыслами, должны были получать общественное воспитание и участвовать в общественных обедах. </a:t>
            </a:r>
          </a:p>
          <a:p>
            <a:pPr marL="285750" lvl="1" inden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Свое государство они назвали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“общиной равных”.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</a:p>
          <a:p>
            <a:pPr marL="285750" lvl="1" indent="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Роскошь, золотые и серебряные деньги </a:t>
            </a:r>
            <a:r>
              <a:rPr lang="ru-RU" altLang="ru-RU" i="1" dirty="0">
                <a:latin typeface="Cambria" panose="02040503050406030204" pitchFamily="18" charset="0"/>
              </a:rPr>
              <a:t>законами Ликурга</a:t>
            </a:r>
            <a:r>
              <a:rPr lang="ru-RU" altLang="ru-RU" dirty="0">
                <a:latin typeface="Cambria" panose="02040503050406030204" pitchFamily="18" charset="0"/>
              </a:rPr>
              <a:t> были запрещены. </a:t>
            </a:r>
          </a:p>
        </p:txBody>
      </p:sp>
      <p:pic>
        <p:nvPicPr>
          <p:cNvPr id="10244" name="Picture 4" descr="lykurgos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96163" y="895350"/>
            <a:ext cx="3924548" cy="49482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062" y="-414337"/>
            <a:ext cx="12072938" cy="1471612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Развитие Спартанского экономического строя 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388385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0038" y="642938"/>
            <a:ext cx="7329488" cy="6215062"/>
          </a:xfrm>
        </p:spPr>
        <p:txBody>
          <a:bodyPr>
            <a:normAutofit fontScale="92500" lnSpcReduction="20000"/>
          </a:bodyPr>
          <a:lstStyle/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000" dirty="0"/>
              <a:t> </a:t>
            </a:r>
            <a:r>
              <a:rPr lang="ru-RU" altLang="ru-RU" dirty="0">
                <a:latin typeface="Cambria" panose="02040503050406030204" pitchFamily="18" charset="0"/>
              </a:rPr>
              <a:t>Вся земля находилась в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собственности государства. 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Земля была разделена в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уравнительное пользование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между отдельными семьями спартиатов. Увеличение наделов происходило лишь при завоевании новых территорий. 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Обрабатывали землю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илоты</a:t>
            </a:r>
            <a:r>
              <a:rPr lang="ru-RU" altLang="ru-RU" dirty="0">
                <a:latin typeface="Cambria" panose="02040503050406030204" pitchFamily="18" charset="0"/>
              </a:rPr>
              <a:t>, местные жители покоренных спартиатами территорий. </a:t>
            </a:r>
            <a:r>
              <a:rPr lang="ru-RU" altLang="ru-RU" i="1" dirty="0">
                <a:latin typeface="Cambria" panose="02040503050406030204" pitchFamily="18" charset="0"/>
              </a:rPr>
              <a:t>(По свидетельству Геродота, на 1 спартиата приходилось  7 илотов. В период расцвета Спарты их было  примерно 200 </a:t>
            </a:r>
            <a:r>
              <a:rPr lang="ru-RU" altLang="ru-RU" i="1" dirty="0" err="1">
                <a:latin typeface="Cambria" panose="02040503050406030204" pitchFamily="18" charset="0"/>
              </a:rPr>
              <a:t>тыс</a:t>
            </a:r>
            <a:r>
              <a:rPr lang="ru-RU" altLang="ru-RU" i="1" dirty="0">
                <a:latin typeface="Cambria" panose="02040503050406030204" pitchFamily="18" charset="0"/>
              </a:rPr>
              <a:t> )</a:t>
            </a:r>
            <a:r>
              <a:rPr lang="ru-RU" altLang="ru-RU" dirty="0">
                <a:latin typeface="Cambria" panose="02040503050406030204" pitchFamily="18" charset="0"/>
              </a:rPr>
              <a:t> , 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Илоты существовали на 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положении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рабов государства</a:t>
            </a:r>
            <a:r>
              <a:rPr lang="ru-RU" altLang="ru-RU" dirty="0">
                <a:latin typeface="Cambria" panose="02040503050406030204" pitchFamily="18" charset="0"/>
              </a:rPr>
              <a:t>, сдаваемых в своеобразную </a:t>
            </a:r>
            <a:r>
              <a:rPr lang="ru-RU" altLang="ru-RU" i="1" dirty="0">
                <a:latin typeface="Cambria" panose="02040503050406030204" pitchFamily="18" charset="0"/>
              </a:rPr>
              <a:t>аренду</a:t>
            </a:r>
            <a:r>
              <a:rPr lang="ru-RU" altLang="ru-RU" dirty="0">
                <a:latin typeface="Cambria" panose="02040503050406030204" pitchFamily="18" charset="0"/>
              </a:rPr>
              <a:t> отдельным спартанским семьям.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Илоты могли получить свободу от государства в награду за военную службу или другие услуги, а также иногда за денежный выкуп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С обрабатываемых илотами земель государство получало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натуральный оброк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(</a:t>
            </a:r>
            <a:r>
              <a:rPr lang="ru-RU" altLang="ru-RU" i="1" dirty="0" err="1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апофору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),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равный </a:t>
            </a:r>
            <a:r>
              <a:rPr lang="ru-RU" altLang="ru-RU" i="1" dirty="0">
                <a:latin typeface="Cambria" panose="02040503050406030204" pitchFamily="18" charset="0"/>
              </a:rPr>
              <a:t>половине</a:t>
            </a:r>
            <a:r>
              <a:rPr lang="ru-RU" altLang="ru-RU" dirty="0">
                <a:latin typeface="Cambria" panose="02040503050406030204" pitchFamily="18" charset="0"/>
              </a:rPr>
              <a:t> собранного урожая.</a:t>
            </a:r>
          </a:p>
          <a:p>
            <a:pPr marL="376238" lvl="1" indent="104775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 Убийство илота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не</a:t>
            </a:r>
            <a:r>
              <a:rPr lang="ru-RU" altLang="ru-RU" dirty="0">
                <a:latin typeface="Cambria" panose="02040503050406030204" pitchFamily="18" charset="0"/>
              </a:rPr>
              <a:t> осуждалось и никак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не</a:t>
            </a:r>
            <a:r>
              <a:rPr lang="ru-RU" altLang="ru-RU" dirty="0">
                <a:latin typeface="Cambria" panose="02040503050406030204" pitchFamily="18" charset="0"/>
              </a:rPr>
              <a:t> наказывалось, на илотах спартиаты оттачивали свое боевое искусство в перерывах между войнами.</a:t>
            </a:r>
          </a:p>
          <a:p>
            <a:pPr marL="185738" indent="-185738"/>
            <a:endParaRPr lang="ru-RU" altLang="ru-RU" sz="2000" dirty="0">
              <a:latin typeface="Cambria" panose="020405030504060302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9062" y="-414337"/>
            <a:ext cx="12072938" cy="1471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i="1" smtClean="0"/>
              <a:t>Развитие Спартанского экономического строя </a:t>
            </a:r>
            <a:endParaRPr lang="ru-RU" sz="4400" i="1" dirty="0"/>
          </a:p>
        </p:txBody>
      </p:sp>
      <p:pic>
        <p:nvPicPr>
          <p:cNvPr id="6146" name="Picture 2" descr="http://gigabaza.ru/images/34/66674/m78ff2e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681037"/>
            <a:ext cx="4886325" cy="28670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fs167.www.ex.ua/show/26315572/26315572.jpg?1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959" y="3750469"/>
            <a:ext cx="3935307" cy="28217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363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411161" y="747713"/>
            <a:ext cx="6983411" cy="6110287"/>
          </a:xfrm>
        </p:spPr>
        <p:txBody>
          <a:bodyPr>
            <a:normAutofit fontScale="92500" lnSpcReduction="10000"/>
          </a:bodyPr>
          <a:lstStyle/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800" dirty="0">
                <a:latin typeface="Cambria" panose="02040503050406030204" pitchFamily="18" charset="0"/>
              </a:rPr>
              <a:t>Единой денежной системы в масштабах всей Древней Греции </a:t>
            </a:r>
            <a:r>
              <a:rPr lang="ru-RU" altLang="ru-RU" sz="2800" i="1" dirty="0">
                <a:latin typeface="Cambria" panose="02040503050406030204" pitchFamily="18" charset="0"/>
              </a:rPr>
              <a:t>не существовало</a:t>
            </a:r>
            <a:r>
              <a:rPr lang="ru-RU" altLang="ru-RU" sz="2800" dirty="0">
                <a:latin typeface="Cambria" panose="02040503050406030204" pitchFamily="18" charset="0"/>
              </a:rPr>
              <a:t>. Поэтому весьма востребованы были услуги </a:t>
            </a:r>
            <a:r>
              <a:rPr lang="ru-RU" altLang="ru-RU" sz="2800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ростовщиков-менял (</a:t>
            </a:r>
            <a:r>
              <a:rPr lang="ru-RU" altLang="ru-RU" sz="2800" b="1" i="1" dirty="0" err="1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трапезитов</a:t>
            </a:r>
            <a:r>
              <a:rPr lang="ru-RU" altLang="ru-RU" sz="2800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).</a:t>
            </a: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800" dirty="0">
                <a:latin typeface="Cambria" panose="02040503050406030204" pitchFamily="18" charset="0"/>
              </a:rPr>
              <a:t> В VI-V вв. до н.э. процент по ссудам  у </a:t>
            </a:r>
            <a:r>
              <a:rPr lang="ru-RU" altLang="ru-RU" sz="2800" dirty="0" err="1">
                <a:latin typeface="Cambria" panose="02040503050406030204" pitchFamily="18" charset="0"/>
              </a:rPr>
              <a:t>трапезитов</a:t>
            </a:r>
            <a:r>
              <a:rPr lang="ru-RU" altLang="ru-RU" sz="2800" dirty="0">
                <a:latin typeface="Cambria" panose="02040503050406030204" pitchFamily="18" charset="0"/>
              </a:rPr>
              <a:t> составлял 12-18 % годовых, а при финансировании морских внешнеторговых операций достигал 30 %. </a:t>
            </a: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800" dirty="0">
                <a:latin typeface="Cambria" panose="02040503050406030204" pitchFamily="18" charset="0"/>
              </a:rPr>
              <a:t>С расширением внешней торговли появляется безналичный расчет, а меняльные конторы становятся прообразами банков. </a:t>
            </a: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sz="2800" dirty="0">
                <a:latin typeface="Cambria" panose="02040503050406030204" pitchFamily="18" charset="0"/>
              </a:rPr>
              <a:t>Крупные меняльные и ростовщические операции вели и храмы, например, </a:t>
            </a:r>
            <a:r>
              <a:rPr lang="ru-RU" altLang="ru-RU" sz="2800" i="1" dirty="0">
                <a:latin typeface="Cambria" panose="02040503050406030204" pitchFamily="18" charset="0"/>
              </a:rPr>
              <a:t>дельфийский</a:t>
            </a:r>
            <a:r>
              <a:rPr lang="ru-RU" altLang="ru-RU" sz="2800" dirty="0">
                <a:latin typeface="Cambria" panose="02040503050406030204" pitchFamily="18" charset="0"/>
              </a:rPr>
              <a:t>.</a:t>
            </a:r>
          </a:p>
          <a:p>
            <a:pPr lvl="1">
              <a:buFontTx/>
              <a:buChar char="·"/>
            </a:pPr>
            <a:endParaRPr lang="ru-RU" alt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725" y="-334962"/>
            <a:ext cx="10515600" cy="1325563"/>
          </a:xfrm>
        </p:spPr>
        <p:txBody>
          <a:bodyPr/>
          <a:lstStyle/>
          <a:p>
            <a:pPr algn="ctr"/>
            <a:r>
              <a:rPr lang="ru-RU" i="1" dirty="0" smtClean="0"/>
              <a:t>Деньги и кредит</a:t>
            </a:r>
            <a:endParaRPr lang="ru-RU" i="1" dirty="0"/>
          </a:p>
        </p:txBody>
      </p:sp>
      <p:pic>
        <p:nvPicPr>
          <p:cNvPr id="9218" name="Picture 2" descr="http://antiquehistory.ru/attachments/Image/4769.jpg?template=gene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389" y="747713"/>
            <a:ext cx="4894236" cy="2528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fx-review.ru/wp-content/uploads/2014/10/serebryannye-mone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619402"/>
            <a:ext cx="4958375" cy="30053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171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золотая монета Крез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343" y="851439"/>
            <a:ext cx="6710363" cy="5057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86000" y="3810000"/>
            <a:ext cx="2667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altLang="ru-RU" sz="1400" i="1"/>
              <a:t>Монеты Креза</a:t>
            </a: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250281" y="6005393"/>
            <a:ext cx="756285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altLang="ru-RU" sz="2200" i="1" dirty="0">
                <a:latin typeface="Cambria" panose="02040503050406030204" pitchFamily="18" charset="0"/>
              </a:rPr>
              <a:t>Чеканка монет из благородных металлов появилась в Лидийском царстве уже VII в. до н.э.</a:t>
            </a:r>
            <a:r>
              <a:rPr lang="ru-RU" altLang="ru-RU" sz="2400" i="1" dirty="0"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6725" y="-3349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i="1" smtClean="0"/>
              <a:t>Деньги и кредит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217721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57188" y="912813"/>
            <a:ext cx="4657725" cy="3265487"/>
          </a:xfrm>
        </p:spPr>
        <p:txBody>
          <a:bodyPr/>
          <a:lstStyle/>
          <a:p>
            <a:pPr lvl="1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altLang="ru-RU" dirty="0">
                <a:latin typeface="Cambria" panose="02040503050406030204" pitchFamily="18" charset="0"/>
              </a:rPr>
              <a:t>В своем развитии Древний Рим прошел три этапа: </a:t>
            </a:r>
          </a:p>
          <a:p>
            <a:pPr lvl="1">
              <a:buFontTx/>
              <a:buNone/>
            </a:pP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царский</a:t>
            </a:r>
            <a:r>
              <a:rPr lang="ru-RU" altLang="ru-RU" dirty="0">
                <a:latin typeface="Cambria" panose="02040503050406030204" pitchFamily="18" charset="0"/>
              </a:rPr>
              <a:t> (753–510 гг. до н.э.), </a:t>
            </a:r>
          </a:p>
          <a:p>
            <a:pPr lvl="1">
              <a:buFontTx/>
              <a:buNone/>
            </a:pP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республиканский</a:t>
            </a:r>
            <a:r>
              <a:rPr lang="ru-RU" altLang="ru-RU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(</a:t>
            </a:r>
            <a:r>
              <a:rPr lang="ru-RU" altLang="ru-RU" dirty="0" smtClean="0">
                <a:latin typeface="Cambria" panose="02040503050406030204" pitchFamily="18" charset="0"/>
              </a:rPr>
              <a:t>509–30 гг</a:t>
            </a:r>
            <a:r>
              <a:rPr lang="ru-RU" altLang="ru-RU" dirty="0">
                <a:latin typeface="Cambria" panose="02040503050406030204" pitchFamily="18" charset="0"/>
              </a:rPr>
              <a:t>. до н.э.)</a:t>
            </a:r>
          </a:p>
          <a:p>
            <a:pPr lvl="1">
              <a:buFontTx/>
              <a:buNone/>
            </a:pP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императорский</a:t>
            </a:r>
            <a:r>
              <a:rPr lang="ru-RU" altLang="ru-RU" dirty="0">
                <a:latin typeface="Cambria" panose="02040503050406030204" pitchFamily="18" charset="0"/>
              </a:rPr>
              <a:t> (30 г. до н.э.– 476 г. н.э.)</a:t>
            </a:r>
          </a:p>
          <a:p>
            <a:endParaRPr lang="ru-RU" alt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5" y="0"/>
            <a:ext cx="11591925" cy="877888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Экономическое развитие Древнего Рима</a:t>
            </a:r>
            <a:endParaRPr lang="ru-RU" i="1" dirty="0"/>
          </a:p>
        </p:txBody>
      </p:sp>
      <p:pic>
        <p:nvPicPr>
          <p:cNvPr id="10242" name="Picture 2" descr="http://webmandry.com/images/stories/2013/02/901-rim/rim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37" y="877888"/>
            <a:ext cx="7572376" cy="56792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540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57161" y="628650"/>
            <a:ext cx="7086600" cy="6229350"/>
          </a:xfrm>
        </p:spPr>
        <p:txBody>
          <a:bodyPr>
            <a:noAutofit/>
          </a:bodyPr>
          <a:lstStyle/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Главной отраслью экономики Рима было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сельское хозяйство</a:t>
            </a:r>
            <a:r>
              <a:rPr lang="ru-RU" altLang="ru-RU" dirty="0">
                <a:solidFill>
                  <a:srgbClr val="000099"/>
                </a:solidFill>
                <a:latin typeface="Cambria" panose="02040503050406030204" pitchFamily="18" charset="0"/>
              </a:rPr>
              <a:t>.</a:t>
            </a:r>
            <a:r>
              <a:rPr lang="ru-RU" altLang="ru-RU" dirty="0">
                <a:latin typeface="Cambria" panose="02040503050406030204" pitchFamily="18" charset="0"/>
              </a:rPr>
              <a:t> Именно здесь наиболее широко использовался труд рабов.</a:t>
            </a:r>
          </a:p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Весомым было значение рабского труда также в строительстве домов и мостов, прокладке водопроводов и дорог, в добыче полезных ископаемых. </a:t>
            </a:r>
          </a:p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Рабы использовались и в других сферах – в качестве домашних учителей, врачей, артистов (это были в основном рабы-греки), гладиаторов и т.д. </a:t>
            </a:r>
          </a:p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Раб рассматривался как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движимое имущество</a:t>
            </a:r>
            <a:r>
              <a:rPr lang="ru-RU" altLang="ru-RU" dirty="0">
                <a:latin typeface="Cambria" panose="02040503050406030204" pitchFamily="18" charset="0"/>
              </a:rPr>
              <a:t>, и его жизнь и смерть зависели только от воли хозяина.</a:t>
            </a:r>
          </a:p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Доля рабов в населении Римской империи была чрезвычайно высока – </a:t>
            </a:r>
            <a:r>
              <a:rPr lang="ru-RU" altLang="ru-RU" b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25-33 %.</a:t>
            </a:r>
            <a:r>
              <a:rPr lang="ru-RU" altLang="ru-RU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</a:p>
          <a:p>
            <a:pPr marL="190500" lvl="1" indent="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ru-RU" altLang="ru-RU" dirty="0">
                <a:latin typeface="Cambria" panose="02040503050406030204" pitchFamily="18" charset="0"/>
              </a:rPr>
              <a:t>Заметную часть римского населения (4-5 %) составляла праздная городская беднота, требовавшая  “хлеба и зрелищ”.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66749" y="-220662"/>
            <a:ext cx="11191875" cy="1235075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Экономическое развитие Древнего Рима</a:t>
            </a:r>
            <a:endParaRPr lang="ru-RU" i="1" dirty="0"/>
          </a:p>
        </p:txBody>
      </p:sp>
      <p:pic>
        <p:nvPicPr>
          <p:cNvPr id="12290" name="Picture 2" descr="http://klin-demianovo.ru/wp-content/uploads/2012/02/0a320f9ddd0af7d9e34d5cc8ac5a55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9" y="1700214"/>
            <a:ext cx="5045935" cy="3671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465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8651"/>
            <a:ext cx="6629400" cy="4429124"/>
          </a:xfrm>
        </p:spPr>
        <p:txBody>
          <a:bodyPr>
            <a:noAutofit/>
          </a:bodyPr>
          <a:lstStyle/>
          <a:p>
            <a:pPr marL="190500" lvl="1" indent="2667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На завоеванных Римом землях создавались громадные, в несколько сот га, хозяйства – </a:t>
            </a:r>
            <a:r>
              <a:rPr lang="ru-RU" altLang="ru-RU" b="1" i="1" dirty="0">
                <a:solidFill>
                  <a:schemeClr val="accent2"/>
                </a:solidFill>
                <a:latin typeface="Cambria" panose="02040503050406030204" pitchFamily="18" charset="0"/>
              </a:rPr>
              <a:t>латифундии</a:t>
            </a:r>
            <a:r>
              <a:rPr lang="ru-RU" altLang="ru-RU" i="1" dirty="0">
                <a:solidFill>
                  <a:schemeClr val="accent2"/>
                </a:solidFill>
                <a:latin typeface="Cambria" panose="02040503050406030204" pitchFamily="18" charset="0"/>
              </a:rPr>
              <a:t>.</a:t>
            </a:r>
            <a:r>
              <a:rPr lang="ru-RU" altLang="ru-RU" i="1" dirty="0"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Они специализировались в основном на производстве зерновых и технических культур, а также выращивании винограда и оливок. В латифундиях трудились </a:t>
            </a:r>
            <a:r>
              <a:rPr lang="ru-RU" altLang="ru-RU" i="1" dirty="0">
                <a:latin typeface="Cambria" panose="02040503050406030204" pitchFamily="18" charset="0"/>
              </a:rPr>
              <a:t>сотни и даже тысячи рабов.</a:t>
            </a:r>
          </a:p>
          <a:p>
            <a:pPr marL="190500" lvl="1" indent="2667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В самом Риме были распространены многоотраслевые хозяйства среднего размера – </a:t>
            </a:r>
            <a:r>
              <a:rPr lang="ru-RU" altLang="ru-RU" b="1" i="1" dirty="0">
                <a:solidFill>
                  <a:schemeClr val="accent2"/>
                </a:solidFill>
                <a:latin typeface="Cambria" panose="02040503050406030204" pitchFamily="18" charset="0"/>
              </a:rPr>
              <a:t>виллы</a:t>
            </a:r>
            <a:r>
              <a:rPr lang="ru-RU" altLang="ru-RU" b="1" i="1" dirty="0">
                <a:latin typeface="Cambria" panose="02040503050406030204" pitchFamily="18" charset="0"/>
              </a:rPr>
              <a:t>.</a:t>
            </a:r>
            <a:r>
              <a:rPr lang="ru-RU" altLang="ru-RU" i="1" dirty="0"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Типичная вилла имела 50-60 га земли и 12-20 рабов для ее обработки  Производительность труда в виллах была в 2-3 раза выше по сравнению с трудом свободных общинников. Это достигалось за счет  четкой кооперации труда. </a:t>
            </a:r>
          </a:p>
          <a:p>
            <a:pPr marL="190500" lvl="1" indent="26670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Хозяйства, принадлежавшие римской знати, назывались </a:t>
            </a:r>
            <a:r>
              <a:rPr lang="ru-RU" altLang="ru-RU" b="1" i="1" dirty="0" err="1">
                <a:solidFill>
                  <a:schemeClr val="accent2"/>
                </a:solidFill>
                <a:latin typeface="Cambria" panose="02040503050406030204" pitchFamily="18" charset="0"/>
              </a:rPr>
              <a:t>сальтус</a:t>
            </a:r>
            <a:endParaRPr lang="ru-RU" altLang="ru-RU" b="1" i="1" dirty="0">
              <a:solidFill>
                <a:schemeClr val="accent2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66749" y="-220662"/>
            <a:ext cx="11191875" cy="1235075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Экономическое развитие Древнего Рима</a:t>
            </a:r>
            <a:endParaRPr lang="ru-RU" i="1" dirty="0"/>
          </a:p>
        </p:txBody>
      </p:sp>
      <p:pic>
        <p:nvPicPr>
          <p:cNvPr id="13316" name="Picture 4" descr="http://900igr.net/datai/istorija/Istorija-Rima/0001-001-Istorija-Drevnego-R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863726"/>
            <a:ext cx="5467350" cy="3886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675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81162" y="2406628"/>
            <a:ext cx="9144000" cy="1641490"/>
          </a:xfrm>
        </p:spPr>
        <p:txBody>
          <a:bodyPr/>
          <a:lstStyle/>
          <a:p>
            <a:pPr algn="ctr"/>
            <a:r>
              <a:rPr lang="ru-RU" i="1" dirty="0" smtClean="0"/>
              <a:t>Спасибо за внимание!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805273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029" y="381739"/>
            <a:ext cx="9503957" cy="6213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4711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136526"/>
            <a:ext cx="10515600" cy="103505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Cambria" panose="02040503050406030204" pitchFamily="18" charset="0"/>
              </a:rPr>
              <a:t>Экономика античных государств</a:t>
            </a:r>
            <a:br>
              <a:rPr lang="ru-RU" sz="4000" dirty="0" smtClean="0">
                <a:latin typeface="Cambria" panose="02040503050406030204" pitchFamily="18" charset="0"/>
              </a:rPr>
            </a:br>
            <a:r>
              <a:rPr lang="ru-RU" sz="4000" dirty="0" smtClean="0">
                <a:latin typeface="Cambria" panose="02040503050406030204" pitchFamily="18" charset="0"/>
              </a:rPr>
              <a:t>Черты сходства:</a:t>
            </a:r>
            <a:endParaRPr lang="ru-RU" sz="4000" dirty="0">
              <a:latin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8" y="1371601"/>
            <a:ext cx="11758612" cy="5229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5738" y="1171576"/>
            <a:ext cx="11758612" cy="557212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i="1" dirty="0" smtClean="0"/>
              <a:t>Античная</a:t>
            </a:r>
            <a:r>
              <a:rPr lang="ru-RU" altLang="ru-RU" sz="2400" dirty="0" smtClean="0"/>
              <a:t> система хозяйства базировалась преимущественно на производительном труде </a:t>
            </a:r>
            <a:r>
              <a:rPr lang="ru-RU" altLang="ru-RU" sz="2400" i="1" dirty="0" smtClean="0"/>
              <a:t>рабов</a:t>
            </a:r>
            <a:r>
              <a:rPr lang="ru-RU" altLang="ru-RU" sz="2400" dirty="0" smtClean="0"/>
              <a:t>.</a:t>
            </a:r>
          </a:p>
          <a:p>
            <a:r>
              <a:rPr lang="ru-RU" altLang="ru-RU" sz="2400" b="1" dirty="0" smtClean="0"/>
              <a:t>Главными </a:t>
            </a:r>
            <a:r>
              <a:rPr lang="ru-RU" altLang="ru-RU" sz="2400" b="1" i="1" dirty="0" smtClean="0"/>
              <a:t>источниками</a:t>
            </a:r>
            <a:r>
              <a:rPr lang="ru-RU" altLang="ru-RU" sz="2400" dirty="0" smtClean="0"/>
              <a:t> рабов стали </a:t>
            </a:r>
            <a:r>
              <a:rPr lang="ru-RU" altLang="ru-RU" sz="2400" i="1" dirty="0" smtClean="0">
                <a:solidFill>
                  <a:schemeClr val="tx1">
                    <a:lumMod val="50000"/>
                  </a:schemeClr>
                </a:solidFill>
              </a:rPr>
              <a:t>войны</a:t>
            </a:r>
            <a:r>
              <a:rPr lang="ru-RU" altLang="ru-RU" sz="2400" i="1" dirty="0" smtClean="0"/>
              <a:t> </a:t>
            </a:r>
            <a:r>
              <a:rPr lang="ru-RU" altLang="ru-RU" sz="2400" dirty="0" smtClean="0"/>
              <a:t>и</a:t>
            </a:r>
            <a:r>
              <a:rPr lang="ru-RU" altLang="ru-RU" sz="2400" i="1" dirty="0" smtClean="0"/>
              <a:t> </a:t>
            </a:r>
            <a:r>
              <a:rPr lang="ru-RU" altLang="ru-RU" sz="2400" i="1" dirty="0" smtClean="0">
                <a:solidFill>
                  <a:schemeClr val="tx1">
                    <a:lumMod val="50000"/>
                  </a:schemeClr>
                </a:solidFill>
              </a:rPr>
              <a:t>пиратство</a:t>
            </a:r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.</a:t>
            </a:r>
            <a:r>
              <a:rPr lang="ru-RU" altLang="ru-RU" sz="2400" dirty="0" smtClean="0"/>
              <a:t> Таким образом, рабами становились преимущественно </a:t>
            </a:r>
            <a:r>
              <a:rPr lang="ru-RU" altLang="ru-RU" sz="2400" i="1" dirty="0" smtClean="0"/>
              <a:t>чужеземцы</a:t>
            </a:r>
            <a:r>
              <a:rPr lang="ru-RU" altLang="ru-RU" sz="2400" dirty="0"/>
              <a:t>.</a:t>
            </a:r>
            <a:endParaRPr lang="ru-RU" altLang="ru-RU" sz="2400" dirty="0" smtClean="0"/>
          </a:p>
          <a:p>
            <a:r>
              <a:rPr lang="ru-RU" altLang="ru-RU" sz="2400" dirty="0" smtClean="0"/>
              <a:t>Долговое рабство в античных государствах было </a:t>
            </a:r>
            <a:r>
              <a:rPr lang="ru-RU" altLang="ru-RU" sz="2400" i="1" dirty="0" smtClean="0"/>
              <a:t>упразднено</a:t>
            </a:r>
            <a:r>
              <a:rPr lang="ru-RU" altLang="ru-RU" sz="2400" dirty="0" smtClean="0"/>
              <a:t>, что исключало обращение в рабов соплеменников. </a:t>
            </a:r>
          </a:p>
          <a:p>
            <a:r>
              <a:rPr lang="ru-RU" altLang="ru-RU" sz="2400" dirty="0" smtClean="0"/>
              <a:t>Рабов рассматривали как элемент </a:t>
            </a:r>
            <a:r>
              <a:rPr lang="ru-RU" altLang="ru-RU" sz="2400" i="1" dirty="0" smtClean="0"/>
              <a:t>имущества.</a:t>
            </a:r>
            <a:r>
              <a:rPr lang="ru-RU" altLang="ru-RU" sz="2400" dirty="0" smtClean="0"/>
              <a:t> </a:t>
            </a:r>
          </a:p>
          <a:p>
            <a:r>
              <a:rPr lang="ru-RU" altLang="ru-RU" sz="2400" dirty="0" smtClean="0"/>
              <a:t>Рабы не могли иметь никакой собственности, не имели права вступать в брак. Естественное воспроизводство рабов, таким образом, практически исключалось. </a:t>
            </a:r>
          </a:p>
          <a:p>
            <a:r>
              <a:rPr lang="ru-RU" altLang="ru-RU" sz="2400" dirty="0" smtClean="0"/>
              <a:t>Рабов жестоко эксплуатировали.</a:t>
            </a:r>
          </a:p>
          <a:p>
            <a:r>
              <a:rPr lang="ru-RU" altLang="ru-RU" sz="2400" dirty="0" smtClean="0"/>
              <a:t>Дешевый труд рабов </a:t>
            </a:r>
            <a:r>
              <a:rPr lang="ru-RU" altLang="ru-RU" sz="2400" b="1" dirty="0" smtClean="0"/>
              <a:t>не способствовал</a:t>
            </a:r>
            <a:r>
              <a:rPr lang="ru-RU" altLang="ru-RU" sz="2400" dirty="0" smtClean="0"/>
              <a:t> техническому прогрессу в гражданских отраслях, прежде всего в сельском хозяйстве.</a:t>
            </a:r>
          </a:p>
        </p:txBody>
      </p:sp>
    </p:spTree>
    <p:extLst>
      <p:ext uri="{BB962C8B-B14F-4D97-AF65-F5344CB8AC3E}">
        <p14:creationId xmlns:p14="http://schemas.microsoft.com/office/powerpoint/2010/main" val="263925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47464"/>
            <a:ext cx="11906250" cy="525742"/>
          </a:xfrm>
        </p:spPr>
        <p:txBody>
          <a:bodyPr>
            <a:normAutofit fontScale="90000"/>
          </a:bodyPr>
          <a:lstStyle/>
          <a:p>
            <a:r>
              <a:rPr lang="ru-RU" sz="4800" b="1" i="1"/>
              <a:t>Экономическое развитие Древней Греции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50" y="773205"/>
            <a:ext cx="11631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sz="2400"/>
          </a:p>
        </p:txBody>
      </p:sp>
      <p:sp>
        <p:nvSpPr>
          <p:cNvPr id="5" name="TextBox 4"/>
          <p:cNvSpPr txBox="1"/>
          <p:nvPr/>
        </p:nvSpPr>
        <p:spPr>
          <a:xfrm>
            <a:off x="168088" y="1174899"/>
            <a:ext cx="454678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sz="2400" b="0" u="sng" dirty="0">
                <a:effectLst/>
                <a:latin typeface="Cambria" panose="02040503050406030204" pitchFamily="18" charset="0"/>
                <a:cs typeface="Georgia" panose="020B0604020202020204" pitchFamily="34" charset="0"/>
              </a:rPr>
              <a:t>Догомеровский период </a:t>
            </a:r>
            <a:r>
              <a:rPr lang="ru-RU" sz="2400" b="0" dirty="0">
                <a:effectLst/>
                <a:latin typeface="Cambria" panose="02040503050406030204" pitchFamily="18" charset="0"/>
                <a:cs typeface="Georgia" panose="020B0604020202020204" pitchFamily="34" charset="0"/>
              </a:rPr>
              <a:t>  </a:t>
            </a:r>
            <a:r>
              <a:rPr lang="ru-RU" sz="2400" b="0" dirty="0" smtClean="0">
                <a:effectLst/>
                <a:latin typeface="Cambria" panose="02040503050406030204" pitchFamily="18" charset="0"/>
                <a:cs typeface="Georgia" panose="020B0604020202020204" pitchFamily="34" charset="0"/>
              </a:rPr>
              <a:t>      (Крито </a:t>
            </a:r>
            <a:r>
              <a:rPr lang="ru-RU" sz="2400" b="0" dirty="0">
                <a:effectLst/>
                <a:latin typeface="Cambria" panose="02040503050406030204" pitchFamily="18" charset="0"/>
                <a:cs typeface="Georgia" panose="020B0604020202020204" pitchFamily="34" charset="0"/>
              </a:rPr>
              <a:t>- микенская </a:t>
            </a:r>
            <a:r>
              <a:rPr lang="ru-RU" sz="2400" b="0" dirty="0" smtClean="0">
                <a:effectLst/>
                <a:latin typeface="Cambria" panose="02040503050406030204" pitchFamily="18" charset="0"/>
                <a:cs typeface="Georgia" panose="020B0604020202020204" pitchFamily="34" charset="0"/>
              </a:rPr>
              <a:t>цивилизация)</a:t>
            </a:r>
            <a:endParaRPr lang="ru-RU" sz="2400" b="0" dirty="0">
              <a:effectLst/>
              <a:latin typeface="Cambria" panose="02040503050406030204" pitchFamily="18" charset="0"/>
              <a:cs typeface="Georgia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ru-RU" sz="2400" b="0" i="0" u="sng" dirty="0">
                <a:effectLst/>
                <a:latin typeface="Cambria" panose="02040503050406030204" pitchFamily="18" charset="0"/>
              </a:rPr>
              <a:t>Гомеровский период   </a:t>
            </a:r>
            <a:r>
              <a:rPr lang="ru-RU" sz="2400" b="0" i="0" u="sng" dirty="0" smtClean="0">
                <a:effectLst/>
                <a:latin typeface="Cambria" panose="02040503050406030204" pitchFamily="18" charset="0"/>
              </a:rPr>
              <a:t>        </a:t>
            </a:r>
            <a:r>
              <a:rPr lang="af-ZA" sz="2400" b="0" i="0" dirty="0">
                <a:effectLst/>
                <a:latin typeface="Roboto-Regular"/>
              </a:rPr>
              <a:t>XII</a:t>
            </a:r>
            <a:r>
              <a:rPr lang="ru-RU" sz="2400" b="0" i="0" dirty="0">
                <a:effectLst/>
                <a:latin typeface="Roboto-Regular"/>
              </a:rPr>
              <a:t> </a:t>
            </a:r>
            <a:r>
              <a:rPr lang="ru-RU" sz="2400" dirty="0">
                <a:latin typeface="Roboto-Regular"/>
              </a:rPr>
              <a:t>– </a:t>
            </a:r>
            <a:r>
              <a:rPr lang="af-ZA" sz="2400" b="0" i="0" dirty="0">
                <a:effectLst/>
                <a:latin typeface="Roboto-Regular"/>
              </a:rPr>
              <a:t>VIII</a:t>
            </a:r>
            <a:r>
              <a:rPr lang="ru-RU" sz="2400" dirty="0">
                <a:latin typeface="Roboto-Regular"/>
              </a:rPr>
              <a:t> </a:t>
            </a:r>
            <a:r>
              <a:rPr lang="ru-RU" sz="2400" i="0" dirty="0">
                <a:effectLst/>
                <a:latin typeface="Cambria" panose="02040503050406030204" pitchFamily="18" charset="0"/>
              </a:rPr>
              <a:t>век</a:t>
            </a:r>
            <a:r>
              <a:rPr lang="ru-RU" sz="2400" b="0" i="0" dirty="0">
                <a:effectLst/>
                <a:latin typeface="Cambria" panose="02040503050406030204" pitchFamily="18" charset="0"/>
              </a:rPr>
              <a:t> до н. э.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i="0" u="sng" dirty="0">
                <a:effectLst/>
                <a:latin typeface="Cambria" panose="02040503050406030204" pitchFamily="18" charset="0"/>
              </a:rPr>
              <a:t>Полисный период      </a:t>
            </a:r>
            <a:r>
              <a:rPr lang="ru-RU" sz="2400" b="0" i="0" u="sng" dirty="0" smtClean="0">
                <a:effectLst/>
                <a:latin typeface="Cambria" panose="02040503050406030204" pitchFamily="18" charset="0"/>
              </a:rPr>
              <a:t>        </a:t>
            </a:r>
            <a:r>
              <a:rPr lang="af-ZA" sz="2400" b="0" i="0" dirty="0">
                <a:effectLst/>
                <a:latin typeface="Roboto-Regular"/>
              </a:rPr>
              <a:t>VIII</a:t>
            </a:r>
            <a:r>
              <a:rPr lang="ru-RU" sz="2400" i="0" dirty="0" smtClean="0">
                <a:effectLst/>
                <a:latin typeface="Roboto-Regular"/>
              </a:rPr>
              <a:t>-</a:t>
            </a:r>
            <a:r>
              <a:rPr lang="af-ZA" sz="2400" dirty="0">
                <a:latin typeface="Roboto-Regular"/>
              </a:rPr>
              <a:t>V</a:t>
            </a:r>
            <a:r>
              <a:rPr lang="af-ZA" sz="2400" i="0" dirty="0" smtClean="0">
                <a:effectLst/>
                <a:latin typeface="Roboto-Regular"/>
              </a:rPr>
              <a:t>I</a:t>
            </a:r>
            <a:r>
              <a:rPr lang="ru-RU" sz="2400" b="0" i="0" dirty="0" smtClean="0">
                <a:effectLst/>
                <a:latin typeface="Cambria" panose="02040503050406030204" pitchFamily="18" charset="0"/>
              </a:rPr>
              <a:t> </a:t>
            </a:r>
            <a:r>
              <a:rPr lang="ru-RU" sz="2400" b="0" i="0" dirty="0">
                <a:effectLst/>
                <a:latin typeface="Cambria" panose="02040503050406030204" pitchFamily="18" charset="0"/>
              </a:rPr>
              <a:t>век до н. э</a:t>
            </a:r>
            <a:r>
              <a:rPr lang="ru-RU" sz="2400" b="0" i="0" dirty="0" smtClean="0">
                <a:effectLst/>
                <a:latin typeface="Cambria" panose="02040503050406030204" pitchFamily="18" charset="0"/>
              </a:rPr>
              <a:t>. (становление греческих полисов)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i="0" u="sng" dirty="0" smtClean="0">
                <a:effectLst/>
                <a:latin typeface="Cambria" panose="02040503050406030204" pitchFamily="18" charset="0"/>
              </a:rPr>
              <a:t>Классический период           </a:t>
            </a:r>
            <a:r>
              <a:rPr lang="af-ZA" sz="2400" dirty="0" smtClean="0">
                <a:latin typeface="Roboto-Regular"/>
              </a:rPr>
              <a:t>V</a:t>
            </a:r>
            <a:r>
              <a:rPr lang="ru-RU" sz="2400" dirty="0" smtClean="0">
                <a:latin typeface="Cambria" panose="02040503050406030204" pitchFamily="18" charset="0"/>
              </a:rPr>
              <a:t>-</a:t>
            </a:r>
            <a:r>
              <a:rPr lang="af-ZA" sz="2400" dirty="0">
                <a:latin typeface="Roboto-Regular"/>
              </a:rPr>
              <a:t> </a:t>
            </a:r>
            <a:r>
              <a:rPr lang="af-ZA" sz="2400" dirty="0" smtClean="0">
                <a:latin typeface="Roboto-Regular"/>
              </a:rPr>
              <a:t>IV</a:t>
            </a:r>
            <a:r>
              <a:rPr lang="ru-RU" sz="2400" dirty="0">
                <a:latin typeface="Roboto-Regular"/>
              </a:rPr>
              <a:t> </a:t>
            </a:r>
            <a:r>
              <a:rPr lang="ru-RU" sz="2400" dirty="0" smtClean="0">
                <a:latin typeface="Cambria" panose="02040503050406030204" pitchFamily="18" charset="0"/>
              </a:rPr>
              <a:t>век до н.э.</a:t>
            </a:r>
            <a:endParaRPr lang="ru-RU" sz="2400" b="0" i="0" dirty="0" smtClean="0">
              <a:effectLst/>
              <a:latin typeface="Cambria" panose="020405030504060302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u="sng" dirty="0" smtClean="0">
                <a:latin typeface="Cambria" panose="02040503050406030204" pitchFamily="18" charset="0"/>
              </a:rPr>
              <a:t>Распад </a:t>
            </a:r>
            <a:r>
              <a:rPr lang="ru-RU" sz="2400" u="sng" dirty="0">
                <a:latin typeface="Cambria" panose="02040503050406030204" pitchFamily="18" charset="0"/>
              </a:rPr>
              <a:t>и гибель полисов</a:t>
            </a:r>
            <a:r>
              <a:rPr lang="ru-RU" sz="2400" dirty="0">
                <a:latin typeface="Cambria" panose="02040503050406030204" pitchFamily="18" charset="0"/>
              </a:rPr>
              <a:t>: </a:t>
            </a:r>
            <a:r>
              <a:rPr lang="ru-RU" sz="2400" dirty="0" smtClean="0">
                <a:latin typeface="Cambria" panose="02040503050406030204" pitchFamily="18" charset="0"/>
              </a:rPr>
              <a:t>     </a:t>
            </a:r>
            <a:r>
              <a:rPr lang="en-US" sz="2400" dirty="0" smtClean="0">
                <a:latin typeface="Cambria" panose="02040503050406030204" pitchFamily="18" charset="0"/>
              </a:rPr>
              <a:t>IV</a:t>
            </a:r>
            <a:r>
              <a:rPr lang="ru-RU" sz="2400" dirty="0" smtClean="0">
                <a:latin typeface="Cambria" panose="02040503050406030204" pitchFamily="18" charset="0"/>
              </a:rPr>
              <a:t> в</a:t>
            </a:r>
            <a:r>
              <a:rPr lang="ru-RU" sz="2400" dirty="0">
                <a:latin typeface="Cambria" panose="02040503050406030204" pitchFamily="18" charset="0"/>
              </a:rPr>
              <a:t>. до н.э. – завоевание Греции </a:t>
            </a:r>
            <a:r>
              <a:rPr lang="ru-RU" sz="2400" dirty="0" smtClean="0">
                <a:latin typeface="Cambria" panose="02040503050406030204" pitchFamily="18" charset="0"/>
              </a:rPr>
              <a:t>Македонией</a:t>
            </a:r>
            <a:r>
              <a:rPr lang="en-US" sz="2400" dirty="0">
                <a:latin typeface="Cambria" panose="02040503050406030204" pitchFamily="18" charset="0"/>
              </a:rPr>
              <a:t>; </a:t>
            </a:r>
            <a:r>
              <a:rPr lang="en-US" sz="2400" dirty="0" smtClean="0">
                <a:latin typeface="Cambria" panose="02040503050406030204" pitchFamily="18" charset="0"/>
              </a:rPr>
              <a:t>I </a:t>
            </a:r>
            <a:r>
              <a:rPr lang="ru-RU" sz="2400" dirty="0" smtClean="0">
                <a:latin typeface="Cambria" panose="02040503050406030204" pitchFamily="18" charset="0"/>
              </a:rPr>
              <a:t>век до н.э. </a:t>
            </a:r>
            <a:r>
              <a:rPr lang="ru-RU" sz="2400" dirty="0">
                <a:latin typeface="Cambria" panose="02040503050406030204" pitchFamily="18" charset="0"/>
              </a:rPr>
              <a:t>- завоевание Римом</a:t>
            </a:r>
            <a:endParaRPr lang="ru-RU" sz="2400" dirty="0">
              <a:latin typeface="Cambria" panose="02040503050406030204" pitchFamily="18" charset="0"/>
              <a:cs typeface="Georgia" panose="020B0604020202020204" pitchFamily="34" charset="0"/>
            </a:endParaRP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575" y="1135733"/>
            <a:ext cx="6989565" cy="52421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3857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33400" y="0"/>
            <a:ext cx="12725400" cy="1641490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Гомеровский 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 (XII </a:t>
            </a:r>
            <a:r>
              <a:rPr lang="ru-RU" sz="5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VIII век до н. э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r>
              <a:rPr lang="ru-RU" sz="7200" dirty="0"/>
              <a:t/>
            </a:r>
            <a:br>
              <a:rPr lang="ru-RU" sz="7200" dirty="0"/>
            </a:br>
            <a:endParaRPr lang="ru-RU" sz="7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820745"/>
            <a:ext cx="7077075" cy="58189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893844" y="820745"/>
            <a:ext cx="4014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Строй военной демократии</a:t>
            </a:r>
            <a:endParaRPr lang="ru-RU" sz="2400" dirty="0">
              <a:latin typeface="Cambria" panose="020405030504060302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0582275" y="1166538"/>
            <a:ext cx="942975" cy="814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8621316" y="1213615"/>
            <a:ext cx="745332" cy="7673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729538" y="1980926"/>
            <a:ext cx="21859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Народное собрание выбирало </a:t>
            </a:r>
            <a:r>
              <a:rPr lang="ru-RU" sz="2400" u="sng" dirty="0" smtClean="0">
                <a:latin typeface="Cambria" panose="02040503050406030204" pitchFamily="18" charset="0"/>
              </a:rPr>
              <a:t>военного вождя </a:t>
            </a:r>
            <a:r>
              <a:rPr lang="ru-RU" sz="2400" dirty="0" smtClean="0">
                <a:latin typeface="Cambria" panose="02040503050406030204" pitchFamily="18" charset="0"/>
              </a:rPr>
              <a:t>(василевса)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915525" y="2000570"/>
            <a:ext cx="22764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latin typeface="Cambria" panose="02040503050406030204" pitchFamily="18" charset="0"/>
              </a:rPr>
              <a:t>Верховным органом являлось </a:t>
            </a:r>
            <a:r>
              <a:rPr lang="ru-RU" sz="2400" u="sng" dirty="0" smtClean="0">
                <a:latin typeface="Cambria" panose="02040503050406030204" pitchFamily="18" charset="0"/>
              </a:rPr>
              <a:t>народное собрание</a:t>
            </a:r>
            <a:endParaRPr lang="ru-RU" sz="2400" u="sng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984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23948" y="-214312"/>
            <a:ext cx="10791827" cy="1157287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ambria" panose="02040503050406030204" pitchFamily="18" charset="0"/>
              </a:rPr>
              <a:t>Полисный </a:t>
            </a:r>
            <a:r>
              <a:rPr lang="ru-RU" sz="3600" dirty="0" smtClean="0">
                <a:latin typeface="Cambria" panose="02040503050406030204" pitchFamily="18" charset="0"/>
              </a:rPr>
              <a:t>период (Классический) </a:t>
            </a:r>
            <a:r>
              <a:rPr lang="af-ZA" sz="3200" dirty="0" smtClean="0">
                <a:latin typeface="Roboto-Regular"/>
              </a:rPr>
              <a:t>VIII</a:t>
            </a:r>
            <a:r>
              <a:rPr lang="ru-RU" sz="3200" dirty="0">
                <a:latin typeface="Roboto-Regular"/>
              </a:rPr>
              <a:t>-</a:t>
            </a:r>
            <a:r>
              <a:rPr lang="af-ZA" sz="3200" dirty="0">
                <a:latin typeface="Roboto-Regular"/>
              </a:rPr>
              <a:t>VI</a:t>
            </a:r>
            <a:r>
              <a:rPr lang="ru-RU" sz="3200" dirty="0">
                <a:latin typeface="Cambria" panose="02040503050406030204" pitchFamily="18" charset="0"/>
              </a:rPr>
              <a:t> век до н. э.</a:t>
            </a:r>
            <a:endParaRPr lang="ru-RU" altLang="ru-RU" sz="3200" b="1" dirty="0">
              <a:solidFill>
                <a:srgbClr val="000099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1" y="942975"/>
            <a:ext cx="5343525" cy="56721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altLang="ru-RU" sz="2400" dirty="0"/>
              <a:t>Рабовладельческие античные государства Древней Греции возникают в </a:t>
            </a:r>
            <a:r>
              <a:rPr lang="ru-RU" altLang="ru-RU" sz="2400" b="1" dirty="0">
                <a:solidFill>
                  <a:schemeClr val="tx1">
                    <a:lumMod val="50000"/>
                  </a:schemeClr>
                </a:solidFill>
              </a:rPr>
              <a:t>ХII-ХI вв. до н.э</a:t>
            </a:r>
            <a:r>
              <a:rPr lang="ru-RU" altLang="ru-RU" sz="2400" dirty="0"/>
              <a:t>. в виде </a:t>
            </a:r>
            <a:r>
              <a:rPr lang="ru-RU" altLang="ru-RU" sz="2400" i="1" dirty="0"/>
              <a:t>полисов.</a:t>
            </a:r>
          </a:p>
          <a:p>
            <a:pPr algn="just"/>
            <a:r>
              <a:rPr lang="ru-RU" altLang="ru-RU" sz="2400" b="1" i="1" dirty="0">
                <a:solidFill>
                  <a:schemeClr val="tx1">
                    <a:lumMod val="50000"/>
                  </a:schemeClr>
                </a:solidFill>
              </a:rPr>
              <a:t>Полис</a:t>
            </a:r>
            <a:r>
              <a:rPr lang="ru-RU" altLang="ru-RU" sz="2400" i="1" dirty="0"/>
              <a:t> – </a:t>
            </a:r>
            <a:r>
              <a:rPr lang="ru-RU" altLang="ru-RU" sz="2400" dirty="0"/>
              <a:t>это особый тип </a:t>
            </a:r>
            <a:r>
              <a:rPr lang="ru-RU" altLang="ru-RU" sz="2400" i="1" dirty="0"/>
              <a:t>города-государства</a:t>
            </a:r>
            <a:r>
              <a:rPr lang="ru-RU" altLang="ru-RU" sz="2400" dirty="0"/>
              <a:t> с расположенными вокруг него поселениями общинников, усадьбами богатых землевладельцев, полями, пастбищами, виноградниками и т.д.</a:t>
            </a:r>
          </a:p>
          <a:p>
            <a:pPr algn="just"/>
            <a:r>
              <a:rPr lang="ru-RU" altLang="ru-RU" sz="2400" dirty="0"/>
              <a:t>В полисах существовало своеобразное</a:t>
            </a:r>
            <a:r>
              <a:rPr lang="ru-RU" altLang="ru-RU" sz="2400" i="1" dirty="0"/>
              <a:t> сочетание </a:t>
            </a:r>
            <a:r>
              <a:rPr lang="ru-RU" altLang="ru-RU" sz="2400" dirty="0"/>
              <a:t>общинной и частной  собственности</a:t>
            </a:r>
          </a:p>
          <a:p>
            <a:pPr algn="just"/>
            <a:r>
              <a:rPr lang="ru-RU" altLang="ru-RU" sz="2400" dirty="0"/>
              <a:t>Право владения землей на территории полиса имели лишь его граждане.</a:t>
            </a:r>
          </a:p>
          <a:p>
            <a:pPr algn="just"/>
            <a:endParaRPr lang="ru-RU" altLang="ru-RU" sz="2400" dirty="0"/>
          </a:p>
        </p:txBody>
      </p:sp>
      <p:pic>
        <p:nvPicPr>
          <p:cNvPr id="1026" name="Picture 2" descr="http://konspekta.net/studopediaorg/baza12/2588339391482.files/image0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717" y="1500188"/>
            <a:ext cx="6374166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603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-314325" y="814387"/>
            <a:ext cx="5257800" cy="5629276"/>
          </a:xfrm>
        </p:spPr>
        <p:txBody>
          <a:bodyPr>
            <a:normAutofit lnSpcReduction="10000"/>
          </a:bodyPr>
          <a:lstStyle/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В </a:t>
            </a:r>
            <a:r>
              <a:rPr lang="ru-RU" altLang="ru-RU" i="1" dirty="0">
                <a:latin typeface="Cambria" panose="02040503050406030204" pitchFamily="18" charset="0"/>
              </a:rPr>
              <a:t>земледелии </a:t>
            </a:r>
            <a:r>
              <a:rPr lang="ru-RU" altLang="ru-RU" dirty="0">
                <a:latin typeface="Cambria" panose="02040503050406030204" pitchFamily="18" charset="0"/>
              </a:rPr>
              <a:t>центральное внимание уделялось культурам так называемой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средиземноморской триады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i="1" dirty="0">
                <a:latin typeface="Cambria" panose="02040503050406030204" pitchFamily="18" charset="0"/>
              </a:rPr>
              <a:t>(пшеница, оливки, виноград)</a:t>
            </a: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i="1" dirty="0">
                <a:latin typeface="Cambria" panose="02040503050406030204" pitchFamily="18" charset="0"/>
              </a:rPr>
              <a:t>Животноводство </a:t>
            </a:r>
            <a:r>
              <a:rPr lang="ru-RU" altLang="ru-RU" dirty="0">
                <a:latin typeface="Cambria" panose="02040503050406030204" pitchFamily="18" charset="0"/>
              </a:rPr>
              <a:t> специализировалось на выращивании мелкого рогатого скота (овцы и козы).</a:t>
            </a:r>
            <a:endParaRPr lang="ru-RU" altLang="ru-RU" i="1" dirty="0">
              <a:latin typeface="Cambria" panose="02040503050406030204" pitchFamily="18" charset="0"/>
            </a:endParaRP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В сельском хозяйстве рабов было немного, так как в Афинах аграрный сектор экономики не имел ведущего значения. </a:t>
            </a:r>
          </a:p>
          <a:p>
            <a:pPr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Своего хлеба не хватало и его покупали на внешнем рынке за изделия ремесленников и серебро.</a:t>
            </a:r>
          </a:p>
          <a:p>
            <a:pPr>
              <a:buFontTx/>
              <a:buChar char="·"/>
            </a:pPr>
            <a:endParaRPr lang="ru-RU" altLang="ru-RU" sz="2000" dirty="0">
              <a:latin typeface="Cambria" panose="020405030504060302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08026" y="-247650"/>
            <a:ext cx="12063412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i="1" dirty="0" smtClean="0"/>
              <a:t>Развитие Афинского экономического строя </a:t>
            </a:r>
            <a:endParaRPr lang="ru-RU" sz="4000" i="1" dirty="0"/>
          </a:p>
        </p:txBody>
      </p:sp>
      <p:pic>
        <p:nvPicPr>
          <p:cNvPr id="3074" name="Picture 2" descr="http://the300spartans.ru/wp-content/uploads/2012/10/%D1%80%D0%B0%D0%B1%D1%8B-%D0%B3%D1%80%D0%B5%D0%BA%D0%BE%D0%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814387"/>
            <a:ext cx="7036595" cy="5629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244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6" y="800099"/>
            <a:ext cx="5257800" cy="5794375"/>
          </a:xfrm>
        </p:spPr>
        <p:txBody>
          <a:bodyPr>
            <a:normAutofit fontScale="92500"/>
          </a:bodyPr>
          <a:lstStyle/>
          <a:p>
            <a:pPr marL="476250" lvl="1">
              <a:buNone/>
            </a:pPr>
            <a:r>
              <a:rPr lang="ru-RU" altLang="ru-RU" sz="2000" dirty="0"/>
              <a:t>     </a:t>
            </a:r>
            <a:r>
              <a:rPr lang="ru-RU" altLang="ru-RU" dirty="0">
                <a:latin typeface="Cambria" panose="02040503050406030204" pitchFamily="18" charset="0"/>
              </a:rPr>
              <a:t>Удобные морские бухты, богатые залежи серебра, мрамора и гончарной глины при недостатке плодородных земель обусловили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ремесленную</a:t>
            </a:r>
            <a:r>
              <a:rPr lang="ru-RU" altLang="ru-RU" i="1" dirty="0">
                <a:latin typeface="Cambria" panose="02040503050406030204" pitchFamily="18" charset="0"/>
              </a:rPr>
              <a:t> </a:t>
            </a:r>
            <a:r>
              <a:rPr lang="ru-RU" altLang="ru-RU" dirty="0">
                <a:latin typeface="Cambria" panose="02040503050406030204" pitchFamily="18" charset="0"/>
              </a:rPr>
              <a:t>и</a:t>
            </a:r>
            <a:r>
              <a:rPr lang="ru-RU" altLang="ru-RU" i="1" dirty="0">
                <a:latin typeface="Cambria" panose="02040503050406030204" pitchFamily="18" charset="0"/>
              </a:rPr>
              <a:t> </a:t>
            </a:r>
            <a:r>
              <a:rPr lang="ru-RU" altLang="ru-RU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внешнеторговую направленность афинской экономики. </a:t>
            </a:r>
          </a:p>
          <a:p>
            <a:pPr marL="476250"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Ремесленное производство существовало в виде </a:t>
            </a:r>
            <a:r>
              <a:rPr lang="ru-RU" altLang="ru-RU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эргастерий</a:t>
            </a:r>
            <a:r>
              <a:rPr lang="ru-RU" altLang="ru-RU" i="1" dirty="0">
                <a:latin typeface="Cambria" panose="02040503050406030204" pitchFamily="18" charset="0"/>
              </a:rPr>
              <a:t>, </a:t>
            </a:r>
            <a:r>
              <a:rPr lang="ru-RU" altLang="ru-RU" dirty="0">
                <a:latin typeface="Cambria" panose="02040503050406030204" pitchFamily="18" charset="0"/>
              </a:rPr>
              <a:t>в которых трудилось от 10-12 до 100-150 рабов.</a:t>
            </a:r>
          </a:p>
          <a:p>
            <a:pPr marL="476250"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В афинских серебряных рудниках одновременно работали до 15 тыс. рабов.</a:t>
            </a:r>
          </a:p>
          <a:p>
            <a:pPr marL="476250" lvl="1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ru-RU" altLang="ru-RU" dirty="0">
                <a:latin typeface="Cambria" panose="02040503050406030204" pitchFamily="18" charset="0"/>
              </a:rPr>
              <a:t>По афинским законам хозяева могли продавать и физически наказывать рабов, но убивать их не имели права.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27" t="23810" r="29053" b="19179"/>
          <a:stretch>
            <a:fillRect/>
          </a:stretch>
        </p:blipFill>
        <p:spPr bwMode="auto">
          <a:xfrm>
            <a:off x="6079748" y="800099"/>
            <a:ext cx="4275515" cy="56943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026" y="-247650"/>
            <a:ext cx="12063412" cy="1314450"/>
          </a:xfrm>
        </p:spPr>
        <p:txBody>
          <a:bodyPr>
            <a:normAutofit/>
          </a:bodyPr>
          <a:lstStyle/>
          <a:p>
            <a:r>
              <a:rPr lang="ru-RU" sz="4000" i="1" dirty="0" smtClean="0"/>
              <a:t>Развитие Афинского экономического строя 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2533369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86275" y="831850"/>
            <a:ext cx="5786438" cy="5765801"/>
          </a:xfrm>
        </p:spPr>
        <p:txBody>
          <a:bodyPr>
            <a:normAutofit/>
          </a:bodyPr>
          <a:lstStyle/>
          <a:p>
            <a:pPr marL="95250" indent="-95250">
              <a:buNone/>
            </a:pPr>
            <a:r>
              <a:rPr lang="ru-RU" altLang="ru-RU" sz="3200" dirty="0">
                <a:latin typeface="Cambria" panose="02040503050406030204" pitchFamily="18" charset="0"/>
              </a:rPr>
              <a:t>    Важную роль в становлении афинского государства имели реформы по ликвидации долгового рабства, аннулированию поземельных долгов крестьян  и выкупу афинян, проданных в рабство на чужбину, которые провел в </a:t>
            </a:r>
            <a:r>
              <a:rPr lang="ru-RU" altLang="ru-RU" sz="3200" b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594 г.</a:t>
            </a:r>
            <a:r>
              <a:rPr lang="ru-RU" altLang="ru-RU" sz="3200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altLang="ru-RU" sz="3200" dirty="0">
                <a:latin typeface="Cambria" panose="02040503050406030204" pitchFamily="18" charset="0"/>
              </a:rPr>
              <a:t>до н.э. афинский архонт (правитель) </a:t>
            </a:r>
            <a:r>
              <a:rPr lang="ru-RU" altLang="ru-RU" sz="3200" b="1" i="1" dirty="0">
                <a:solidFill>
                  <a:schemeClr val="tx1">
                    <a:lumMod val="50000"/>
                  </a:schemeClr>
                </a:solidFill>
                <a:latin typeface="Cambria" panose="02040503050406030204" pitchFamily="18" charset="0"/>
              </a:rPr>
              <a:t>Солон </a:t>
            </a:r>
            <a:r>
              <a:rPr lang="ru-RU" altLang="ru-RU" i="1" dirty="0">
                <a:latin typeface="Cambria" panose="02040503050406030204" pitchFamily="18" charset="0"/>
              </a:rPr>
              <a:t>(между 640 и 635 - 539 г. до н.э.).</a:t>
            </a:r>
            <a:r>
              <a:rPr lang="ru-RU" altLang="ru-RU" dirty="0">
                <a:latin typeface="Cambria" panose="02040503050406030204" pitchFamily="18" charset="0"/>
              </a:rPr>
              <a:t> </a:t>
            </a:r>
          </a:p>
        </p:txBody>
      </p:sp>
      <p:pic>
        <p:nvPicPr>
          <p:cNvPr id="9220" name="Picture 4" descr="180px-Solon"/>
          <p:cNvPicPr>
            <a:picLocks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3" y="831850"/>
            <a:ext cx="3371849" cy="56277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766763" y="0"/>
            <a:ext cx="10972800" cy="831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i="1" dirty="0" smtClean="0"/>
              <a:t>Развитие Афинского экономического строя 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3504120754"/>
      </p:ext>
    </p:extLst>
  </p:cSld>
  <p:clrMapOvr>
    <a:masterClrMapping/>
  </p:clrMapOvr>
</p:sld>
</file>

<file path=ppt/theme/theme1.xml><?xml version="1.0" encoding="utf-8"?>
<a:theme xmlns:a="http://schemas.openxmlformats.org/drawingml/2006/main" name="Глубина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1021</Words>
  <Application>Microsoft Office PowerPoint</Application>
  <PresentationFormat>Широкоэкранный</PresentationFormat>
  <Paragraphs>78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Calibri</vt:lpstr>
      <vt:lpstr>Cambria</vt:lpstr>
      <vt:lpstr>Century Schoolbook</vt:lpstr>
      <vt:lpstr>Corbel</vt:lpstr>
      <vt:lpstr>Georgia</vt:lpstr>
      <vt:lpstr>Roboto-Regular</vt:lpstr>
      <vt:lpstr>Times New Roman</vt:lpstr>
      <vt:lpstr>Wingdings</vt:lpstr>
      <vt:lpstr>Глубина</vt:lpstr>
      <vt:lpstr>«Античная модель хозяйственного развития Древней Греции и Древнего Рима»</vt:lpstr>
      <vt:lpstr>Презентация PowerPoint</vt:lpstr>
      <vt:lpstr>Экономика античных государств Черты сходства:</vt:lpstr>
      <vt:lpstr>Экономическое развитие Древней Греции</vt:lpstr>
      <vt:lpstr>Гомеровский период  (XII – VIII век до н. э.) </vt:lpstr>
      <vt:lpstr>Полисный период (Классический) VIII-VI век до н. э.</vt:lpstr>
      <vt:lpstr>Презентация PowerPoint</vt:lpstr>
      <vt:lpstr>Развитие Афинского экономического строя </vt:lpstr>
      <vt:lpstr>Развитие Афинского экономического строя </vt:lpstr>
      <vt:lpstr>Развитие Спартанского экономического строя </vt:lpstr>
      <vt:lpstr>Презентация PowerPoint</vt:lpstr>
      <vt:lpstr>Деньги и кредит</vt:lpstr>
      <vt:lpstr>Презентация PowerPoint</vt:lpstr>
      <vt:lpstr>Экономическое развитие Древнего Рима</vt:lpstr>
      <vt:lpstr>Экономическое развитие Древнего Рима</vt:lpstr>
      <vt:lpstr>Экономическое развитие Древнего Рима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«Античная модель хозяйственного развития Древней Греции и Древнего Рима»</dc:title>
  <dc:creator>Gateway</dc:creator>
  <cp:lastModifiedBy>Gateway</cp:lastModifiedBy>
  <cp:revision>13</cp:revision>
  <dcterms:modified xsi:type="dcterms:W3CDTF">2016-09-25T22:31:21Z</dcterms:modified>
</cp:coreProperties>
</file>