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aximized">
    <p:restoredLeft sz="19152" autoAdjust="0"/>
    <p:restoredTop sz="94660"/>
  </p:normalViewPr>
  <p:slideViewPr>
    <p:cSldViewPr>
      <p:cViewPr varScale="1">
        <p:scale>
          <a:sx n="73" d="100"/>
          <a:sy n="73" d="100"/>
        </p:scale>
        <p:origin x="-804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652288-3D32-4547-830E-CA7B7655316D}" type="datetimeFigureOut">
              <a:rPr lang="ru-RU" smtClean="0"/>
              <a:pPr/>
              <a:t>18.02.2010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7E8E7-FDB3-4E5D-AA26-9AB4E221F74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 smtClean="0"/>
              <a:t>ФЕДЕРАЛЬНОЕ </a:t>
            </a:r>
            <a:r>
              <a:rPr lang="ru-RU" sz="1600" dirty="0"/>
              <a:t>АГЕНСТВО ПО </a:t>
            </a:r>
            <a:r>
              <a:rPr lang="ru-RU" sz="1600" dirty="0" smtClean="0"/>
              <a:t>ОБРАЗОВАНИЮ ГОСУДАРСТВЕННОЕ </a:t>
            </a:r>
            <a:r>
              <a:rPr lang="ru-RU" sz="1600" dirty="0"/>
              <a:t>ОБРАЗОВАТЕЛЬНОЕ УЧРЕЖДЕНИЕ</a:t>
            </a:r>
            <a:br>
              <a:rPr lang="ru-RU" sz="1600" dirty="0"/>
            </a:br>
            <a:r>
              <a:rPr lang="ru-RU" sz="1600" dirty="0"/>
              <a:t>ВЫСШЕГО ПРОФЕССИОНАЛЬНОГО </a:t>
            </a:r>
            <a:r>
              <a:rPr lang="ru-RU" sz="1600" dirty="0" smtClean="0"/>
              <a:t>ОБРАЗОВАНИЯ ВСЕРОССИЙСКИЙ </a:t>
            </a:r>
            <a:r>
              <a:rPr lang="ru-RU" sz="1600" dirty="0"/>
              <a:t>ЗАОЧНЫЙ </a:t>
            </a:r>
            <a:r>
              <a:rPr lang="ru-RU" sz="1600" dirty="0" smtClean="0"/>
              <a:t>ФИНАНСОВО-ЭКОНОМИЧЕСКИЙ ИНСТИТУТ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ФИЛИАЛ В Г. КИРОВЕ</a:t>
            </a:r>
            <a:br>
              <a:rPr lang="ru-RU" sz="1600" dirty="0"/>
            </a:br>
            <a:r>
              <a:rPr lang="ru-RU" sz="1600" dirty="0"/>
              <a:t>КАФЕДРА </a:t>
            </a:r>
            <a:r>
              <a:rPr lang="ru-RU" sz="1600" dirty="0" smtClean="0"/>
              <a:t>МЕНЕДЖМЕНТА</a:t>
            </a:r>
            <a:br>
              <a:rPr lang="ru-RU" sz="1600" dirty="0" smtClean="0"/>
            </a:b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1600" dirty="0"/>
              <a:t/>
            </a:r>
            <a:br>
              <a:rPr lang="ru-RU" sz="1600" dirty="0"/>
            </a:b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 smtClean="0"/>
              <a:t>КОНТРОЛЬНАЯ </a:t>
            </a:r>
            <a:r>
              <a:rPr lang="ru-RU" sz="2000" b="1" dirty="0"/>
              <a:t>РАБОТА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b="1" dirty="0"/>
              <a:t>ПО ДИСЦИПЛИНЕ «Менеджмент»</a:t>
            </a:r>
            <a:r>
              <a:rPr lang="ru-RU" sz="2000" dirty="0"/>
              <a:t/>
            </a:r>
            <a:br>
              <a:rPr lang="ru-RU" sz="2000" dirty="0"/>
            </a:br>
            <a:r>
              <a:rPr lang="ru-RU" sz="2000" dirty="0" smtClean="0"/>
              <a:t>ВАРИАНТ </a:t>
            </a:r>
            <a:r>
              <a:rPr lang="ru-RU" sz="2000" dirty="0"/>
              <a:t>№</a:t>
            </a:r>
            <a:r>
              <a:rPr lang="ru-RU" sz="2000" dirty="0" smtClean="0"/>
              <a:t>2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sz="3600" dirty="0" smtClean="0"/>
              <a:t>Разработка функций управления организацией</a:t>
            </a:r>
            <a:r>
              <a:rPr lang="ru-RU" sz="1600" dirty="0" smtClean="0"/>
              <a:t/>
            </a:r>
            <a:br>
              <a:rPr lang="ru-RU" sz="1600" dirty="0" smtClean="0"/>
            </a:b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 </a:t>
            </a:r>
            <a:r>
              <a:rPr lang="ru-RU" sz="1600" dirty="0" smtClean="0"/>
              <a:t>Выполнила</a:t>
            </a:r>
            <a:r>
              <a:rPr lang="ru-RU" sz="1600" dirty="0"/>
              <a:t>:   студентка </a:t>
            </a:r>
            <a:r>
              <a:rPr lang="en-US" sz="1600" dirty="0"/>
              <a:t>III</a:t>
            </a:r>
            <a:r>
              <a:rPr lang="ru-RU" sz="1600" dirty="0"/>
              <a:t> курса факультета «Финансы и кредит» специальности «Банковское дело» (второе высшее образование</a:t>
            </a:r>
            <a:r>
              <a:rPr lang="ru-RU" sz="1600"/>
              <a:t>) </a:t>
            </a:r>
            <a:r>
              <a:rPr lang="ru-RU" sz="1600" smtClean="0"/>
              <a:t> </a:t>
            </a:r>
            <a:r>
              <a:rPr lang="ru-RU" dirty="0"/>
              <a:t/>
            </a:r>
            <a:br>
              <a:rPr lang="ru-RU" dirty="0"/>
            </a:br>
            <a:r>
              <a:rPr lang="ru-RU" sz="1600" dirty="0"/>
              <a:t> </a:t>
            </a:r>
            <a:r>
              <a:rPr lang="ru-RU" sz="1600" dirty="0" smtClean="0"/>
              <a:t>Проверила</a:t>
            </a:r>
            <a:r>
              <a:rPr lang="ru-RU" sz="1600" dirty="0"/>
              <a:t>:    доц. Абашева </a:t>
            </a:r>
            <a:r>
              <a:rPr lang="ru-RU" sz="1600" dirty="0" smtClean="0"/>
              <a:t>Н.С.</a:t>
            </a:r>
            <a:r>
              <a:rPr lang="ru-RU" dirty="0"/>
              <a:t/>
            </a:r>
            <a:br>
              <a:rPr lang="ru-RU" dirty="0"/>
            </a:br>
            <a:r>
              <a:rPr lang="ru-RU" dirty="0"/>
              <a:t>  </a:t>
            </a:r>
            <a:r>
              <a:rPr lang="ru-RU" sz="1600" dirty="0"/>
              <a:t/>
            </a:r>
            <a:br>
              <a:rPr lang="ru-RU" sz="1600" dirty="0"/>
            </a:br>
            <a:r>
              <a:rPr lang="ru-RU" sz="1600" dirty="0"/>
              <a:t>КИРОВ, 2009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85720" y="2357430"/>
            <a:ext cx="857784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6000" b="1" dirty="0"/>
              <a:t>Практическая часть</a:t>
            </a:r>
            <a:endParaRPr lang="ru-RU" sz="6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Rectangle 1"/>
          <p:cNvSpPr>
            <a:spLocks noChangeArrowheads="1"/>
          </p:cNvSpPr>
          <p:nvPr/>
        </p:nvSpPr>
        <p:spPr bwMode="auto">
          <a:xfrm>
            <a:off x="428596" y="357166"/>
            <a:ext cx="742955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ДАНО: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1.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Действующая структура управления машиностроительного предприятия.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000100" y="1188720"/>
          <a:ext cx="7215238" cy="5026362"/>
        </p:xfrm>
        <a:graphic>
          <a:graphicData uri="http://schemas.openxmlformats.org/drawingml/2006/table">
            <a:tbl>
              <a:tblPr/>
              <a:tblGrid>
                <a:gridCol w="649349"/>
                <a:gridCol w="2324222"/>
                <a:gridCol w="1308401"/>
                <a:gridCol w="1375575"/>
                <a:gridCol w="1557691"/>
              </a:tblGrid>
              <a:tr h="359026">
                <a:tc gridSpan="5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b="1">
                          <a:latin typeface="Times New Roman"/>
                          <a:ea typeface="Times New Roman"/>
                        </a:rPr>
                        <a:t>Директор завода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436103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Главный инженер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Центральная бухгалтерия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ОТК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ООТ и З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1-й отдел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ПЭО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АСУП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Юр.бюро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Зам. директора по производству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Зам. директора по общим вопросам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3123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Бюро 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КСУ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КП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ОТБ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ОГК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ОГТ/инструментальный цех/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ЦЗЛ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ЭМО/ремонтно-механический цех/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ОКС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Начальник ПДО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>
                          <a:latin typeface="Times New Roman"/>
                          <a:ea typeface="Times New Roman"/>
                        </a:rPr>
                        <a:t>Цехи 1,2,3,4 литейный участок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ОМТС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ОВК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ФБС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ХО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Транспортный цех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Участок хозяйственного двора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6989" marR="66989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214291"/>
            <a:ext cx="614366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2. Штатное  расписание</a:t>
            </a:r>
            <a:r>
              <a:rPr lang="ru-RU" dirty="0"/>
              <a:t>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714349" y="714352"/>
          <a:ext cx="7143799" cy="6002343"/>
        </p:xfrm>
        <a:graphic>
          <a:graphicData uri="http://schemas.openxmlformats.org/drawingml/2006/table">
            <a:tbl>
              <a:tblPr/>
              <a:tblGrid>
                <a:gridCol w="798185"/>
                <a:gridCol w="5137823"/>
                <a:gridCol w="1207791"/>
              </a:tblGrid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№ 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200" b="1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dirty="0">
                          <a:latin typeface="Times New Roman"/>
                          <a:ea typeface="Times New Roman"/>
                        </a:rPr>
                        <a:t>Наименование подразделения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>
                          <a:latin typeface="Times New Roman"/>
                          <a:ea typeface="Times New Roman"/>
                        </a:rPr>
                        <a:t>Всего, чел.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Отдел главного конструктора/ОГК/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32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Отдел главного технолога /ОГТ/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70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Отдел организации труда и 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зар.платы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/ООТ и З/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Энергомеханический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 отдел</a:t>
                      </a:r>
                      <a:r>
                        <a:rPr lang="en-US" sz="1200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ЭМО</a:t>
                      </a:r>
                      <a:r>
                        <a:rPr lang="en-US" sz="1200" dirty="0">
                          <a:latin typeface="Times New Roman"/>
                          <a:ea typeface="Times New Roman"/>
                        </a:rPr>
                        <a:t>/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Отдел технического контроля/ОТК/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Планово-экономический отдел/ПЭО/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Производственно-диспетчерский отдел</a:t>
                      </a:r>
                      <a:r>
                        <a:rPr lang="en-US" sz="1200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ПДО</a:t>
                      </a:r>
                      <a:r>
                        <a:rPr lang="en-US" sz="1200" dirty="0">
                          <a:latin typeface="Times New Roman"/>
                          <a:ea typeface="Times New Roman"/>
                        </a:rPr>
                        <a:t>/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Центральная бухгалтерия /ЦБ/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Финансово-сбытовое бюро/ФБС/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Отдел материально-технического снабжения /ОМТС/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Отдел кадров /ОК/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Отдел внешней комплектации/ОВК/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Отдел техники безопасности/ОТБ/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14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Центральная заводская лаборатория/ЦЗЛ/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15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Первый отдел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Отдел капитального строительства/ОКС/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17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Хозяйственный отдел</a:t>
                      </a:r>
                      <a:r>
                        <a:rPr lang="en-US" sz="120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200">
                          <a:latin typeface="Times New Roman"/>
                          <a:ea typeface="Times New Roman"/>
                        </a:rPr>
                        <a:t>ХО</a:t>
                      </a:r>
                      <a:r>
                        <a:rPr lang="en-US" sz="1200">
                          <a:latin typeface="Times New Roman"/>
                          <a:ea typeface="Times New Roman"/>
                        </a:rPr>
                        <a:t>/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Бюро КС УКП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Служба АСУП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Юридическое бюро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72763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258</a:t>
                      </a:r>
                    </a:p>
                  </a:txBody>
                  <a:tcPr marL="39584" marR="3958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57158" y="285728"/>
            <a:ext cx="85011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/>
              <a:t>3. Расчетная и фактическая численность должностных категорий по подразделениям /без руководства/.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428729" y="1428736"/>
          <a:ext cx="6500856" cy="4786349"/>
        </p:xfrm>
        <a:graphic>
          <a:graphicData uri="http://schemas.openxmlformats.org/drawingml/2006/table">
            <a:tbl>
              <a:tblPr/>
              <a:tblGrid>
                <a:gridCol w="922922"/>
                <a:gridCol w="796518"/>
                <a:gridCol w="1063178"/>
                <a:gridCol w="959285"/>
                <a:gridCol w="959285"/>
                <a:gridCol w="899834"/>
                <a:gridCol w="899834"/>
              </a:tblGrid>
              <a:tr h="281550"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№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п</a:t>
                      </a: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/</a:t>
                      </a: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п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marL="71755" marR="7175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Подразделение</a:t>
                      </a:r>
                    </a:p>
                  </a:txBody>
                  <a:tcPr marL="51227" marR="51227" marT="0" marB="0" vert="vert27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Фактическая численность 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(чел)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В том числе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1126199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Зам.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начальника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Норм.факт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Начальник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бюро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 err="1">
                          <a:latin typeface="Times New Roman"/>
                          <a:ea typeface="Times New Roman"/>
                        </a:rPr>
                        <a:t>Норм.факт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Ст.исполн.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Норм. факт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Исполнит.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Норм. факт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ОГК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18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ОГТ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21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ООТ и З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12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ЭМО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3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ОТК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6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ПЭО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ПДО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7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ЦБ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16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4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ОМТС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ОВК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8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ХО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-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81550">
                <a:tc gridSpan="2"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ИТОГО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209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10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13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>
                          <a:latin typeface="Times New Roman"/>
                          <a:ea typeface="Times New Roman"/>
                        </a:rPr>
                        <a:t>55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dirty="0">
                          <a:latin typeface="Times New Roman"/>
                          <a:ea typeface="Times New Roman"/>
                        </a:rPr>
                        <a:t>131</a:t>
                      </a:r>
                    </a:p>
                  </a:txBody>
                  <a:tcPr marL="51227" marR="51227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285728"/>
            <a:ext cx="828680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Новая организационная структура управления предприятием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857224" y="1571612"/>
          <a:ext cx="7929617" cy="4251960"/>
        </p:xfrm>
        <a:graphic>
          <a:graphicData uri="http://schemas.openxmlformats.org/drawingml/2006/table">
            <a:tbl>
              <a:tblPr/>
              <a:tblGrid>
                <a:gridCol w="1941616"/>
                <a:gridCol w="1942427"/>
                <a:gridCol w="1942427"/>
                <a:gridCol w="2103147"/>
              </a:tblGrid>
              <a:tr h="364334">
                <a:tc gridSpan="4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>
                          <a:latin typeface="Times New Roman"/>
                          <a:ea typeface="Times New Roman"/>
                        </a:rPr>
                        <a:t>Директор завода</a:t>
                      </a:r>
                    </a:p>
                  </a:txBody>
                  <a:tcPr marL="67394" marR="673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728667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400" dirty="0" smtClean="0">
                          <a:latin typeface="Times New Roman"/>
                          <a:ea typeface="Times New Roman"/>
                        </a:rPr>
                        <a:t>Старший </a:t>
                      </a:r>
                      <a:r>
                        <a:rPr lang="ru-RU" sz="1400" dirty="0">
                          <a:latin typeface="Times New Roman"/>
                          <a:ea typeface="Times New Roman"/>
                        </a:rPr>
                        <a:t>инженер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67394" marR="673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Зам директора по производству</a:t>
                      </a:r>
                    </a:p>
                  </a:txBody>
                  <a:tcPr marL="67394" marR="673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Финансовый директор</a:t>
                      </a:r>
                    </a:p>
                  </a:txBody>
                  <a:tcPr marL="67394" marR="673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latin typeface="Times New Roman"/>
                          <a:ea typeface="Times New Roman"/>
                        </a:rPr>
                        <a:t>Административный директор</a:t>
                      </a:r>
                    </a:p>
                  </a:txBody>
                  <a:tcPr marL="67394" marR="673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50336"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ОГК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ОГТ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ЭМО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ЦЗЛ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КС УКП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ОТК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ОТБ</a:t>
                      </a:r>
                    </a:p>
                  </a:txBody>
                  <a:tcPr marL="67394" marR="673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ПДО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4 начальника цеха</a:t>
                      </a:r>
                    </a:p>
                  </a:txBody>
                  <a:tcPr marL="67394" marR="673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err="1">
                          <a:latin typeface="Times New Roman"/>
                          <a:ea typeface="Times New Roman"/>
                        </a:rPr>
                        <a:t>ООТиЗ</a:t>
                      </a:r>
                      <a:endParaRPr lang="ru-RU" sz="1800" dirty="0">
                        <a:latin typeface="Times New Roman"/>
                        <a:ea typeface="Times New Roman"/>
                      </a:endParaRP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ПЭО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ЦБ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ФБС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ОМТС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ОВК</a:t>
                      </a:r>
                    </a:p>
                  </a:txBody>
                  <a:tcPr marL="67394" marR="673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ОК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ХО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Служба АСУП</a:t>
                      </a:r>
                    </a:p>
                    <a:p>
                      <a:pPr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latin typeface="Times New Roman"/>
                          <a:ea typeface="Times New Roman"/>
                        </a:rPr>
                        <a:t>Юр. бюро</a:t>
                      </a:r>
                    </a:p>
                  </a:txBody>
                  <a:tcPr marL="67394" marR="6739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500298" y="285728"/>
            <a:ext cx="406258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Список литературы</a:t>
            </a:r>
            <a:endParaRPr lang="ru-RU" sz="3600" dirty="0"/>
          </a:p>
        </p:txBody>
      </p:sp>
      <p:sp>
        <p:nvSpPr>
          <p:cNvPr id="29697" name="Rectangle 1"/>
          <p:cNvSpPr>
            <a:spLocks noChangeArrowheads="1"/>
          </p:cNvSpPr>
          <p:nvPr/>
        </p:nvSpPr>
        <p:spPr bwMode="auto">
          <a:xfrm>
            <a:off x="357158" y="1500174"/>
            <a:ext cx="8501122" cy="294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450850" algn="just" defTabSz="914400" rtl="0" eaLnBrk="1" fontAlgn="base" latinLnBrk="0" hangingPunct="1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Стоянова Е.С. Финансовый менеджмент: теория и практика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Издат-во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: «Перспектива», 2003.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Основы менеджмента”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Мескон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М.Х. , Альберт М,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Хедоури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Ф.- М: «Дело», 1992.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  <a:p>
            <a:pPr marL="0" marR="0" lvl="0" indent="4508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Гольдштейн Г.Я. Стратегические аспекты управления НИОКР. Монография. Таганрог: Изд-во ТРТУ, 2000.</a:t>
            </a:r>
          </a:p>
          <a:p>
            <a:pPr marL="0" marR="0" lvl="0" indent="45085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Герчикова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 И.Н. Менеджмент  - М.: Банки и биржи, «ЮНИТИ», 1995.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428604"/>
            <a:ext cx="7772400" cy="2214578"/>
          </a:xfrm>
        </p:spPr>
        <p:txBody>
          <a:bodyPr>
            <a:normAutofit fontScale="90000"/>
          </a:bodyPr>
          <a:lstStyle/>
          <a:p>
            <a:pPr algn="l"/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Содержание</a:t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>Введение</a:t>
            </a:r>
            <a:br>
              <a:rPr lang="ru-RU" sz="2800" dirty="0"/>
            </a:br>
            <a:r>
              <a:rPr lang="ru-RU" sz="2800" dirty="0"/>
              <a:t>1. Теоретическая часть</a:t>
            </a:r>
            <a:br>
              <a:rPr lang="ru-RU" sz="2800" dirty="0"/>
            </a:br>
            <a:r>
              <a:rPr lang="ru-RU" sz="2800" dirty="0"/>
              <a:t>Разработка функций управления организацией</a:t>
            </a:r>
            <a:br>
              <a:rPr lang="ru-RU" sz="2800" dirty="0"/>
            </a:br>
            <a:r>
              <a:rPr lang="ru-RU" sz="2800" dirty="0"/>
              <a:t>2. Практическая часть</a:t>
            </a:r>
            <a:br>
              <a:rPr lang="ru-RU" sz="2800" dirty="0"/>
            </a:br>
            <a:r>
              <a:rPr lang="ru-RU" sz="2800" dirty="0" smtClean="0"/>
              <a:t>Заключение</a:t>
            </a:r>
            <a:br>
              <a:rPr lang="ru-RU" sz="2800" dirty="0" smtClean="0"/>
            </a:br>
            <a:r>
              <a:rPr lang="ru-RU" sz="2800" dirty="0" smtClean="0"/>
              <a:t>Список литературы</a:t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 smtClean="0"/>
              <a:t/>
            </a:r>
            <a:br>
              <a:rPr lang="ru-RU" sz="2800" dirty="0" smtClean="0"/>
            </a:br>
            <a:endParaRPr lang="ru-RU" sz="2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500042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/>
              <a:t>Понятие и классификация функций управления</a:t>
            </a:r>
            <a:endParaRPr lang="ru-RU" sz="28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28596" y="1500174"/>
            <a:ext cx="8215370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b="1" dirty="0"/>
              <a:t>Функция управления </a:t>
            </a:r>
            <a:r>
              <a:rPr lang="ru-RU" dirty="0"/>
              <a:t>– это конкретный обособленный вид управленческой деятельности, который осуществляется специальными приемами и способами, а также соответствующая организация работы и контроль деятельности для реализации целей функционирования организации</a:t>
            </a:r>
            <a:r>
              <a:rPr lang="ru-RU" dirty="0" smtClean="0"/>
              <a:t>.</a:t>
            </a:r>
          </a:p>
          <a:p>
            <a:endParaRPr lang="ru-RU" dirty="0" smtClean="0"/>
          </a:p>
          <a:p>
            <a:r>
              <a:rPr lang="ru-RU" dirty="0" smtClean="0"/>
              <a:t>Выделяют следующие </a:t>
            </a:r>
            <a:r>
              <a:rPr lang="ru-RU" dirty="0"/>
              <a:t>функции управления: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основным </a:t>
            </a:r>
            <a:r>
              <a:rPr lang="ru-RU" dirty="0"/>
              <a:t>производством;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 smtClean="0"/>
              <a:t>вспомогательным </a:t>
            </a:r>
            <a:r>
              <a:rPr lang="ru-RU" dirty="0"/>
              <a:t>производством;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оперативное управление;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технической подготовкой производства;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управление трудом;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заработной платой;</a:t>
            </a:r>
          </a:p>
          <a:p>
            <a:pPr lvl="0">
              <a:buFont typeface="Wingdings" pitchFamily="2" charset="2"/>
              <a:buChar char="Ø"/>
            </a:pPr>
            <a:r>
              <a:rPr lang="ru-RU" dirty="0"/>
              <a:t>реализацией продукции (маркетинг продукта) и т. д.</a:t>
            </a:r>
          </a:p>
          <a:p>
            <a:pPr algn="just"/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14290"/>
            <a:ext cx="8183041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/>
              <a:t>Общие функции управления</a:t>
            </a:r>
          </a:p>
        </p:txBody>
      </p:sp>
      <p:grpSp>
        <p:nvGrpSpPr>
          <p:cNvPr id="18434" name="Group 2"/>
          <p:cNvGrpSpPr>
            <a:grpSpLocks/>
          </p:cNvGrpSpPr>
          <p:nvPr/>
        </p:nvGrpSpPr>
        <p:grpSpPr bwMode="auto">
          <a:xfrm>
            <a:off x="857224" y="1357298"/>
            <a:ext cx="7429528" cy="3759217"/>
            <a:chOff x="2061" y="2192"/>
            <a:chExt cx="7920" cy="3217"/>
          </a:xfrm>
        </p:grpSpPr>
        <p:sp>
          <p:nvSpPr>
            <p:cNvPr id="18435" name="Rectangle 3"/>
            <p:cNvSpPr>
              <a:spLocks noChangeArrowheads="1"/>
            </p:cNvSpPr>
            <p:nvPr/>
          </p:nvSpPr>
          <p:spPr bwMode="auto">
            <a:xfrm>
              <a:off x="4346" y="2192"/>
              <a:ext cx="3780" cy="720"/>
            </a:xfrm>
            <a:prstGeom prst="rect">
              <a:avLst/>
            </a:prstGeom>
            <a:solidFill>
              <a:srgbClr val="FFFFFF"/>
            </a:solidFill>
            <a:ln w="57150" cmpd="thinThick">
              <a:solidFill>
                <a:srgbClr val="000000"/>
              </a:solidFill>
              <a:miter lim="800000"/>
              <a:headEnd/>
              <a:tailEnd/>
            </a:ln>
            <a:effectLst>
              <a:outerShdw sy="50000" kx="2453608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Функции управления</a:t>
              </a:r>
            </a:p>
          </p:txBody>
        </p:sp>
        <p:sp>
          <p:nvSpPr>
            <p:cNvPr id="18436" name="Rectangle 4"/>
            <p:cNvSpPr>
              <a:spLocks noChangeArrowheads="1"/>
            </p:cNvSpPr>
            <p:nvPr/>
          </p:nvSpPr>
          <p:spPr bwMode="auto">
            <a:xfrm>
              <a:off x="2061" y="3678"/>
              <a:ext cx="2340" cy="540"/>
            </a:xfrm>
            <a:prstGeom prst="rect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miter lim="800000"/>
              <a:headEnd/>
              <a:tailEnd/>
            </a:ln>
            <a:effectLst>
              <a:outerShdw sy="50000" kx="2453608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Планирование</a:t>
              </a:r>
            </a:p>
          </p:txBody>
        </p:sp>
        <p:sp>
          <p:nvSpPr>
            <p:cNvPr id="18437" name="Rectangle 5"/>
            <p:cNvSpPr>
              <a:spLocks noChangeArrowheads="1"/>
            </p:cNvSpPr>
            <p:nvPr/>
          </p:nvSpPr>
          <p:spPr bwMode="auto">
            <a:xfrm>
              <a:off x="2061" y="4869"/>
              <a:ext cx="2160" cy="540"/>
            </a:xfrm>
            <a:prstGeom prst="rect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miter lim="800000"/>
              <a:headEnd/>
              <a:tailEnd/>
            </a:ln>
            <a:effectLst>
              <a:outerShdw sy="50000" kx="2453608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Организация</a:t>
              </a:r>
            </a:p>
          </p:txBody>
        </p:sp>
        <p:sp>
          <p:nvSpPr>
            <p:cNvPr id="18438" name="Rectangle 6"/>
            <p:cNvSpPr>
              <a:spLocks noChangeArrowheads="1"/>
            </p:cNvSpPr>
            <p:nvPr/>
          </p:nvSpPr>
          <p:spPr bwMode="auto">
            <a:xfrm>
              <a:off x="8001" y="3858"/>
              <a:ext cx="1980" cy="540"/>
            </a:xfrm>
            <a:prstGeom prst="rect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miter lim="800000"/>
              <a:headEnd/>
              <a:tailEnd/>
            </a:ln>
            <a:effectLst>
              <a:outerShdw sy="50000" kx="2453608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Мотивация</a:t>
              </a:r>
            </a:p>
          </p:txBody>
        </p:sp>
        <p:sp>
          <p:nvSpPr>
            <p:cNvPr id="18439" name="Rectangle 7"/>
            <p:cNvSpPr>
              <a:spLocks noChangeArrowheads="1"/>
            </p:cNvSpPr>
            <p:nvPr/>
          </p:nvSpPr>
          <p:spPr bwMode="auto">
            <a:xfrm>
              <a:off x="8181" y="4869"/>
              <a:ext cx="1800" cy="540"/>
            </a:xfrm>
            <a:prstGeom prst="rect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miter lim="800000"/>
              <a:headEnd/>
              <a:tailEnd/>
            </a:ln>
            <a:effectLst>
              <a:outerShdw sy="50000" kx="2453608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Контроль</a:t>
              </a:r>
            </a:p>
          </p:txBody>
        </p:sp>
        <p:sp>
          <p:nvSpPr>
            <p:cNvPr id="18440" name="Rectangle 8"/>
            <p:cNvSpPr>
              <a:spLocks noChangeArrowheads="1"/>
            </p:cNvSpPr>
            <p:nvPr/>
          </p:nvSpPr>
          <p:spPr bwMode="auto">
            <a:xfrm>
              <a:off x="5301" y="4329"/>
              <a:ext cx="1980" cy="540"/>
            </a:xfrm>
            <a:prstGeom prst="rect">
              <a:avLst/>
            </a:prstGeom>
            <a:solidFill>
              <a:srgbClr val="FFFFFF"/>
            </a:solidFill>
            <a:ln w="38100" cmpd="dbl">
              <a:solidFill>
                <a:srgbClr val="000000"/>
              </a:solidFill>
              <a:miter lim="800000"/>
              <a:headEnd/>
              <a:tailEnd/>
            </a:ln>
            <a:effectLst>
              <a:outerShdw sy="50000" kx="2453608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Координация</a:t>
              </a:r>
            </a:p>
          </p:txBody>
        </p:sp>
        <p:sp>
          <p:nvSpPr>
            <p:cNvPr id="18441" name="Line 9"/>
            <p:cNvSpPr>
              <a:spLocks noChangeShapeType="1"/>
            </p:cNvSpPr>
            <p:nvPr/>
          </p:nvSpPr>
          <p:spPr bwMode="auto">
            <a:xfrm flipH="1">
              <a:off x="3141" y="2936"/>
              <a:ext cx="1260" cy="72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42" name="Line 10"/>
            <p:cNvSpPr>
              <a:spLocks noChangeShapeType="1"/>
            </p:cNvSpPr>
            <p:nvPr/>
          </p:nvSpPr>
          <p:spPr bwMode="auto">
            <a:xfrm>
              <a:off x="8181" y="2936"/>
              <a:ext cx="1080" cy="90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43" name="Line 11"/>
            <p:cNvSpPr>
              <a:spLocks noChangeShapeType="1"/>
            </p:cNvSpPr>
            <p:nvPr/>
          </p:nvSpPr>
          <p:spPr bwMode="auto">
            <a:xfrm>
              <a:off x="6201" y="2936"/>
              <a:ext cx="0" cy="144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44" name="Line 12"/>
            <p:cNvSpPr>
              <a:spLocks noChangeShapeType="1"/>
            </p:cNvSpPr>
            <p:nvPr/>
          </p:nvSpPr>
          <p:spPr bwMode="auto">
            <a:xfrm flipH="1">
              <a:off x="4221" y="2936"/>
              <a:ext cx="1440" cy="19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18445" name="Line 13"/>
            <p:cNvSpPr>
              <a:spLocks noChangeShapeType="1"/>
            </p:cNvSpPr>
            <p:nvPr/>
          </p:nvSpPr>
          <p:spPr bwMode="auto">
            <a:xfrm>
              <a:off x="6741" y="2936"/>
              <a:ext cx="1440" cy="19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outerShdw dist="107763" dir="13500000" algn="ctr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00034" y="357166"/>
            <a:ext cx="8286808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Схема функциональной структуры управления</a:t>
            </a:r>
          </a:p>
        </p:txBody>
      </p:sp>
      <p:grpSp>
        <p:nvGrpSpPr>
          <p:cNvPr id="19458" name="Group 2"/>
          <p:cNvGrpSpPr>
            <a:grpSpLocks/>
          </p:cNvGrpSpPr>
          <p:nvPr/>
        </p:nvGrpSpPr>
        <p:grpSpPr bwMode="auto">
          <a:xfrm>
            <a:off x="2643174" y="1857365"/>
            <a:ext cx="4143404" cy="2500330"/>
            <a:chOff x="3963" y="9222"/>
            <a:chExt cx="3388" cy="2144"/>
          </a:xfrm>
        </p:grpSpPr>
        <p:sp>
          <p:nvSpPr>
            <p:cNvPr id="19459" name="Rectangle 3"/>
            <p:cNvSpPr>
              <a:spLocks noChangeArrowheads="1"/>
            </p:cNvSpPr>
            <p:nvPr/>
          </p:nvSpPr>
          <p:spPr bwMode="auto">
            <a:xfrm>
              <a:off x="4796" y="9222"/>
              <a:ext cx="1553" cy="41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Р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60" name="Rectangle 4"/>
            <p:cNvSpPr>
              <a:spLocks noChangeArrowheads="1"/>
            </p:cNvSpPr>
            <p:nvPr/>
          </p:nvSpPr>
          <p:spPr bwMode="auto">
            <a:xfrm>
              <a:off x="3963" y="10112"/>
              <a:ext cx="847" cy="55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ФЗ 1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61" name="Rectangle 5"/>
            <p:cNvSpPr>
              <a:spLocks noChangeArrowheads="1"/>
            </p:cNvSpPr>
            <p:nvPr/>
          </p:nvSpPr>
          <p:spPr bwMode="auto">
            <a:xfrm>
              <a:off x="6504" y="10112"/>
              <a:ext cx="847" cy="55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ФЗ 2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62" name="Rectangle 6"/>
            <p:cNvSpPr>
              <a:spLocks noChangeArrowheads="1"/>
            </p:cNvSpPr>
            <p:nvPr/>
          </p:nvSpPr>
          <p:spPr bwMode="auto">
            <a:xfrm>
              <a:off x="4810" y="10948"/>
              <a:ext cx="706" cy="41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М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63" name="Rectangle 7"/>
            <p:cNvSpPr>
              <a:spLocks noChangeArrowheads="1"/>
            </p:cNvSpPr>
            <p:nvPr/>
          </p:nvSpPr>
          <p:spPr bwMode="auto">
            <a:xfrm>
              <a:off x="5940" y="10948"/>
              <a:ext cx="705" cy="41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effectLst/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М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19464" name="Line 8"/>
            <p:cNvSpPr>
              <a:spLocks noChangeShapeType="1"/>
            </p:cNvSpPr>
            <p:nvPr/>
          </p:nvSpPr>
          <p:spPr bwMode="auto">
            <a:xfrm flipH="1">
              <a:off x="5234" y="9694"/>
              <a:ext cx="282" cy="12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  <p:sp>
          <p:nvSpPr>
            <p:cNvPr id="19465" name="Line 9"/>
            <p:cNvSpPr>
              <a:spLocks noChangeShapeType="1"/>
            </p:cNvSpPr>
            <p:nvPr/>
          </p:nvSpPr>
          <p:spPr bwMode="auto">
            <a:xfrm>
              <a:off x="5940" y="9694"/>
              <a:ext cx="282" cy="1255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  <p:sp>
          <p:nvSpPr>
            <p:cNvPr id="19466" name="Line 10"/>
            <p:cNvSpPr>
              <a:spLocks noChangeShapeType="1"/>
            </p:cNvSpPr>
            <p:nvPr/>
          </p:nvSpPr>
          <p:spPr bwMode="auto">
            <a:xfrm flipH="1">
              <a:off x="5234" y="10670"/>
              <a:ext cx="1270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  <p:sp>
          <p:nvSpPr>
            <p:cNvPr id="19467" name="Line 11"/>
            <p:cNvSpPr>
              <a:spLocks noChangeShapeType="1"/>
            </p:cNvSpPr>
            <p:nvPr/>
          </p:nvSpPr>
          <p:spPr bwMode="auto">
            <a:xfrm>
              <a:off x="4810" y="10670"/>
              <a:ext cx="283" cy="279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  <p:sp>
          <p:nvSpPr>
            <p:cNvPr id="19468" name="Line 12"/>
            <p:cNvSpPr>
              <a:spLocks noChangeShapeType="1"/>
            </p:cNvSpPr>
            <p:nvPr/>
          </p:nvSpPr>
          <p:spPr bwMode="auto">
            <a:xfrm flipH="1">
              <a:off x="4387" y="9415"/>
              <a:ext cx="564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  <p:sp>
          <p:nvSpPr>
            <p:cNvPr id="19469" name="Line 13"/>
            <p:cNvSpPr>
              <a:spLocks noChangeShapeType="1"/>
            </p:cNvSpPr>
            <p:nvPr/>
          </p:nvSpPr>
          <p:spPr bwMode="auto">
            <a:xfrm>
              <a:off x="4387" y="9415"/>
              <a:ext cx="0" cy="6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  <p:sp>
          <p:nvSpPr>
            <p:cNvPr id="19470" name="Line 14"/>
            <p:cNvSpPr>
              <a:spLocks noChangeShapeType="1"/>
            </p:cNvSpPr>
            <p:nvPr/>
          </p:nvSpPr>
          <p:spPr bwMode="auto">
            <a:xfrm>
              <a:off x="6504" y="9415"/>
              <a:ext cx="565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  <p:sp>
          <p:nvSpPr>
            <p:cNvPr id="19471" name="Line 15"/>
            <p:cNvSpPr>
              <a:spLocks noChangeShapeType="1"/>
            </p:cNvSpPr>
            <p:nvPr/>
          </p:nvSpPr>
          <p:spPr bwMode="auto">
            <a:xfrm>
              <a:off x="7069" y="9415"/>
              <a:ext cx="0" cy="6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ru-RU"/>
            </a:p>
          </p:txBody>
        </p:sp>
      </p:grpSp>
      <p:sp>
        <p:nvSpPr>
          <p:cNvPr id="19472" name="Rectangle 16"/>
          <p:cNvSpPr>
            <a:spLocks noChangeArrowheads="1"/>
          </p:cNvSpPr>
          <p:nvPr/>
        </p:nvSpPr>
        <p:spPr bwMode="auto">
          <a:xfrm>
            <a:off x="1428728" y="5000636"/>
            <a:ext cx="671517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34290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Р — руководитель; М — мастер или другой объект управления;</a:t>
            </a:r>
          </a:p>
          <a:p>
            <a:pPr marL="0" marR="0" lvl="0" indent="34290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</a:rPr>
              <a:t>ФЗ — функциональные подразделения.</a:t>
            </a:r>
            <a:r>
              <a:rPr kumimoji="0" lang="ru-RU" sz="9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rPr>
              <a:t>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1472" y="285728"/>
            <a:ext cx="8143932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200" b="1" dirty="0"/>
              <a:t>Схема линейно-функциональной структуры управления</a:t>
            </a:r>
          </a:p>
        </p:txBody>
      </p:sp>
      <p:sp>
        <p:nvSpPr>
          <p:cNvPr id="20500" name="Rectangle 2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pSp>
        <p:nvGrpSpPr>
          <p:cNvPr id="20483" name="Group 3"/>
          <p:cNvGrpSpPr>
            <a:grpSpLocks noChangeAspect="1"/>
          </p:cNvGrpSpPr>
          <p:nvPr/>
        </p:nvGrpSpPr>
        <p:grpSpPr bwMode="auto">
          <a:xfrm>
            <a:off x="242857" y="1714488"/>
            <a:ext cx="8258233" cy="2928958"/>
            <a:chOff x="2269" y="1725"/>
            <a:chExt cx="7200" cy="2090"/>
          </a:xfrm>
        </p:grpSpPr>
        <p:sp>
          <p:nvSpPr>
            <p:cNvPr id="20499" name="AutoShape 19"/>
            <p:cNvSpPr>
              <a:spLocks noChangeAspect="1" noChangeArrowheads="1" noTextEdit="1"/>
            </p:cNvSpPr>
            <p:nvPr/>
          </p:nvSpPr>
          <p:spPr bwMode="auto">
            <a:xfrm>
              <a:off x="2269" y="1725"/>
              <a:ext cx="7200" cy="2090"/>
            </a:xfrm>
            <a:prstGeom prst="rect">
              <a:avLst/>
            </a:prstGeom>
            <a:noFill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8" name="Rectangle 18"/>
            <p:cNvSpPr>
              <a:spLocks noChangeArrowheads="1"/>
            </p:cNvSpPr>
            <p:nvPr/>
          </p:nvSpPr>
          <p:spPr bwMode="auto">
            <a:xfrm>
              <a:off x="5093" y="1725"/>
              <a:ext cx="1552" cy="41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4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Р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497" name="Rectangle 17"/>
            <p:cNvSpPr>
              <a:spLocks noChangeArrowheads="1"/>
            </p:cNvSpPr>
            <p:nvPr/>
          </p:nvSpPr>
          <p:spPr bwMode="auto">
            <a:xfrm>
              <a:off x="3963" y="2561"/>
              <a:ext cx="988" cy="41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ФЗ 1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496" name="Rectangle 16"/>
            <p:cNvSpPr>
              <a:spLocks noChangeArrowheads="1"/>
            </p:cNvSpPr>
            <p:nvPr/>
          </p:nvSpPr>
          <p:spPr bwMode="auto">
            <a:xfrm>
              <a:off x="6645" y="2561"/>
              <a:ext cx="989" cy="41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ФЗ 2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495" name="Rectangle 15"/>
            <p:cNvSpPr>
              <a:spLocks noChangeArrowheads="1"/>
            </p:cNvSpPr>
            <p:nvPr/>
          </p:nvSpPr>
          <p:spPr bwMode="auto">
            <a:xfrm>
              <a:off x="4810" y="3397"/>
              <a:ext cx="706" cy="41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М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494" name="Rectangle 14"/>
            <p:cNvSpPr>
              <a:spLocks noChangeArrowheads="1"/>
            </p:cNvSpPr>
            <p:nvPr/>
          </p:nvSpPr>
          <p:spPr bwMode="auto">
            <a:xfrm>
              <a:off x="6222" y="3397"/>
              <a:ext cx="706" cy="418"/>
            </a:xfrm>
            <a:prstGeom prst="rect">
              <a:avLst/>
            </a:prstGeom>
            <a:solidFill>
              <a:srgbClr val="FFFFFF"/>
            </a:solidFill>
            <a:ln w="9525">
              <a:miter lim="800000"/>
              <a:headEnd/>
              <a:tailEnd/>
            </a:ln>
            <a:scene3d>
              <a:camera prst="legacyObliqueTopLeft"/>
              <a:lightRig rig="legacyFlat3" dir="t"/>
            </a:scene3d>
            <a:sp3d extrusionH="430200" prstMaterial="legacyMatte">
              <a:bevelT w="13500" h="13500" prst="angle"/>
              <a:bevelB w="13500" h="13500" prst="angle"/>
              <a:extrusionClr>
                <a:srgbClr val="FFFFFF"/>
              </a:extrusionClr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flatTx/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1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М</a:t>
              </a:r>
              <a:endParaRPr kumimoji="0" lang="ru-RU" sz="9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0493" name="Line 13"/>
            <p:cNvSpPr>
              <a:spLocks noChangeShapeType="1"/>
            </p:cNvSpPr>
            <p:nvPr/>
          </p:nvSpPr>
          <p:spPr bwMode="auto">
            <a:xfrm flipH="1">
              <a:off x="5234" y="2143"/>
              <a:ext cx="282" cy="12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2" name="Line 12"/>
            <p:cNvSpPr>
              <a:spLocks noChangeShapeType="1"/>
            </p:cNvSpPr>
            <p:nvPr/>
          </p:nvSpPr>
          <p:spPr bwMode="auto">
            <a:xfrm>
              <a:off x="6222" y="2143"/>
              <a:ext cx="282" cy="1254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1" name="Line 11"/>
            <p:cNvSpPr>
              <a:spLocks noChangeShapeType="1"/>
            </p:cNvSpPr>
            <p:nvPr/>
          </p:nvSpPr>
          <p:spPr bwMode="auto">
            <a:xfrm>
              <a:off x="4810" y="2979"/>
              <a:ext cx="141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90" name="Line 10"/>
            <p:cNvSpPr>
              <a:spLocks noChangeShapeType="1"/>
            </p:cNvSpPr>
            <p:nvPr/>
          </p:nvSpPr>
          <p:spPr bwMode="auto">
            <a:xfrm flipH="1">
              <a:off x="6645" y="2979"/>
              <a:ext cx="142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89" name="Line 9"/>
            <p:cNvSpPr>
              <a:spLocks noChangeShapeType="1"/>
            </p:cNvSpPr>
            <p:nvPr/>
          </p:nvSpPr>
          <p:spPr bwMode="auto">
            <a:xfrm>
              <a:off x="4951" y="2979"/>
              <a:ext cx="1412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88" name="Line 8"/>
            <p:cNvSpPr>
              <a:spLocks noChangeShapeType="1"/>
            </p:cNvSpPr>
            <p:nvPr/>
          </p:nvSpPr>
          <p:spPr bwMode="auto">
            <a:xfrm flipH="1">
              <a:off x="5375" y="2979"/>
              <a:ext cx="1270" cy="418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prstDash val="dash"/>
              <a:round/>
              <a:headEnd/>
              <a:tailEnd type="triangle" w="med" len="med"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87" name="Line 7"/>
            <p:cNvSpPr>
              <a:spLocks noChangeShapeType="1"/>
            </p:cNvSpPr>
            <p:nvPr/>
          </p:nvSpPr>
          <p:spPr bwMode="auto">
            <a:xfrm flipH="1">
              <a:off x="4387" y="1864"/>
              <a:ext cx="70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86" name="Line 6"/>
            <p:cNvSpPr>
              <a:spLocks noChangeShapeType="1"/>
            </p:cNvSpPr>
            <p:nvPr/>
          </p:nvSpPr>
          <p:spPr bwMode="auto">
            <a:xfrm>
              <a:off x="6645" y="1864"/>
              <a:ext cx="706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85" name="Line 5"/>
            <p:cNvSpPr>
              <a:spLocks noChangeShapeType="1"/>
            </p:cNvSpPr>
            <p:nvPr/>
          </p:nvSpPr>
          <p:spPr bwMode="auto">
            <a:xfrm>
              <a:off x="7351" y="1864"/>
              <a:ext cx="0" cy="6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0484" name="Line 4"/>
            <p:cNvSpPr>
              <a:spLocks noChangeShapeType="1"/>
            </p:cNvSpPr>
            <p:nvPr/>
          </p:nvSpPr>
          <p:spPr bwMode="auto">
            <a:xfrm>
              <a:off x="4387" y="1864"/>
              <a:ext cx="0" cy="697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>
              <a:prstShdw prst="shdw13" dist="53882" dir="13500000">
                <a:srgbClr val="808080">
                  <a:alpha val="50000"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14480" y="428604"/>
            <a:ext cx="5895268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2800" b="1" dirty="0"/>
              <a:t>Содержательные теории мотивации</a:t>
            </a: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142976" y="1142982"/>
          <a:ext cx="7072361" cy="4500594"/>
        </p:xfrm>
        <a:graphic>
          <a:graphicData uri="http://schemas.openxmlformats.org/drawingml/2006/table">
            <a:tbl>
              <a:tblPr/>
              <a:tblGrid>
                <a:gridCol w="3250691"/>
                <a:gridCol w="1985597"/>
                <a:gridCol w="1836073"/>
              </a:tblGrid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15">
                          <a:latin typeface="Times New Roman"/>
                          <a:ea typeface="Times New Roman"/>
                        </a:rPr>
                        <a:t>Иерархия потребностей Маслоу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15">
                          <a:latin typeface="Times New Roman"/>
                          <a:ea typeface="Times New Roman"/>
                        </a:rPr>
                        <a:t>Теория Мак Клелланда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b="1" spc="15">
                          <a:latin typeface="Times New Roman"/>
                          <a:ea typeface="Times New Roman"/>
                        </a:rPr>
                        <a:t>Теория Герцберга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 rowSpan="3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5. Потребность в самовыражении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(самореализации, самоутверждении)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E6E6E6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Потребности: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Мотивирующие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факторы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3F3F3"/>
                    </a:solidFill>
                  </a:tcPr>
                </a:tc>
              </a:tr>
              <a:tr h="3214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Власти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E0E0E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471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Успеха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spc="-5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Причастности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B3B3B3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4.</a:t>
                      </a:r>
                      <a:r>
                        <a:rPr lang="ru-RU" sz="1200" spc="5">
                          <a:latin typeface="Times New Roman"/>
                          <a:ea typeface="Times New Roman"/>
                        </a:rPr>
                        <a:t> </a:t>
                      </a: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Потребность в уважении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D9D9D9"/>
                    </a:solidFill>
                  </a:tcPr>
                </a:tc>
                <a:tc rowSpan="7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Гигиенические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факторы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CCCCC"/>
                    </a:solidFill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 spc="-5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spc="-5">
                          <a:latin typeface="Times New Roman"/>
                          <a:ea typeface="Times New Roman"/>
                        </a:rPr>
                        <a:t>3.  Потребность в принадлежности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C0C0C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rowSpan="5"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642942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i="1" spc="-5">
                          <a:latin typeface="Times New Roman"/>
                          <a:ea typeface="Times New Roman"/>
                        </a:rPr>
                        <a:t>2.  Потребность в безопасности, </a:t>
                      </a:r>
                      <a:r>
                        <a:rPr lang="ru-RU" sz="1200" i="1" spc="-10">
                          <a:latin typeface="Times New Roman"/>
                          <a:ea typeface="Times New Roman"/>
                        </a:rPr>
                        <a:t>защищенности и уверенности в </a:t>
                      </a:r>
                      <a:r>
                        <a:rPr lang="ru-RU" sz="1200" i="1" spc="-25">
                          <a:latin typeface="Times New Roman"/>
                          <a:ea typeface="Times New Roman"/>
                        </a:rPr>
                        <a:t>будущем</a:t>
                      </a: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A6A6A6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endParaRPr lang="ru-RU" sz="120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  <a:tr h="321471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200" i="1" spc="-10" dirty="0">
                          <a:latin typeface="Times New Roman"/>
                          <a:ea typeface="Times New Roman"/>
                        </a:rPr>
                        <a:t>1.  Физиологические потребности</a:t>
                      </a:r>
                      <a:endParaRPr lang="ru-RU" sz="1200" dirty="0">
                        <a:latin typeface="Times New Roman"/>
                        <a:ea typeface="Times New Roman"/>
                      </a:endParaRPr>
                    </a:p>
                  </a:txBody>
                  <a:tcPr marL="25271" marR="25271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808080"/>
                    </a:solidFill>
                  </a:tcPr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000232" y="500042"/>
            <a:ext cx="5325497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3600" b="1" dirty="0"/>
              <a:t>Этапы принятия решения</a:t>
            </a:r>
          </a:p>
        </p:txBody>
      </p:sp>
      <p:grpSp>
        <p:nvGrpSpPr>
          <p:cNvPr id="22530" name="Group 2"/>
          <p:cNvGrpSpPr>
            <a:grpSpLocks/>
          </p:cNvGrpSpPr>
          <p:nvPr/>
        </p:nvGrpSpPr>
        <p:grpSpPr bwMode="auto">
          <a:xfrm>
            <a:off x="2000232" y="1714488"/>
            <a:ext cx="5429288" cy="4214842"/>
            <a:chOff x="3621" y="1697"/>
            <a:chExt cx="5040" cy="3420"/>
          </a:xfrm>
        </p:grpSpPr>
        <p:sp>
          <p:nvSpPr>
            <p:cNvPr id="22531" name="Rectangle 3"/>
            <p:cNvSpPr>
              <a:spLocks noChangeArrowheads="1"/>
            </p:cNvSpPr>
            <p:nvPr/>
          </p:nvSpPr>
          <p:spPr bwMode="auto">
            <a:xfrm>
              <a:off x="3621" y="1697"/>
              <a:ext cx="50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prstShdw prst="shdw18" dist="17961" dir="13500000">
                <a:srgbClr val="000000">
                  <a:gamma/>
                  <a:shade val="60000"/>
                  <a:invGamma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Оценка проблемной ситуации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2532" name="Rectangle 4"/>
            <p:cNvSpPr>
              <a:spLocks noChangeArrowheads="1"/>
            </p:cNvSpPr>
            <p:nvPr/>
          </p:nvSpPr>
          <p:spPr bwMode="auto">
            <a:xfrm>
              <a:off x="3621" y="2417"/>
              <a:ext cx="50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prstShdw prst="shdw18" dist="17961" dir="13500000">
                <a:srgbClr val="000000">
                  <a:gamma/>
                  <a:shade val="60000"/>
                  <a:invGamma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8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Постановка цели</a:t>
              </a:r>
              <a:endParaRPr kumimoji="0" lang="ru-RU" sz="28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2533" name="Rectangle 5"/>
            <p:cNvSpPr>
              <a:spLocks noChangeArrowheads="1"/>
            </p:cNvSpPr>
            <p:nvPr/>
          </p:nvSpPr>
          <p:spPr bwMode="auto">
            <a:xfrm>
              <a:off x="3621" y="3137"/>
              <a:ext cx="50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prstShdw prst="shdw18" dist="17961" dir="13500000">
                <a:srgbClr val="000000">
                  <a:gamma/>
                  <a:shade val="60000"/>
                  <a:invGamma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Разработка возможных альтернатив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2534" name="Rectangle 6"/>
            <p:cNvSpPr>
              <a:spLocks noChangeArrowheads="1"/>
            </p:cNvSpPr>
            <p:nvPr/>
          </p:nvSpPr>
          <p:spPr bwMode="auto">
            <a:xfrm>
              <a:off x="3621" y="3842"/>
              <a:ext cx="50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prstShdw prst="shdw18" dist="17961" dir="13500000">
                <a:srgbClr val="000000">
                  <a:gamma/>
                  <a:shade val="60000"/>
                  <a:invGamma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Выбор оптимального варианта</a:t>
              </a:r>
              <a:r>
                <a:rPr kumimoji="0" lang="ru-RU" sz="24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</a:t>
              </a:r>
              <a:r>
                <a:rPr kumimoji="0" lang="ru-RU" sz="24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решения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2535" name="Rectangle 7"/>
            <p:cNvSpPr>
              <a:spLocks noChangeArrowheads="1"/>
            </p:cNvSpPr>
            <p:nvPr/>
          </p:nvSpPr>
          <p:spPr bwMode="auto">
            <a:xfrm>
              <a:off x="3621" y="4577"/>
              <a:ext cx="5040" cy="54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prstShdw prst="shdw18" dist="17961" dir="13500000">
                <a:srgbClr val="000000">
                  <a:gamma/>
                  <a:shade val="60000"/>
                  <a:invGamma/>
                </a:srgbClr>
              </a:prst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Times New Roman" pitchFamily="18" charset="0"/>
                </a:rPr>
                <a:t>Организация и контроль исполнения решений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2536" name="Line 8"/>
            <p:cNvSpPr>
              <a:spLocks noChangeShapeType="1"/>
            </p:cNvSpPr>
            <p:nvPr/>
          </p:nvSpPr>
          <p:spPr bwMode="auto">
            <a:xfrm>
              <a:off x="6021" y="2237"/>
              <a:ext cx="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7" name="Line 9"/>
            <p:cNvSpPr>
              <a:spLocks noChangeShapeType="1"/>
            </p:cNvSpPr>
            <p:nvPr/>
          </p:nvSpPr>
          <p:spPr bwMode="auto">
            <a:xfrm>
              <a:off x="6021" y="2957"/>
              <a:ext cx="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8" name="Line 10"/>
            <p:cNvSpPr>
              <a:spLocks noChangeShapeType="1"/>
            </p:cNvSpPr>
            <p:nvPr/>
          </p:nvSpPr>
          <p:spPr bwMode="auto">
            <a:xfrm>
              <a:off x="6021" y="3677"/>
              <a:ext cx="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  <p:sp>
          <p:nvSpPr>
            <p:cNvPr id="22539" name="Line 11"/>
            <p:cNvSpPr>
              <a:spLocks noChangeShapeType="1"/>
            </p:cNvSpPr>
            <p:nvPr/>
          </p:nvSpPr>
          <p:spPr bwMode="auto">
            <a:xfrm>
              <a:off x="6021" y="4397"/>
              <a:ext cx="0" cy="18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 type="triangle" w="med" len="med"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ru-RU"/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1214414" y="357166"/>
            <a:ext cx="692948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b="1" dirty="0" smtClean="0"/>
              <a:t>Процесс коммуникации</a:t>
            </a:r>
            <a:endParaRPr lang="ru-RU" sz="4000" b="1" dirty="0"/>
          </a:p>
        </p:txBody>
      </p:sp>
      <p:grpSp>
        <p:nvGrpSpPr>
          <p:cNvPr id="23564" name="Group 12"/>
          <p:cNvGrpSpPr>
            <a:grpSpLocks/>
          </p:cNvGrpSpPr>
          <p:nvPr/>
        </p:nvGrpSpPr>
        <p:grpSpPr bwMode="auto">
          <a:xfrm>
            <a:off x="642910" y="1714488"/>
            <a:ext cx="7698771" cy="2286016"/>
            <a:chOff x="1701" y="9329"/>
            <a:chExt cx="8382" cy="1620"/>
          </a:xfrm>
        </p:grpSpPr>
        <p:sp>
          <p:nvSpPr>
            <p:cNvPr id="23565" name="Rectangle 13"/>
            <p:cNvSpPr>
              <a:spLocks noChangeArrowheads="1"/>
            </p:cNvSpPr>
            <p:nvPr/>
          </p:nvSpPr>
          <p:spPr bwMode="auto">
            <a:xfrm>
              <a:off x="1701" y="9508"/>
              <a:ext cx="216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3500000" sx="75000" sy="75000" algn="tl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0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Отправитель</a:t>
              </a:r>
              <a:endParaRPr kumimoji="0" lang="ru-RU" sz="20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3566" name="Rectangle 14"/>
            <p:cNvSpPr>
              <a:spLocks noChangeArrowheads="1"/>
            </p:cNvSpPr>
            <p:nvPr/>
          </p:nvSpPr>
          <p:spPr bwMode="auto">
            <a:xfrm>
              <a:off x="7923" y="9481"/>
              <a:ext cx="2160" cy="900"/>
            </a:xfrm>
            <a:prstGeom prst="rec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3500000" sx="75000" sy="75000" algn="tl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endParaRPr kumimoji="0" lang="ru-RU" sz="1100" b="0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24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Получатель</a:t>
              </a:r>
              <a:endParaRPr kumimoji="0" lang="ru-RU" sz="2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3567" name="AutoShape 15"/>
            <p:cNvSpPr>
              <a:spLocks noChangeArrowheads="1"/>
            </p:cNvSpPr>
            <p:nvPr/>
          </p:nvSpPr>
          <p:spPr bwMode="auto">
            <a:xfrm>
              <a:off x="5301" y="9329"/>
              <a:ext cx="1200" cy="1620"/>
            </a:xfrm>
            <a:prstGeom prst="flowChartMultidocument">
              <a:avLst/>
            </a:pr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3500000" sx="75000" sy="75000" algn="tl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3568" name="AutoShape 16"/>
            <p:cNvSpPr>
              <a:spLocks noChangeArrowheads="1"/>
            </p:cNvSpPr>
            <p:nvPr/>
          </p:nvSpPr>
          <p:spPr bwMode="auto">
            <a:xfrm>
              <a:off x="3861" y="9508"/>
              <a:ext cx="1440" cy="900"/>
            </a:xfrm>
            <a:custGeom>
              <a:avLst/>
              <a:gdLst>
                <a:gd name="G0" fmla="+- 14100 0 0"/>
                <a:gd name="G1" fmla="+- 4920 0 0"/>
                <a:gd name="G2" fmla="+- 21600 0 4920"/>
                <a:gd name="G3" fmla="+- 10800 0 4920"/>
                <a:gd name="G4" fmla="+- 21600 0 14100"/>
                <a:gd name="G5" fmla="*/ G4 G3 10800"/>
                <a:gd name="G6" fmla="+- 21600 0 G5"/>
                <a:gd name="T0" fmla="*/ 14100 w 21600"/>
                <a:gd name="T1" fmla="*/ 0 h 21600"/>
                <a:gd name="T2" fmla="*/ 0 w 21600"/>
                <a:gd name="T3" fmla="*/ 10800 h 21600"/>
                <a:gd name="T4" fmla="*/ 141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100" y="0"/>
                  </a:moveTo>
                  <a:lnTo>
                    <a:pt x="14100" y="4920"/>
                  </a:lnTo>
                  <a:lnTo>
                    <a:pt x="3375" y="4920"/>
                  </a:lnTo>
                  <a:lnTo>
                    <a:pt x="3375" y="16680"/>
                  </a:lnTo>
                  <a:lnTo>
                    <a:pt x="14100" y="16680"/>
                  </a:lnTo>
                  <a:lnTo>
                    <a:pt x="141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4920"/>
                  </a:moveTo>
                  <a:lnTo>
                    <a:pt x="1350" y="16680"/>
                  </a:lnTo>
                  <a:lnTo>
                    <a:pt x="2700" y="16680"/>
                  </a:lnTo>
                  <a:lnTo>
                    <a:pt x="2700" y="4920"/>
                  </a:lnTo>
                  <a:close/>
                </a:path>
                <a:path w="21600" h="21600">
                  <a:moveTo>
                    <a:pt x="0" y="4920"/>
                  </a:moveTo>
                  <a:lnTo>
                    <a:pt x="0" y="16680"/>
                  </a:lnTo>
                  <a:lnTo>
                    <a:pt x="675" y="16680"/>
                  </a:lnTo>
                  <a:lnTo>
                    <a:pt x="675" y="492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3500000" sx="75000" sy="75000" algn="tl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Канал связи</a:t>
              </a:r>
              <a:endPara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  <p:sp>
          <p:nvSpPr>
            <p:cNvPr id="23569" name="AutoShape 17"/>
            <p:cNvSpPr>
              <a:spLocks noChangeArrowheads="1"/>
            </p:cNvSpPr>
            <p:nvPr/>
          </p:nvSpPr>
          <p:spPr bwMode="auto">
            <a:xfrm>
              <a:off x="6501" y="9508"/>
              <a:ext cx="1440" cy="1080"/>
            </a:xfrm>
            <a:custGeom>
              <a:avLst/>
              <a:gdLst>
                <a:gd name="G0" fmla="+- 14100 0 0"/>
                <a:gd name="G1" fmla="+- 5880 0 0"/>
                <a:gd name="G2" fmla="+- 21600 0 5880"/>
                <a:gd name="G3" fmla="+- 10800 0 5880"/>
                <a:gd name="G4" fmla="+- 21600 0 14100"/>
                <a:gd name="G5" fmla="*/ G4 G3 10800"/>
                <a:gd name="G6" fmla="+- 21600 0 G5"/>
                <a:gd name="T0" fmla="*/ 14100 w 21600"/>
                <a:gd name="T1" fmla="*/ 0 h 21600"/>
                <a:gd name="T2" fmla="*/ 0 w 21600"/>
                <a:gd name="T3" fmla="*/ 10800 h 21600"/>
                <a:gd name="T4" fmla="*/ 14100 w 21600"/>
                <a:gd name="T5" fmla="*/ 21600 h 21600"/>
                <a:gd name="T6" fmla="*/ 21600 w 21600"/>
                <a:gd name="T7" fmla="*/ 10800 h 21600"/>
                <a:gd name="T8" fmla="*/ 17694720 60000 65536"/>
                <a:gd name="T9" fmla="*/ 11796480 60000 65536"/>
                <a:gd name="T10" fmla="*/ 5898240 60000 65536"/>
                <a:gd name="T11" fmla="*/ 0 60000 65536"/>
                <a:gd name="T12" fmla="*/ 3375 w 21600"/>
                <a:gd name="T13" fmla="*/ G1 h 21600"/>
                <a:gd name="T14" fmla="*/ G6 w 21600"/>
                <a:gd name="T15" fmla="*/ G2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4100" y="0"/>
                  </a:moveTo>
                  <a:lnTo>
                    <a:pt x="14100" y="5880"/>
                  </a:lnTo>
                  <a:lnTo>
                    <a:pt x="3375" y="5880"/>
                  </a:lnTo>
                  <a:lnTo>
                    <a:pt x="3375" y="15720"/>
                  </a:lnTo>
                  <a:lnTo>
                    <a:pt x="14100" y="15720"/>
                  </a:lnTo>
                  <a:lnTo>
                    <a:pt x="14100" y="21600"/>
                  </a:lnTo>
                  <a:lnTo>
                    <a:pt x="21600" y="10800"/>
                  </a:lnTo>
                  <a:close/>
                </a:path>
                <a:path w="21600" h="21600">
                  <a:moveTo>
                    <a:pt x="1350" y="5880"/>
                  </a:moveTo>
                  <a:lnTo>
                    <a:pt x="1350" y="15720"/>
                  </a:lnTo>
                  <a:lnTo>
                    <a:pt x="2700" y="15720"/>
                  </a:lnTo>
                  <a:lnTo>
                    <a:pt x="2700" y="5880"/>
                  </a:lnTo>
                  <a:close/>
                </a:path>
                <a:path w="21600" h="21600">
                  <a:moveTo>
                    <a:pt x="0" y="5880"/>
                  </a:moveTo>
                  <a:lnTo>
                    <a:pt x="0" y="15720"/>
                  </a:lnTo>
                  <a:lnTo>
                    <a:pt x="675" y="15720"/>
                  </a:lnTo>
                  <a:lnTo>
                    <a:pt x="675" y="5880"/>
                  </a:lnTo>
                  <a:close/>
                </a:path>
              </a:pathLst>
            </a:custGeom>
            <a:solidFill>
              <a:srgbClr val="FFFFFF"/>
            </a:solidFill>
            <a:ln w="9525">
              <a:solidFill>
                <a:srgbClr val="000000"/>
              </a:solidFill>
              <a:miter lim="800000"/>
              <a:headEnd/>
              <a:tailEnd/>
            </a:ln>
            <a:effectLst>
              <a:outerShdw dist="107763" dir="13500000" sx="75000" sy="75000" algn="tl" rotWithShape="0">
                <a:srgbClr val="808080">
                  <a:alpha val="50000"/>
                </a:srgb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Канал</a:t>
              </a: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600" b="0" i="1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</a:rPr>
                <a:t> связи</a:t>
              </a:r>
              <a:endParaRPr kumimoji="0" lang="ru-RU" sz="1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632</TotalTime>
  <Words>648</Words>
  <Application>Microsoft Office PowerPoint</Application>
  <PresentationFormat>Экран (4:3)</PresentationFormat>
  <Paragraphs>293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      ФЕДЕРАЛЬНОЕ АГЕНСТВО ПО ОБРАЗОВАНИЮ ГОСУДАРСТВЕННОЕ ОБРАЗОВАТЕЛЬНОЕ УЧРЕЖДЕНИЕ ВЫСШЕГО ПРОФЕССИОНАЛЬНОГО ОБРАЗОВАНИЯ ВСЕРОССИЙСКИЙ ЗАОЧНЫЙ ФИНАНСОВО-ЭКОНОМИЧЕСКИЙ ИНСТИТУТ ФИЛИАЛ В Г. КИРОВЕ КАФЕДРА МЕНЕДЖМЕНТА    КОНТРОЛЬНАЯ РАБОТА ПО ДИСЦИПЛИНЕ «Менеджмент» ВАРИАНТ №2 Разработка функций управления организацией   Выполнила:   студентка III курса факультета «Финансы и кредит» специальности «Банковское дело» (второе высшее образование)    Проверила:    доц. Абашева Н.С.    КИРОВ, 2009 </vt:lpstr>
      <vt:lpstr>         Содержание  Введение 1. Теоретическая часть Разработка функций управления организацией 2. Практическая часть Заключение Список литературы   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ФЕДЕРАЛЬНОЕ АГЕНСТВО ПО ОБРАЗОВАНИЮ ГОСУДАРСТВЕННОЕ ОБРАЗОВАТЕЛЬНОЕ УЧРЕЖДЕНИЕ ВЫСШЕГО ПРОФЕССИОНАЛЬНОГО ОБРАЗОВАНИЯ ВСЕРОССИЙСКИЙ ЗАОЧНЫЙ ФИНАНСОВО-ЭКОНОМИЧЕСКИЙ ИНСТИТУТ ФИЛИАЛ В Г. КИРОВЕ КАФЕДРА МЕНЕДЖМЕНТА    КОНТРОЛЬНАЯ РАБОТА ПО ДИСЦИПЛИНЕ «Менеджмент» ВАРИАНТ №2 Разработка функций управления организацией   Выполнила:   студентка III курса факультета «Финансы и кредит» специальности «Банковское дело» (второе высшее образование) Дайнеко Е.Д.   Проверила:    доц. Абашева Н.С.    КИРОВ, 2009 </dc:title>
  <dc:creator>Admin</dc:creator>
  <cp:lastModifiedBy>Kotya</cp:lastModifiedBy>
  <cp:revision>18</cp:revision>
  <dcterms:created xsi:type="dcterms:W3CDTF">2009-05-28T18:46:00Z</dcterms:created>
  <dcterms:modified xsi:type="dcterms:W3CDTF">2010-02-18T18:03:09Z</dcterms:modified>
</cp:coreProperties>
</file>