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2" r:id="rId6"/>
    <p:sldId id="263" r:id="rId7"/>
    <p:sldId id="260" r:id="rId8"/>
    <p:sldId id="261"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15" d="100"/>
          <a:sy n="115" d="100"/>
        </p:scale>
        <p:origin x="-151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B106E36-FD25-4E2D-B0AA-010F637433A0}" type="datetimeFigureOut">
              <a:rPr lang="ru-RU" smtClean="0"/>
              <a:pPr/>
              <a:t>15.09.2016</a:t>
            </a:fld>
            <a:endParaRPr lang="ru-RU"/>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15.09.2016</a:t>
            </a:fld>
            <a:endParaRPr lang="ru-RU"/>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15.09.2016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15.09.2016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15.09.2016</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15.09.2016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15.09.2016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15.09.2016</a:t>
            </a:fld>
            <a:endParaRPr lang="ru-RU"/>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15.09.2016</a:t>
            </a:fld>
            <a:endParaRPr lang="ru-RU"/>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15.09.2016</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0034" y="4929198"/>
            <a:ext cx="8305800" cy="1143000"/>
          </a:xfrm>
        </p:spPr>
        <p:txBody>
          <a:bodyPr>
            <a:normAutofit fontScale="92500" lnSpcReduction="20000"/>
          </a:bodyPr>
          <a:lstStyle/>
          <a:p>
            <a:r>
              <a:rPr lang="ru-RU" dirty="0" smtClean="0"/>
              <a:t>Презентацию подготовили:</a:t>
            </a:r>
            <a:br>
              <a:rPr lang="ru-RU" dirty="0" smtClean="0"/>
            </a:br>
            <a:r>
              <a:rPr lang="ru-RU" dirty="0" smtClean="0"/>
              <a:t>Дудник Максим</a:t>
            </a:r>
            <a:br>
              <a:rPr lang="ru-RU" dirty="0" smtClean="0"/>
            </a:br>
            <a:r>
              <a:rPr lang="ru-RU" dirty="0" err="1" smtClean="0"/>
              <a:t>Айтмуратов</a:t>
            </a:r>
            <a:r>
              <a:rPr lang="ru-RU" dirty="0" smtClean="0"/>
              <a:t> Сергей</a:t>
            </a:r>
            <a:br>
              <a:rPr lang="ru-RU" dirty="0" smtClean="0"/>
            </a:br>
            <a:r>
              <a:rPr lang="ru-RU" dirty="0" smtClean="0"/>
              <a:t>Глебов Алексей</a:t>
            </a:r>
            <a:endParaRPr lang="ru-RU" dirty="0"/>
          </a:p>
        </p:txBody>
      </p:sp>
      <p:sp>
        <p:nvSpPr>
          <p:cNvPr id="2" name="Заголовок 1"/>
          <p:cNvSpPr>
            <a:spLocks noGrp="1"/>
          </p:cNvSpPr>
          <p:nvPr>
            <p:ph type="ctrTitle"/>
          </p:nvPr>
        </p:nvSpPr>
        <p:spPr>
          <a:xfrm>
            <a:off x="500034" y="1571612"/>
            <a:ext cx="8305800" cy="1981200"/>
          </a:xfrm>
        </p:spPr>
        <p:txBody>
          <a:bodyPr/>
          <a:lstStyle/>
          <a:p>
            <a:r>
              <a:rPr lang="ru-RU" dirty="0" smtClean="0"/>
              <a:t>Олег Вещий</a:t>
            </a:r>
            <a:endParaRPr lang="ru-RU" dirty="0"/>
          </a:p>
        </p:txBody>
      </p:sp>
      <p:pic>
        <p:nvPicPr>
          <p:cNvPr id="4" name="Рисунок 3" descr="Олег_(Новгородская_область).jpg"/>
          <p:cNvPicPr>
            <a:picLocks noChangeAspect="1"/>
          </p:cNvPicPr>
          <p:nvPr/>
        </p:nvPicPr>
        <p:blipFill>
          <a:blip r:embed="rId2"/>
          <a:stretch>
            <a:fillRect/>
          </a:stretch>
        </p:blipFill>
        <p:spPr>
          <a:xfrm>
            <a:off x="3571868" y="357166"/>
            <a:ext cx="1785950" cy="2370442"/>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5" name="Рисунок 4" descr="79.jpg"/>
          <p:cNvPicPr>
            <a:picLocks noChangeAspect="1"/>
          </p:cNvPicPr>
          <p:nvPr/>
        </p:nvPicPr>
        <p:blipFill>
          <a:blip r:embed="rId3"/>
          <a:stretch>
            <a:fillRect/>
          </a:stretch>
        </p:blipFill>
        <p:spPr>
          <a:xfrm>
            <a:off x="428596" y="642918"/>
            <a:ext cx="2634593" cy="1857388"/>
          </a:xfrm>
          <a:prstGeom prst="rect">
            <a:avLst/>
          </a:prstGeom>
          <a:ln>
            <a:noFill/>
          </a:ln>
          <a:effectLst>
            <a:softEdge rad="112500"/>
          </a:effectLst>
        </p:spPr>
      </p:pic>
      <p:pic>
        <p:nvPicPr>
          <p:cNvPr id="6" name="Рисунок 5" descr="veziioleg.jpg"/>
          <p:cNvPicPr>
            <a:picLocks noChangeAspect="1"/>
          </p:cNvPicPr>
          <p:nvPr/>
        </p:nvPicPr>
        <p:blipFill>
          <a:blip r:embed="rId4"/>
          <a:stretch>
            <a:fillRect/>
          </a:stretch>
        </p:blipFill>
        <p:spPr>
          <a:xfrm>
            <a:off x="5929322" y="642918"/>
            <a:ext cx="2667000" cy="1847850"/>
          </a:xfrm>
          <a:prstGeom prst="rect">
            <a:avLst/>
          </a:prstGeom>
          <a:ln>
            <a:noFill/>
          </a:ln>
          <a:effectLst>
            <a:softEdge rad="112500"/>
          </a:effectLst>
        </p:spPr>
      </p:pic>
      <p:sp>
        <p:nvSpPr>
          <p:cNvPr id="7" name="TextBox 6"/>
          <p:cNvSpPr txBox="1"/>
          <p:nvPr/>
        </p:nvSpPr>
        <p:spPr>
          <a:xfrm>
            <a:off x="3857620" y="3714752"/>
            <a:ext cx="1428760" cy="369332"/>
          </a:xfrm>
          <a:prstGeom prst="rect">
            <a:avLst/>
          </a:prstGeom>
          <a:noFill/>
        </p:spPr>
        <p:txBody>
          <a:bodyPr wrap="square" rtlCol="0">
            <a:spAutoFit/>
          </a:bodyPr>
          <a:lstStyle/>
          <a:p>
            <a:r>
              <a:rPr lang="en-US" b="1" i="1" dirty="0" smtClean="0">
                <a:effectLst>
                  <a:outerShdw blurRad="38100" dist="38100" dir="2700000" algn="tl">
                    <a:srgbClr val="000000">
                      <a:alpha val="43137"/>
                    </a:srgbClr>
                  </a:outerShdw>
                </a:effectLst>
              </a:rPr>
              <a:t>(</a:t>
            </a:r>
            <a:r>
              <a:rPr lang="ru-RU" b="1" i="1" dirty="0" smtClean="0">
                <a:effectLst>
                  <a:outerShdw blurRad="38100" dist="38100" dir="2700000" algn="tl">
                    <a:srgbClr val="000000">
                      <a:alpha val="43137"/>
                    </a:srgbClr>
                  </a:outerShdw>
                </a:effectLst>
              </a:rPr>
              <a:t> ? – 912 гг.)</a:t>
            </a:r>
            <a:endParaRPr lang="ru-RU" b="1" i="1" dirty="0">
              <a:effectLst>
                <a:outerShdw blurRad="38100" dist="38100" dir="2700000" algn="tl">
                  <a:srgbClr val="000000">
                    <a:alpha val="43137"/>
                  </a:srgbClr>
                </a:outerShdw>
              </a:effectLst>
            </a:endParaRPr>
          </a:p>
        </p:txBody>
      </p:sp>
    </p:spTree>
  </p:cSld>
  <p:clrMapOvr>
    <a:masterClrMapping/>
  </p:clrMapOvr>
  <p:transition spd="med">
    <p:spli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85786" y="2428868"/>
            <a:ext cx="3357586" cy="2857520"/>
          </a:xfrm>
        </p:spPr>
        <p:style>
          <a:lnRef idx="0">
            <a:schemeClr val="accent1"/>
          </a:lnRef>
          <a:fillRef idx="3">
            <a:schemeClr val="accent1"/>
          </a:fillRef>
          <a:effectRef idx="3">
            <a:schemeClr val="accent1"/>
          </a:effectRef>
          <a:fontRef idx="minor">
            <a:schemeClr val="lt1"/>
          </a:fontRef>
        </p:style>
        <p:txBody>
          <a:bodyPr>
            <a:normAutofit fontScale="92500" lnSpcReduction="20000"/>
          </a:bodyPr>
          <a:lstStyle/>
          <a:p>
            <a:endParaRPr lang="ru-RU" sz="2000" dirty="0" smtClean="0">
              <a:latin typeface="Franklin Gothic Book" pitchFamily="34" charset="0"/>
            </a:endParaRPr>
          </a:p>
          <a:p>
            <a:r>
              <a:rPr lang="ru-RU" sz="2000" dirty="0" smtClean="0">
                <a:latin typeface="Franklin Gothic Book" pitchFamily="34" charset="0"/>
              </a:rPr>
              <a:t> </a:t>
            </a:r>
            <a:r>
              <a:rPr lang="ru-RU" sz="2000" i="1" dirty="0" smtClean="0">
                <a:solidFill>
                  <a:schemeClr val="accent1">
                    <a:lumMod val="50000"/>
                  </a:schemeClr>
                </a:solidFill>
                <a:effectLst>
                  <a:outerShdw blurRad="38100" dist="38100" dir="2700000" algn="tl">
                    <a:srgbClr val="000000">
                      <a:alpha val="43137"/>
                    </a:srgbClr>
                  </a:outerShdw>
                </a:effectLst>
                <a:latin typeface="Franklin Gothic Book" pitchFamily="34" charset="0"/>
              </a:rPr>
              <a:t>Традиционная в «Повести временных лет», и по Новгородской Первой летописи. Однако, обе версии опровергают положения принятые в других исторических документах. </a:t>
            </a:r>
            <a:r>
              <a:rPr lang="en-US" sz="2000" dirty="0" smtClean="0">
                <a:latin typeface="Franklin Gothic Book" pitchFamily="34" charset="0"/>
              </a:rPr>
              <a:t/>
            </a:r>
            <a:br>
              <a:rPr lang="en-US" sz="2000" dirty="0" smtClean="0">
                <a:latin typeface="Franklin Gothic Book" pitchFamily="34" charset="0"/>
              </a:rPr>
            </a:br>
            <a:r>
              <a:rPr lang="ru-RU" sz="2000" dirty="0" smtClean="0">
                <a:latin typeface="Franklin Gothic Book" pitchFamily="34" charset="0"/>
              </a:rPr>
              <a:t/>
            </a:r>
            <a:br>
              <a:rPr lang="ru-RU" sz="2000" dirty="0" smtClean="0">
                <a:latin typeface="Franklin Gothic Book" pitchFamily="34" charset="0"/>
              </a:rPr>
            </a:br>
            <a:endParaRPr lang="ru-RU" sz="2000" dirty="0">
              <a:latin typeface="Franklin Gothic Book" pitchFamily="34" charset="0"/>
            </a:endParaRPr>
          </a:p>
        </p:txBody>
      </p:sp>
      <p:sp>
        <p:nvSpPr>
          <p:cNvPr id="2" name="Заголовок 1"/>
          <p:cNvSpPr>
            <a:spLocks noGrp="1"/>
          </p:cNvSpPr>
          <p:nvPr>
            <p:ph type="title"/>
          </p:nvPr>
        </p:nvSpPr>
        <p:spPr>
          <a:xfrm>
            <a:off x="-1714544" y="0"/>
            <a:ext cx="614338" cy="561956"/>
          </a:xfrm>
        </p:spPr>
        <p:txBody>
          <a:bodyPr>
            <a:normAutofit fontScale="90000"/>
          </a:bodyPr>
          <a:lstStyle/>
          <a:p>
            <a:endParaRPr lang="ru-RU" dirty="0"/>
          </a:p>
        </p:txBody>
      </p:sp>
      <p:sp>
        <p:nvSpPr>
          <p:cNvPr id="4" name="TextBox 3"/>
          <p:cNvSpPr txBox="1"/>
          <p:nvPr/>
        </p:nvSpPr>
        <p:spPr>
          <a:xfrm>
            <a:off x="785786" y="714356"/>
            <a:ext cx="4357718" cy="14773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ru-RU" i="1" dirty="0" smtClean="0">
                <a:latin typeface="TruthCYR Medium" pitchFamily="50" charset="-52"/>
              </a:rPr>
              <a:t>О дате рождения князя Олега практически ничего не известно. Есть две версии его происхождения.</a:t>
            </a:r>
          </a:p>
          <a:p>
            <a:endParaRPr lang="ru-RU" dirty="0"/>
          </a:p>
        </p:txBody>
      </p:sp>
      <p:pic>
        <p:nvPicPr>
          <p:cNvPr id="5" name="Рисунок 4" descr="200px-Вещий_Олег_с_малым_Игорем.jpg"/>
          <p:cNvPicPr>
            <a:picLocks noChangeAspect="1"/>
          </p:cNvPicPr>
          <p:nvPr/>
        </p:nvPicPr>
        <p:blipFill>
          <a:blip r:embed="rId2"/>
          <a:stretch>
            <a:fillRect/>
          </a:stretch>
        </p:blipFill>
        <p:spPr>
          <a:xfrm>
            <a:off x="6143636" y="785794"/>
            <a:ext cx="2500330" cy="46381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lu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00034" y="571480"/>
            <a:ext cx="8229600" cy="3071834"/>
          </a:xfrm>
        </p:spPr>
        <p:txBody>
          <a:bodyPr/>
          <a:lstStyle/>
          <a:p>
            <a:r>
              <a:rPr lang="ru-RU" dirty="0" smtClean="0"/>
              <a:t>После смерти основателя княжеской династии </a:t>
            </a:r>
            <a:r>
              <a:rPr lang="ru-RU" dirty="0" err="1" smtClean="0"/>
              <a:t>Рюрика</a:t>
            </a:r>
            <a:r>
              <a:rPr lang="ru-RU" dirty="0" smtClean="0"/>
              <a:t> в 879 году, Олег стал княжить в Новгороде как опекун малолетнего сына </a:t>
            </a:r>
            <a:r>
              <a:rPr lang="ru-RU" dirty="0" err="1" smtClean="0"/>
              <a:t>Рюрика</a:t>
            </a:r>
            <a:r>
              <a:rPr lang="ru-RU" dirty="0" smtClean="0"/>
              <a:t>, Игоря. Стремясь расширить свои владения, князь собрал достаточно сильное войско. И присоединил Смоленск и </a:t>
            </a:r>
            <a:r>
              <a:rPr lang="ru-RU" dirty="0" err="1" smtClean="0"/>
              <a:t>Любич</a:t>
            </a:r>
            <a:r>
              <a:rPr lang="ru-RU" dirty="0" smtClean="0"/>
              <a:t>. Но он также хотел захватить Киев. </a:t>
            </a:r>
            <a:endParaRPr lang="ru-RU" dirty="0"/>
          </a:p>
        </p:txBody>
      </p:sp>
      <p:sp>
        <p:nvSpPr>
          <p:cNvPr id="3" name="Заголовок 2"/>
          <p:cNvSpPr>
            <a:spLocks noGrp="1"/>
          </p:cNvSpPr>
          <p:nvPr>
            <p:ph type="title"/>
          </p:nvPr>
        </p:nvSpPr>
        <p:spPr>
          <a:xfrm flipH="1">
            <a:off x="-1071602" y="357166"/>
            <a:ext cx="171480" cy="776270"/>
          </a:xfrm>
        </p:spPr>
        <p:txBody>
          <a:bodyPr/>
          <a:lstStyle/>
          <a:p>
            <a:endParaRPr lang="ru-RU" dirty="0"/>
          </a:p>
        </p:txBody>
      </p:sp>
      <p:pic>
        <p:nvPicPr>
          <p:cNvPr id="4" name="Рисунок 3" descr="image007 (2).jpg"/>
          <p:cNvPicPr>
            <a:picLocks noChangeAspect="1"/>
          </p:cNvPicPr>
          <p:nvPr/>
        </p:nvPicPr>
        <p:blipFill>
          <a:blip r:embed="rId2"/>
          <a:stretch>
            <a:fillRect/>
          </a:stretch>
        </p:blipFill>
        <p:spPr>
          <a:xfrm>
            <a:off x="1428728" y="3571876"/>
            <a:ext cx="2071702" cy="2444608"/>
          </a:xfrm>
          <a:prstGeom prst="ellipse">
            <a:avLst/>
          </a:prstGeom>
          <a:ln w="63500" cap="rnd">
            <a:solidFill>
              <a:srgbClr val="333333"/>
            </a:solidFill>
          </a:ln>
          <a:effectLst>
            <a:outerShdw blurRad="381000" dist="292100" dir="5400000" sx="-80000" sy="-18000" rotWithShape="0">
              <a:srgbClr val="000000">
                <a:alpha val="22000"/>
              </a:srgbClr>
            </a:outerShdw>
            <a:reflection blurRad="6350" stA="52000" endA="300" endPos="35000" dir="5400000" sy="-100000" algn="bl" rotWithShape="0"/>
            <a:softEdge rad="12700"/>
          </a:effectLst>
          <a:scene3d>
            <a:camera prst="orthographicFront"/>
            <a:lightRig rig="contrasting" dir="t">
              <a:rot lat="0" lon="0" rev="3000000"/>
            </a:lightRig>
          </a:scene3d>
          <a:sp3d contourW="7620">
            <a:bevelT w="95250" h="31750"/>
            <a:contourClr>
              <a:srgbClr val="333333"/>
            </a:contourClr>
          </a:sp3d>
        </p:spPr>
      </p:pic>
      <p:pic>
        <p:nvPicPr>
          <p:cNvPr id="5" name="Рисунок 4" descr="image003 (2)(4).jpg"/>
          <p:cNvPicPr>
            <a:picLocks noChangeAspect="1"/>
          </p:cNvPicPr>
          <p:nvPr/>
        </p:nvPicPr>
        <p:blipFill>
          <a:blip r:embed="rId3"/>
          <a:stretch>
            <a:fillRect/>
          </a:stretch>
        </p:blipFill>
        <p:spPr>
          <a:xfrm>
            <a:off x="5500694" y="3571876"/>
            <a:ext cx="2143140" cy="25289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00034" y="714356"/>
            <a:ext cx="4214842" cy="5429288"/>
          </a:xfrm>
        </p:spPr>
        <p:style>
          <a:lnRef idx="1">
            <a:schemeClr val="accent1"/>
          </a:lnRef>
          <a:fillRef idx="2">
            <a:schemeClr val="accent1"/>
          </a:fillRef>
          <a:effectRef idx="1">
            <a:schemeClr val="accent1"/>
          </a:effectRef>
          <a:fontRef idx="minor">
            <a:schemeClr val="dk1"/>
          </a:fontRef>
        </p:style>
        <p:txBody>
          <a:bodyPr anchor="ctr">
            <a:normAutofit lnSpcReduction="10000"/>
          </a:bodyPr>
          <a:lstStyle/>
          <a:p>
            <a:r>
              <a:rPr lang="ru-RU" sz="2800" i="1" dirty="0" smtClean="0">
                <a:solidFill>
                  <a:schemeClr val="bg2"/>
                </a:solidFill>
                <a:effectLst>
                  <a:outerShdw blurRad="38100" dist="38100" dir="2700000" algn="tl">
                    <a:srgbClr val="000000">
                      <a:alpha val="43137"/>
                    </a:srgbClr>
                  </a:outerShdw>
                </a:effectLst>
              </a:rPr>
              <a:t>Поход князя Олега на Киев увенчался полным успехом. В 882 г. город был захвачен, а его правители, Аскольд и </a:t>
            </a:r>
            <a:r>
              <a:rPr lang="ru-RU" sz="2800" i="1" dirty="0" err="1" smtClean="0">
                <a:solidFill>
                  <a:schemeClr val="bg2"/>
                </a:solidFill>
                <a:effectLst>
                  <a:outerShdw blurRad="38100" dist="38100" dir="2700000" algn="tl">
                    <a:srgbClr val="000000">
                      <a:alpha val="43137"/>
                    </a:srgbClr>
                  </a:outerShdw>
                </a:effectLst>
              </a:rPr>
              <a:t>Дир</a:t>
            </a:r>
            <a:r>
              <a:rPr lang="ru-RU" sz="2800" i="1" dirty="0" smtClean="0">
                <a:solidFill>
                  <a:schemeClr val="bg2"/>
                </a:solidFill>
                <a:effectLst>
                  <a:outerShdw blurRad="38100" dist="38100" dir="2700000" algn="tl">
                    <a:srgbClr val="000000">
                      <a:alpha val="43137"/>
                    </a:srgbClr>
                  </a:outerShdw>
                </a:effectLst>
              </a:rPr>
              <a:t>, убиты. Олег взошел на киевский престол. Этот же год считается датой возникновения государства Киевская Русь.</a:t>
            </a:r>
            <a:endParaRPr lang="ru-RU" sz="2800" i="1" dirty="0">
              <a:solidFill>
                <a:schemeClr val="bg2"/>
              </a:solidFill>
              <a:effectLst>
                <a:outerShdw blurRad="38100" dist="38100" dir="2700000" algn="tl">
                  <a:srgbClr val="000000">
                    <a:alpha val="43137"/>
                  </a:srgbClr>
                </a:outerShdw>
              </a:effectLst>
            </a:endParaRPr>
          </a:p>
        </p:txBody>
      </p:sp>
      <p:sp>
        <p:nvSpPr>
          <p:cNvPr id="3" name="Заголовок 2"/>
          <p:cNvSpPr>
            <a:spLocks noGrp="1"/>
          </p:cNvSpPr>
          <p:nvPr>
            <p:ph type="title"/>
          </p:nvPr>
        </p:nvSpPr>
        <p:spPr>
          <a:xfrm>
            <a:off x="-1214478" y="214290"/>
            <a:ext cx="214314" cy="857256"/>
          </a:xfrm>
        </p:spPr>
        <p:txBody>
          <a:bodyPr/>
          <a:lstStyle/>
          <a:p>
            <a:endParaRPr lang="ru-RU" dirty="0"/>
          </a:p>
        </p:txBody>
      </p:sp>
      <p:pic>
        <p:nvPicPr>
          <p:cNvPr id="4" name="Рисунок 3" descr="800px-11_1_List_of_Radzivill_Chron.jpg"/>
          <p:cNvPicPr>
            <a:picLocks noChangeAspect="1"/>
          </p:cNvPicPr>
          <p:nvPr/>
        </p:nvPicPr>
        <p:blipFill>
          <a:blip r:embed="rId2"/>
          <a:stretch>
            <a:fillRect/>
          </a:stretch>
        </p:blipFill>
        <p:spPr>
          <a:xfrm>
            <a:off x="5000628" y="714356"/>
            <a:ext cx="3657600" cy="4929222"/>
          </a:xfrm>
          <a:prstGeom prst="rect">
            <a:avLst/>
          </a:prstGeom>
        </p:spPr>
      </p:pic>
      <p:sp>
        <p:nvSpPr>
          <p:cNvPr id="5" name="TextBox 4"/>
          <p:cNvSpPr txBox="1"/>
          <p:nvPr/>
        </p:nvSpPr>
        <p:spPr>
          <a:xfrm>
            <a:off x="5000628" y="5643578"/>
            <a:ext cx="3643338"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sz="1200" dirty="0" smtClean="0">
                <a:solidFill>
                  <a:schemeClr val="accent1">
                    <a:lumMod val="50000"/>
                  </a:schemeClr>
                </a:solidFill>
                <a:effectLst>
                  <a:outerShdw blurRad="38100" dist="38100" dir="2700000" algn="tl">
                    <a:srgbClr val="000000">
                      <a:alpha val="43137"/>
                    </a:srgbClr>
                  </a:outerShdw>
                </a:effectLst>
              </a:rPr>
              <a:t>Олег показывает маленького Игоря Аскольду и </a:t>
            </a:r>
            <a:r>
              <a:rPr lang="ru-RU" sz="1200" dirty="0" err="1" smtClean="0">
                <a:solidFill>
                  <a:schemeClr val="accent1">
                    <a:lumMod val="50000"/>
                  </a:schemeClr>
                </a:solidFill>
                <a:effectLst>
                  <a:outerShdw blurRad="38100" dist="38100" dir="2700000" algn="tl">
                    <a:srgbClr val="000000">
                      <a:alpha val="43137"/>
                    </a:srgbClr>
                  </a:outerShdw>
                </a:effectLst>
              </a:rPr>
              <a:t>Диру</a:t>
            </a:r>
            <a:r>
              <a:rPr lang="ru-RU" sz="1200" dirty="0" smtClean="0">
                <a:solidFill>
                  <a:schemeClr val="accent1">
                    <a:lumMod val="50000"/>
                  </a:schemeClr>
                </a:solidFill>
                <a:effectLst>
                  <a:outerShdw blurRad="38100" dist="38100" dir="2700000" algn="tl">
                    <a:srgbClr val="000000">
                      <a:alpha val="43137"/>
                    </a:srgbClr>
                  </a:outerShdw>
                </a:effectLst>
              </a:rPr>
              <a:t>. Миниатюра из </a:t>
            </a:r>
            <a:r>
              <a:rPr lang="ru-RU" sz="1200" dirty="0" err="1" smtClean="0">
                <a:solidFill>
                  <a:schemeClr val="accent1">
                    <a:lumMod val="50000"/>
                  </a:schemeClr>
                </a:solidFill>
                <a:effectLst>
                  <a:outerShdw blurRad="38100" dist="38100" dir="2700000" algn="tl">
                    <a:srgbClr val="000000">
                      <a:alpha val="43137"/>
                    </a:srgbClr>
                  </a:outerShdw>
                </a:effectLst>
              </a:rPr>
              <a:t>Радзивилловской</a:t>
            </a:r>
            <a:r>
              <a:rPr lang="ru-RU" sz="1200" dirty="0" smtClean="0">
                <a:solidFill>
                  <a:schemeClr val="accent1">
                    <a:lumMod val="50000"/>
                  </a:schemeClr>
                </a:solidFill>
                <a:effectLst>
                  <a:outerShdw blurRad="38100" dist="38100" dir="2700000" algn="tl">
                    <a:srgbClr val="000000">
                      <a:alpha val="43137"/>
                    </a:srgbClr>
                  </a:outerShdw>
                </a:effectLst>
              </a:rPr>
              <a:t> летописи</a:t>
            </a:r>
            <a:endParaRPr lang="ru-RU" sz="1200" dirty="0">
              <a:solidFill>
                <a:schemeClr val="accent1">
                  <a:lumMod val="50000"/>
                </a:schemeClr>
              </a:solidFill>
              <a:effectLst>
                <a:outerShdw blurRad="38100" dist="38100" dir="2700000" algn="tl">
                  <a:srgbClr val="000000">
                    <a:alpha val="43137"/>
                  </a:srgbClr>
                </a:outerShdw>
              </a:effectLst>
            </a:endParaRP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8596" y="500042"/>
            <a:ext cx="4500594" cy="4857784"/>
          </a:xfrm>
        </p:spPr>
        <p:style>
          <a:lnRef idx="1">
            <a:schemeClr val="accent1"/>
          </a:lnRef>
          <a:fillRef idx="3">
            <a:schemeClr val="accent1"/>
          </a:fillRef>
          <a:effectRef idx="2">
            <a:schemeClr val="accent1"/>
          </a:effectRef>
          <a:fontRef idx="minor">
            <a:schemeClr val="lt1"/>
          </a:fontRef>
        </p:style>
        <p:txBody>
          <a:bodyPr>
            <a:normAutofit fontScale="62500" lnSpcReduction="20000"/>
          </a:bodyPr>
          <a:lstStyle/>
          <a:p>
            <a:r>
              <a:rPr lang="ru-RU" i="1" dirty="0" smtClean="0">
                <a:solidFill>
                  <a:schemeClr val="tx1"/>
                </a:solidFill>
                <a:effectLst>
                  <a:outerShdw blurRad="38100" dist="38100" dir="2700000" algn="tl">
                    <a:srgbClr val="000000">
                      <a:alpha val="43137"/>
                    </a:srgbClr>
                  </a:outerShdw>
                </a:effectLst>
                <a:latin typeface="Arial Unicode MS" pitchFamily="34" charset="-128"/>
                <a:ea typeface="Arial Unicode MS" pitchFamily="34" charset="-128"/>
                <a:cs typeface="Arial Unicode MS" pitchFamily="34" charset="-128"/>
              </a:rPr>
              <a:t>В 907 году Олег снарядил войско из 80 000 человек и вместе с ним пошёл на Византию. Византией в те времена правил Лев VI, который, увидев большое и сильное войско, закрыл ворота города и загородил гавань цепями. При этом у воинов Киевской Руси появилась возможность грабить небольшие пригороды Константинополя. Тем не менее, Олег не оступился от Константинополя и, как говорят легенды, приказал воинам соорудить колёса и поставить на них корабли (в Византию войско Олега отправилось именно на кораблях). Когда подул попутный ветер, воины Олега подняли паруса и поехали прямиком в сторону Константинополя. Лев VI, увидев это зрелище, испугался и открыл ворота. Таким образом князь Олег захватил Византию. Главным результатом этой победы оказался договор, согласно которому Киевская Русь могла вести через всю Византию беспошлинную торговлю</a:t>
            </a:r>
            <a:endParaRPr lang="ru-RU" i="1" dirty="0">
              <a:solidFill>
                <a:schemeClr val="tx1"/>
              </a:solidFill>
              <a:effectLst>
                <a:outerShdw blurRad="38100" dist="38100" dir="2700000" algn="tl">
                  <a:srgbClr val="000000">
                    <a:alpha val="43137"/>
                  </a:srgbClr>
                </a:outerShdw>
              </a:effectLst>
              <a:latin typeface="Arial Unicode MS" pitchFamily="34" charset="-128"/>
              <a:ea typeface="Arial Unicode MS" pitchFamily="34" charset="-128"/>
              <a:cs typeface="Arial Unicode MS" pitchFamily="34" charset="-128"/>
            </a:endParaRPr>
          </a:p>
        </p:txBody>
      </p:sp>
      <p:sp>
        <p:nvSpPr>
          <p:cNvPr id="3" name="Заголовок 2"/>
          <p:cNvSpPr>
            <a:spLocks noGrp="1"/>
          </p:cNvSpPr>
          <p:nvPr>
            <p:ph type="title"/>
          </p:nvPr>
        </p:nvSpPr>
        <p:spPr>
          <a:xfrm>
            <a:off x="-1857420" y="-71462"/>
            <a:ext cx="471462" cy="419080"/>
          </a:xfrm>
        </p:spPr>
        <p:txBody>
          <a:bodyPr>
            <a:normAutofit fontScale="90000"/>
          </a:bodyPr>
          <a:lstStyle/>
          <a:p>
            <a:endParaRPr lang="ru-RU" dirty="0"/>
          </a:p>
        </p:txBody>
      </p:sp>
      <p:pic>
        <p:nvPicPr>
          <p:cNvPr id="6" name="Рисунок 5" descr="A05_Pokhod_Olega_v_Tsargrad.jpg"/>
          <p:cNvPicPr>
            <a:picLocks noChangeAspect="1"/>
          </p:cNvPicPr>
          <p:nvPr/>
        </p:nvPicPr>
        <p:blipFill>
          <a:blip r:embed="rId2"/>
          <a:stretch>
            <a:fillRect/>
          </a:stretch>
        </p:blipFill>
        <p:spPr>
          <a:xfrm>
            <a:off x="5000628" y="428604"/>
            <a:ext cx="3758564" cy="2663295"/>
          </a:xfrm>
          <a:prstGeom prst="roundRect">
            <a:avLst>
              <a:gd name="adj" fmla="val 8594"/>
            </a:avLst>
          </a:prstGeom>
          <a:solidFill>
            <a:srgbClr val="FFFFFF">
              <a:shade val="85000"/>
            </a:srgbClr>
          </a:solidFill>
          <a:ln>
            <a:noFill/>
          </a:ln>
          <a:effectLst/>
        </p:spPr>
      </p:pic>
      <p:pic>
        <p:nvPicPr>
          <p:cNvPr id="7" name="Рисунок 6" descr="A06_Oleg_shield_Tsargrad_by_Bruni.jpg"/>
          <p:cNvPicPr>
            <a:picLocks noChangeAspect="1"/>
          </p:cNvPicPr>
          <p:nvPr/>
        </p:nvPicPr>
        <p:blipFill>
          <a:blip r:embed="rId3"/>
          <a:stretch>
            <a:fillRect/>
          </a:stretch>
        </p:blipFill>
        <p:spPr>
          <a:xfrm>
            <a:off x="5000628" y="3214686"/>
            <a:ext cx="3786936" cy="2928958"/>
          </a:xfrm>
          <a:prstGeom prst="roundRect">
            <a:avLst>
              <a:gd name="adj" fmla="val 8594"/>
            </a:avLst>
          </a:prstGeom>
          <a:solidFill>
            <a:srgbClr val="FFFFFF">
              <a:shade val="85000"/>
            </a:srgbClr>
          </a:solidFill>
          <a:ln>
            <a:noFill/>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8596" y="428604"/>
            <a:ext cx="8215370" cy="3286148"/>
          </a:xfrm>
        </p:spPr>
        <p:style>
          <a:lnRef idx="0">
            <a:schemeClr val="accent1"/>
          </a:lnRef>
          <a:fillRef idx="3">
            <a:schemeClr val="accent1"/>
          </a:fillRef>
          <a:effectRef idx="3">
            <a:schemeClr val="accent1"/>
          </a:effectRef>
          <a:fontRef idx="minor">
            <a:schemeClr val="lt1"/>
          </a:fontRef>
        </p:style>
        <p:txBody>
          <a:bodyPr>
            <a:normAutofit fontScale="77500" lnSpcReduction="20000"/>
          </a:bodyPr>
          <a:lstStyle/>
          <a:p>
            <a:r>
              <a:rPr lang="ru-RU" i="1" dirty="0" smtClean="0">
                <a:solidFill>
                  <a:schemeClr val="accent1">
                    <a:lumMod val="60000"/>
                    <a:lumOff val="40000"/>
                  </a:schemeClr>
                </a:solidFill>
                <a:effectLst>
                  <a:outerShdw blurRad="38100" dist="38100" dir="2700000" algn="tl">
                    <a:srgbClr val="000000">
                      <a:alpha val="43137"/>
                    </a:srgbClr>
                  </a:outerShdw>
                </a:effectLst>
              </a:rPr>
              <a:t>Приблизительно после 912 года, согласно сообщению арабского автора </a:t>
            </a:r>
            <a:r>
              <a:rPr lang="ru-RU" i="1" dirty="0" err="1" smtClean="0">
                <a:solidFill>
                  <a:schemeClr val="accent1">
                    <a:lumMod val="60000"/>
                    <a:lumOff val="40000"/>
                  </a:schemeClr>
                </a:solidFill>
                <a:effectLst>
                  <a:outerShdw blurRad="38100" dist="38100" dir="2700000" algn="tl">
                    <a:srgbClr val="000000">
                      <a:alpha val="43137"/>
                    </a:srgbClr>
                  </a:outerShdw>
                </a:effectLst>
              </a:rPr>
              <a:t>Аль-Масуди</a:t>
            </a:r>
            <a:r>
              <a:rPr lang="ru-RU" i="1" dirty="0" smtClean="0">
                <a:solidFill>
                  <a:schemeClr val="accent1">
                    <a:lumMod val="60000"/>
                    <a:lumOff val="40000"/>
                  </a:schemeClr>
                </a:solidFill>
                <a:effectLst>
                  <a:outerShdw blurRad="38100" dist="38100" dir="2700000" algn="tl">
                    <a:srgbClr val="000000">
                      <a:alpha val="43137"/>
                    </a:srgbClr>
                  </a:outerShdw>
                </a:effectLst>
              </a:rPr>
              <a:t>, флот </a:t>
            </a:r>
            <a:r>
              <a:rPr lang="ru-RU" i="1" dirty="0" err="1" smtClean="0">
                <a:solidFill>
                  <a:schemeClr val="accent1">
                    <a:lumMod val="60000"/>
                    <a:lumOff val="40000"/>
                  </a:schemeClr>
                </a:solidFill>
                <a:effectLst>
                  <a:outerShdw blurRad="38100" dist="38100" dir="2700000" algn="tl">
                    <a:srgbClr val="000000">
                      <a:alpha val="43137"/>
                    </a:srgbClr>
                  </a:outerShdw>
                </a:effectLst>
              </a:rPr>
              <a:t>русов</a:t>
            </a:r>
            <a:r>
              <a:rPr lang="ru-RU" i="1" dirty="0" smtClean="0">
                <a:solidFill>
                  <a:schemeClr val="accent1">
                    <a:lumMod val="60000"/>
                    <a:lumOff val="40000"/>
                  </a:schemeClr>
                </a:solidFill>
                <a:effectLst>
                  <a:outerShdw blurRad="38100" dist="38100" dir="2700000" algn="tl">
                    <a:srgbClr val="000000">
                      <a:alpha val="43137"/>
                    </a:srgbClr>
                  </a:outerShdw>
                </a:effectLst>
              </a:rPr>
              <a:t> из 500 кораблей вошёл в Керченский пролив. Хазарский царь разрешил </a:t>
            </a:r>
            <a:r>
              <a:rPr lang="ru-RU" i="1" dirty="0" err="1" smtClean="0">
                <a:solidFill>
                  <a:schemeClr val="accent1">
                    <a:lumMod val="60000"/>
                    <a:lumOff val="40000"/>
                  </a:schemeClr>
                </a:solidFill>
                <a:effectLst>
                  <a:outerShdw blurRad="38100" dist="38100" dir="2700000" algn="tl">
                    <a:srgbClr val="000000">
                      <a:alpha val="43137"/>
                    </a:srgbClr>
                  </a:outerShdw>
                </a:effectLst>
              </a:rPr>
              <a:t>русам</a:t>
            </a:r>
            <a:r>
              <a:rPr lang="ru-RU" i="1" dirty="0" smtClean="0">
                <a:solidFill>
                  <a:schemeClr val="accent1">
                    <a:lumMod val="60000"/>
                    <a:lumOff val="40000"/>
                  </a:schemeClr>
                </a:solidFill>
                <a:effectLst>
                  <a:outerShdw blurRad="38100" dist="38100" dir="2700000" algn="tl">
                    <a:srgbClr val="000000">
                      <a:alpha val="43137"/>
                    </a:srgbClr>
                  </a:outerShdw>
                </a:effectLst>
              </a:rPr>
              <a:t> пройти через Дон на Волгу, а оттуда спуститься в Каспийское море. В результате русы разорили побережье Азербайджана. Половину добычи по условию договора они отдали хазарскому царю, однако царская гвардия, состоящая из мусульман, потребовала мести за гибель единоверцев. Царь не смог или не захотел спасать </a:t>
            </a:r>
            <a:r>
              <a:rPr lang="ru-RU" i="1" dirty="0" err="1" smtClean="0">
                <a:solidFill>
                  <a:schemeClr val="accent1">
                    <a:lumMod val="60000"/>
                    <a:lumOff val="40000"/>
                  </a:schemeClr>
                </a:solidFill>
                <a:effectLst>
                  <a:outerShdw blurRad="38100" dist="38100" dir="2700000" algn="tl">
                    <a:srgbClr val="000000">
                      <a:alpha val="43137"/>
                    </a:srgbClr>
                  </a:outerShdw>
                </a:effectLst>
              </a:rPr>
              <a:t>русов</a:t>
            </a:r>
            <a:r>
              <a:rPr lang="ru-RU" i="1" dirty="0" smtClean="0">
                <a:solidFill>
                  <a:schemeClr val="accent1">
                    <a:lumMod val="60000"/>
                    <a:lumOff val="40000"/>
                  </a:schemeClr>
                </a:solidFill>
                <a:effectLst>
                  <a:outerShdw blurRad="38100" dist="38100" dir="2700000" algn="tl">
                    <a:srgbClr val="000000">
                      <a:alpha val="43137"/>
                    </a:srgbClr>
                  </a:outerShdw>
                </a:effectLst>
              </a:rPr>
              <a:t>, но послал им предупреждение об опасности. Битва длилась три дня и закончилась победой мусульман. 30 тысяч </a:t>
            </a:r>
            <a:r>
              <a:rPr lang="ru-RU" i="1" dirty="0" err="1" smtClean="0">
                <a:solidFill>
                  <a:schemeClr val="accent1">
                    <a:lumMod val="60000"/>
                    <a:lumOff val="40000"/>
                  </a:schemeClr>
                </a:solidFill>
                <a:effectLst>
                  <a:outerShdw blurRad="38100" dist="38100" dir="2700000" algn="tl">
                    <a:srgbClr val="000000">
                      <a:alpha val="43137"/>
                    </a:srgbClr>
                  </a:outerShdw>
                </a:effectLst>
              </a:rPr>
              <a:t>русов</a:t>
            </a:r>
            <a:r>
              <a:rPr lang="ru-RU" i="1" dirty="0" smtClean="0">
                <a:solidFill>
                  <a:schemeClr val="accent1">
                    <a:lumMod val="60000"/>
                    <a:lumOff val="40000"/>
                  </a:schemeClr>
                </a:solidFill>
                <a:effectLst>
                  <a:outerShdw blurRad="38100" dist="38100" dir="2700000" algn="tl">
                    <a:srgbClr val="000000">
                      <a:alpha val="43137"/>
                    </a:srgbClr>
                  </a:outerShdw>
                </a:effectLst>
              </a:rPr>
              <a:t> погибло. Уцелевшие 5 тысяч бежали вверх по Волге, где были истреблены </a:t>
            </a:r>
            <a:r>
              <a:rPr lang="ru-RU" i="1" dirty="0" err="1" smtClean="0">
                <a:solidFill>
                  <a:schemeClr val="accent1">
                    <a:lumMod val="60000"/>
                    <a:lumOff val="40000"/>
                  </a:schemeClr>
                </a:solidFill>
                <a:effectLst>
                  <a:outerShdw blurRad="38100" dist="38100" dir="2700000" algn="tl">
                    <a:srgbClr val="000000">
                      <a:alpha val="43137"/>
                    </a:srgbClr>
                  </a:outerShdw>
                </a:effectLst>
              </a:rPr>
              <a:t>буртасами</a:t>
            </a:r>
            <a:r>
              <a:rPr lang="ru-RU" i="1" dirty="0" smtClean="0">
                <a:solidFill>
                  <a:schemeClr val="accent1">
                    <a:lumMod val="60000"/>
                    <a:lumOff val="40000"/>
                  </a:schemeClr>
                </a:solidFill>
                <a:effectLst>
                  <a:outerShdw blurRad="38100" dist="38100" dir="2700000" algn="tl">
                    <a:srgbClr val="000000">
                      <a:alpha val="43137"/>
                    </a:srgbClr>
                  </a:outerShdw>
                </a:effectLst>
              </a:rPr>
              <a:t> и булгарами.</a:t>
            </a:r>
            <a:endParaRPr lang="ru-RU" i="1" dirty="0">
              <a:solidFill>
                <a:schemeClr val="accent1">
                  <a:lumMod val="60000"/>
                  <a:lumOff val="40000"/>
                </a:schemeClr>
              </a:solidFill>
              <a:effectLst>
                <a:outerShdw blurRad="38100" dist="38100" dir="2700000" algn="tl">
                  <a:srgbClr val="000000">
                    <a:alpha val="43137"/>
                  </a:srgbClr>
                </a:outerShdw>
              </a:effectLst>
            </a:endParaRPr>
          </a:p>
        </p:txBody>
      </p:sp>
      <p:sp>
        <p:nvSpPr>
          <p:cNvPr id="3" name="Заголовок 2"/>
          <p:cNvSpPr>
            <a:spLocks noGrp="1"/>
          </p:cNvSpPr>
          <p:nvPr>
            <p:ph type="title"/>
          </p:nvPr>
        </p:nvSpPr>
        <p:spPr>
          <a:xfrm>
            <a:off x="-785850" y="142852"/>
            <a:ext cx="257148" cy="561956"/>
          </a:xfrm>
        </p:spPr>
        <p:txBody>
          <a:bodyPr>
            <a:normAutofit fontScale="90000"/>
          </a:bodyPr>
          <a:lstStyle/>
          <a:p>
            <a:endParaRPr lang="ru-RU" dirty="0"/>
          </a:p>
        </p:txBody>
      </p:sp>
      <p:pic>
        <p:nvPicPr>
          <p:cNvPr id="5" name="Рисунок 4" descr="Каспийский_поход_Мстислава.jpg"/>
          <p:cNvPicPr>
            <a:picLocks noChangeAspect="1"/>
          </p:cNvPicPr>
          <p:nvPr/>
        </p:nvPicPr>
        <p:blipFill>
          <a:blip r:embed="rId2" cstate="print"/>
          <a:stretch>
            <a:fillRect/>
          </a:stretch>
        </p:blipFill>
        <p:spPr>
          <a:xfrm>
            <a:off x="2071670" y="3786190"/>
            <a:ext cx="4643470" cy="2575916"/>
          </a:xfrm>
          <a:prstGeom prst="rect">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00034" y="428604"/>
            <a:ext cx="8215370" cy="2286016"/>
          </a:xfrm>
        </p:spPr>
        <p:txBody>
          <a:bodyPr>
            <a:normAutofit fontScale="85000" lnSpcReduction="20000"/>
          </a:bodyPr>
          <a:lstStyle/>
          <a:p>
            <a:r>
              <a:rPr lang="ru-RU" i="1" dirty="0" smtClean="0">
                <a:effectLst>
                  <a:outerShdw blurRad="38100" dist="38100" dir="2700000" algn="tl">
                    <a:srgbClr val="000000">
                      <a:alpha val="43137"/>
                    </a:srgbClr>
                  </a:outerShdw>
                </a:effectLst>
              </a:rPr>
              <a:t>Обстоятельства смерти Вещего Олега противоречивы. «Повесть временных лет» сообщает, что смерти Олега предшествовало небесное знамение — появление «звезды великой на западе копейным образом». По киевской версии, отражённой в «Повести временных лет», его могила находится в Киеве на горе </a:t>
            </a:r>
            <a:r>
              <a:rPr lang="ru-RU" i="1" dirty="0" err="1" smtClean="0">
                <a:effectLst>
                  <a:outerShdw blurRad="38100" dist="38100" dir="2700000" algn="tl">
                    <a:srgbClr val="000000">
                      <a:alpha val="43137"/>
                    </a:srgbClr>
                  </a:outerShdw>
                </a:effectLst>
              </a:rPr>
              <a:t>Щековице</a:t>
            </a:r>
            <a:r>
              <a:rPr lang="ru-RU" i="1" dirty="0" smtClean="0">
                <a:effectLst>
                  <a:outerShdw blurRad="38100" dist="38100" dir="2700000" algn="tl">
                    <a:srgbClr val="000000">
                      <a:alpha val="43137"/>
                    </a:srgbClr>
                  </a:outerShdw>
                </a:effectLst>
              </a:rPr>
              <a:t>. Новгородская первая летопись помещает его могилу в Ладоге, но в то же время говорит, что он ушёл «за море». </a:t>
            </a:r>
            <a:endParaRPr lang="ru-RU" i="1" dirty="0">
              <a:effectLst>
                <a:outerShdw blurRad="38100" dist="38100" dir="2700000" algn="tl">
                  <a:srgbClr val="000000">
                    <a:alpha val="43137"/>
                  </a:srgbClr>
                </a:outerShdw>
              </a:effectLst>
            </a:endParaRPr>
          </a:p>
        </p:txBody>
      </p:sp>
      <p:sp>
        <p:nvSpPr>
          <p:cNvPr id="3" name="Заголовок 2"/>
          <p:cNvSpPr>
            <a:spLocks noGrp="1"/>
          </p:cNvSpPr>
          <p:nvPr>
            <p:ph type="title"/>
          </p:nvPr>
        </p:nvSpPr>
        <p:spPr>
          <a:xfrm>
            <a:off x="-1285916" y="0"/>
            <a:ext cx="828652" cy="347642"/>
          </a:xfrm>
        </p:spPr>
        <p:txBody>
          <a:bodyPr>
            <a:normAutofit fontScale="90000"/>
          </a:bodyPr>
          <a:lstStyle/>
          <a:p>
            <a:endParaRPr lang="ru-RU" dirty="0"/>
          </a:p>
        </p:txBody>
      </p:sp>
      <p:pic>
        <p:nvPicPr>
          <p:cNvPr id="4" name="Рисунок 3" descr="Trizna_1899.jpg"/>
          <p:cNvPicPr>
            <a:picLocks noChangeAspect="1"/>
          </p:cNvPicPr>
          <p:nvPr/>
        </p:nvPicPr>
        <p:blipFill>
          <a:blip r:embed="rId2"/>
          <a:stretch>
            <a:fillRect/>
          </a:stretch>
        </p:blipFill>
        <p:spPr>
          <a:xfrm>
            <a:off x="2143108" y="2857496"/>
            <a:ext cx="4500594" cy="312148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5" name="TextBox 4"/>
          <p:cNvSpPr txBox="1"/>
          <p:nvPr/>
        </p:nvSpPr>
        <p:spPr>
          <a:xfrm>
            <a:off x="2143108" y="6000768"/>
            <a:ext cx="4500594" cy="615553"/>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i="1" dirty="0" smtClean="0"/>
              <a:t>В. М. Васнецов</a:t>
            </a:r>
            <a:r>
              <a:rPr lang="ru-RU" dirty="0" smtClean="0"/>
              <a:t>.</a:t>
            </a:r>
          </a:p>
          <a:p>
            <a:pPr algn="ctr"/>
            <a:r>
              <a:rPr lang="ru-RU" sz="1600" dirty="0" smtClean="0">
                <a:effectLst>
                  <a:outerShdw blurRad="38100" dist="38100" dir="2700000" algn="tl">
                    <a:srgbClr val="000000">
                      <a:alpha val="43137"/>
                    </a:srgbClr>
                  </a:outerShdw>
                </a:effectLst>
              </a:rPr>
              <a:t>Тризна на могиле Вещего Олега </a:t>
            </a:r>
            <a:r>
              <a:rPr lang="ru-RU" sz="1600" i="1" dirty="0" smtClean="0">
                <a:effectLst>
                  <a:outerShdw blurRad="38100" dist="38100" dir="2700000" algn="tl">
                    <a:srgbClr val="000000">
                      <a:alpha val="43137"/>
                    </a:srgbClr>
                  </a:outerShdw>
                </a:effectLst>
              </a:rPr>
              <a:t>(1899)</a:t>
            </a:r>
            <a:endParaRPr lang="ru-RU" sz="1600" i="1" dirty="0">
              <a:effectLst>
                <a:outerShdw blurRad="38100" dist="38100" dir="2700000" algn="tl">
                  <a:srgbClr val="000000">
                    <a:alpha val="43137"/>
                  </a:srgbClr>
                </a:outerShdw>
              </a:effectLst>
            </a:endParaRPr>
          </a:p>
        </p:txBody>
      </p:sp>
    </p:spTree>
  </p:cSld>
  <p:clrMapOvr>
    <a:masterClrMapping/>
  </p:clrMapOvr>
  <p:transition>
    <p:comb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8596" y="500042"/>
            <a:ext cx="4500594" cy="6000792"/>
          </a:xfrm>
        </p:spPr>
        <p:style>
          <a:lnRef idx="0">
            <a:schemeClr val="accent1"/>
          </a:lnRef>
          <a:fillRef idx="3">
            <a:schemeClr val="accent1"/>
          </a:fillRef>
          <a:effectRef idx="3">
            <a:schemeClr val="accent1"/>
          </a:effectRef>
          <a:fontRef idx="minor">
            <a:schemeClr val="lt1"/>
          </a:fontRef>
        </p:style>
        <p:txBody>
          <a:bodyPr>
            <a:normAutofit fontScale="92500"/>
          </a:bodyPr>
          <a:lstStyle/>
          <a:p>
            <a:r>
              <a:rPr lang="ru-RU" i="1" dirty="0" smtClean="0">
                <a:solidFill>
                  <a:schemeClr val="accent1">
                    <a:lumMod val="60000"/>
                    <a:lumOff val="40000"/>
                  </a:schemeClr>
                </a:solidFill>
                <a:effectLst>
                  <a:outerShdw blurRad="38100" dist="38100" dir="2700000" algn="tl">
                    <a:srgbClr val="000000">
                      <a:alpha val="43137"/>
                    </a:srgbClr>
                  </a:outerShdw>
                </a:effectLst>
              </a:rPr>
              <a:t>По преданию, волхвы предсказали князю, что он умрёт от своего любимого коня. Олег приказал увести коня и вспомнил о предсказании только через четыре года, когда конь уже давно умер. Олег посмеялся над волхвами и захотел посмотреть на кости коня, встал ногой на череп и сказал: «Его ли мне бояться?» Однако в черепе коня жила ядовитая змея, смертельно ужалившая князя.</a:t>
            </a:r>
            <a:endParaRPr lang="ru-RU" i="1" dirty="0">
              <a:solidFill>
                <a:schemeClr val="accent1">
                  <a:lumMod val="60000"/>
                  <a:lumOff val="40000"/>
                </a:schemeClr>
              </a:solidFill>
              <a:effectLst>
                <a:outerShdw blurRad="38100" dist="38100" dir="2700000" algn="tl">
                  <a:srgbClr val="000000">
                    <a:alpha val="43137"/>
                  </a:srgbClr>
                </a:outerShdw>
              </a:effectLst>
            </a:endParaRPr>
          </a:p>
        </p:txBody>
      </p:sp>
      <p:sp>
        <p:nvSpPr>
          <p:cNvPr id="3" name="Заголовок 2"/>
          <p:cNvSpPr>
            <a:spLocks noGrp="1"/>
          </p:cNvSpPr>
          <p:nvPr>
            <p:ph type="title"/>
          </p:nvPr>
        </p:nvSpPr>
        <p:spPr>
          <a:xfrm>
            <a:off x="-1928858" y="0"/>
            <a:ext cx="428628" cy="285728"/>
          </a:xfrm>
        </p:spPr>
        <p:txBody>
          <a:bodyPr>
            <a:normAutofit fontScale="90000"/>
          </a:bodyPr>
          <a:lstStyle/>
          <a:p>
            <a:endParaRPr lang="ru-RU" dirty="0"/>
          </a:p>
        </p:txBody>
      </p:sp>
      <p:pic>
        <p:nvPicPr>
          <p:cNvPr id="4" name="Рисунок 3" descr="1899._Russian_konung_Oleg_by_Vasnetsov-2.jpg"/>
          <p:cNvPicPr>
            <a:picLocks noChangeAspect="1"/>
          </p:cNvPicPr>
          <p:nvPr/>
        </p:nvPicPr>
        <p:blipFill>
          <a:blip r:embed="rId2"/>
          <a:stretch>
            <a:fillRect/>
          </a:stretch>
        </p:blipFill>
        <p:spPr>
          <a:xfrm>
            <a:off x="5429256" y="571480"/>
            <a:ext cx="2857488" cy="20030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A07_Konchina_Olega.jpg"/>
          <p:cNvPicPr>
            <a:picLocks noChangeAspect="1"/>
          </p:cNvPicPr>
          <p:nvPr/>
        </p:nvPicPr>
        <p:blipFill>
          <a:blip r:embed="rId3"/>
          <a:stretch>
            <a:fillRect/>
          </a:stretch>
        </p:blipFill>
        <p:spPr>
          <a:xfrm>
            <a:off x="5214942" y="3286124"/>
            <a:ext cx="3500462" cy="2439384"/>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5572132" y="2643182"/>
            <a:ext cx="2571768" cy="369332"/>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ru-RU" dirty="0" smtClean="0"/>
              <a:t>  </a:t>
            </a:r>
            <a:r>
              <a:rPr lang="ru-RU" dirty="0" smtClean="0">
                <a:effectLst>
                  <a:outerShdw blurRad="38100" dist="38100" dir="2700000" algn="tl">
                    <a:srgbClr val="000000">
                      <a:alpha val="43137"/>
                    </a:srgbClr>
                  </a:outerShdw>
                </a:effectLst>
              </a:rPr>
              <a:t>Олег у костей коня</a:t>
            </a:r>
            <a:endParaRPr lang="ru-RU" dirty="0">
              <a:effectLst>
                <a:outerShdw blurRad="38100" dist="38100" dir="2700000" algn="tl">
                  <a:srgbClr val="000000">
                    <a:alpha val="43137"/>
                  </a:srgbClr>
                </a:outerShdw>
              </a:effectLst>
            </a:endParaRPr>
          </a:p>
        </p:txBody>
      </p:sp>
      <p:sp>
        <p:nvSpPr>
          <p:cNvPr id="7" name="TextBox 6"/>
          <p:cNvSpPr txBox="1"/>
          <p:nvPr/>
        </p:nvSpPr>
        <p:spPr>
          <a:xfrm>
            <a:off x="5500694" y="5929330"/>
            <a:ext cx="3000396" cy="369332"/>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dirty="0" smtClean="0">
                <a:effectLst>
                  <a:outerShdw blurRad="38100" dist="38100" dir="2700000" algn="tl">
                    <a:srgbClr val="000000">
                      <a:alpha val="43137"/>
                    </a:srgbClr>
                  </a:outerShdw>
                </a:effectLst>
              </a:rPr>
              <a:t>Кончина Олега</a:t>
            </a:r>
            <a:endParaRPr lang="ru-RU" dirty="0">
              <a:effectLst>
                <a:outerShdw blurRad="38100" dist="38100" dir="2700000" algn="tl">
                  <a:srgbClr val="000000">
                    <a:alpha val="43137"/>
                  </a:srgbClr>
                </a:outerShdw>
              </a:effectLst>
            </a:endParaRPr>
          </a:p>
        </p:txBody>
      </p:sp>
    </p:spTree>
  </p:cSld>
  <p:clrMapOvr>
    <a:masterClrMapping/>
  </p:clrMapOvr>
  <p:transition>
    <p:cove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85</TotalTime>
  <Words>528</Words>
  <PresentationFormat>Экран (4:3)</PresentationFormat>
  <Paragraphs>17</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Бумажная</vt:lpstr>
      <vt:lpstr>Олег Вещий</vt:lpstr>
      <vt:lpstr>Слайд 2</vt:lpstr>
      <vt:lpstr>Слайд 3</vt:lpstr>
      <vt:lpstr>Слайд 4</vt:lpstr>
      <vt:lpstr>Слайд 5</vt:lpstr>
      <vt:lpstr>Слайд 6</vt:lpstr>
      <vt:lpstr>Слайд 7</vt:lpstr>
      <vt:lpstr>Слайд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Олег Вещий</dc:title>
  <dc:creator>Ak1nat0r</dc:creator>
  <cp:lastModifiedBy>Alexej</cp:lastModifiedBy>
  <cp:revision>10</cp:revision>
  <dcterms:created xsi:type="dcterms:W3CDTF">2016-09-15T16:41:39Z</dcterms:created>
  <dcterms:modified xsi:type="dcterms:W3CDTF">2016-09-15T19:22:01Z</dcterms:modified>
</cp:coreProperties>
</file>