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72" r:id="rId9"/>
    <p:sldId id="270" r:id="rId10"/>
    <p:sldId id="271" r:id="rId11"/>
    <p:sldId id="262" r:id="rId12"/>
    <p:sldId id="263" r:id="rId13"/>
    <p:sldId id="264" r:id="rId14"/>
    <p:sldId id="265" r:id="rId15"/>
    <p:sldId id="266" r:id="rId16"/>
    <p:sldId id="273" r:id="rId17"/>
    <p:sldId id="274" r:id="rId18"/>
    <p:sldId id="275" r:id="rId19"/>
    <p:sldId id="276" r:id="rId20"/>
    <p:sldId id="277" r:id="rId21"/>
    <p:sldId id="280" r:id="rId22"/>
    <p:sldId id="278" r:id="rId23"/>
    <p:sldId id="281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банки</c:v>
                </c:pt>
              </c:strCache>
            </c:strRef>
          </c:tx>
          <c:spPr>
            <a:solidFill>
              <a:srgbClr val="FF0000"/>
            </a:solidFill>
            <a:ln>
              <a:solidFill>
                <a:prstClr val="black"/>
              </a:solidFill>
            </a:ln>
          </c:spPr>
          <c:cat>
            <c:numRef>
              <c:f>Лист1!$A$2:$A$17</c:f>
              <c:numCache>
                <c:formatCode>General</c:formatCod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numCache>
            </c:numRef>
          </c:cat>
          <c:val>
            <c:numRef>
              <c:f>Лист1!$B$2:$B$17</c:f>
              <c:numCache>
                <c:formatCode>General</c:formatCode>
                <c:ptCount val="16"/>
                <c:pt idx="0">
                  <c:v>1.7000000000000004</c:v>
                </c:pt>
                <c:pt idx="1">
                  <c:v>4</c:v>
                </c:pt>
                <c:pt idx="2">
                  <c:v>3</c:v>
                </c:pt>
                <c:pt idx="3">
                  <c:v>-12.8</c:v>
                </c:pt>
                <c:pt idx="4">
                  <c:v>0.70000000000000018</c:v>
                </c:pt>
                <c:pt idx="5">
                  <c:v>3.7</c:v>
                </c:pt>
                <c:pt idx="6">
                  <c:v>-27.9</c:v>
                </c:pt>
                <c:pt idx="7">
                  <c:v>-50.5</c:v>
                </c:pt>
                <c:pt idx="8">
                  <c:v>84.5</c:v>
                </c:pt>
                <c:pt idx="9">
                  <c:v>32.4</c:v>
                </c:pt>
                <c:pt idx="10">
                  <c:v>-22.8</c:v>
                </c:pt>
                <c:pt idx="11">
                  <c:v>27.5</c:v>
                </c:pt>
                <c:pt idx="12">
                  <c:v>-7.9</c:v>
                </c:pt>
                <c:pt idx="13">
                  <c:v>17.3</c:v>
                </c:pt>
                <c:pt idx="14">
                  <c:v>86</c:v>
                </c:pt>
                <c:pt idx="15">
                  <c:v>33.4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прочее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cat>
            <c:numRef>
              <c:f>Лист1!$A$2:$A$17</c:f>
              <c:numCache>
                <c:formatCode>General</c:formatCod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numCache>
            </c:numRef>
          </c:cat>
          <c:val>
            <c:numRef>
              <c:f>Лист1!$C$2:$C$17</c:f>
              <c:numCache>
                <c:formatCode>General</c:formatCode>
                <c:ptCount val="16"/>
                <c:pt idx="0">
                  <c:v>21.4</c:v>
                </c:pt>
                <c:pt idx="1">
                  <c:v>9.6</c:v>
                </c:pt>
                <c:pt idx="2">
                  <c:v>4</c:v>
                </c:pt>
                <c:pt idx="3">
                  <c:v>13.1</c:v>
                </c:pt>
                <c:pt idx="4">
                  <c:v>7.9</c:v>
                </c:pt>
                <c:pt idx="5">
                  <c:v>-3.4</c:v>
                </c:pt>
                <c:pt idx="6">
                  <c:v>-15.8</c:v>
                </c:pt>
                <c:pt idx="7">
                  <c:v>-37.300000000000004</c:v>
                </c:pt>
                <c:pt idx="8">
                  <c:v>49.1</c:v>
                </c:pt>
                <c:pt idx="9">
                  <c:v>25.1</c:v>
                </c:pt>
                <c:pt idx="10">
                  <c:v>53.6</c:v>
                </c:pt>
                <c:pt idx="11">
                  <c:v>53.8</c:v>
                </c:pt>
                <c:pt idx="12">
                  <c:v>61.8</c:v>
                </c:pt>
                <c:pt idx="13">
                  <c:v>44.4</c:v>
                </c:pt>
                <c:pt idx="14">
                  <c:v>67</c:v>
                </c:pt>
                <c:pt idx="15">
                  <c:v>23.5</c:v>
                </c:pt>
              </c:numCache>
            </c:numRef>
          </c:val>
        </c:ser>
        <c:gapWidth val="0"/>
        <c:overlap val="100"/>
        <c:axId val="148039936"/>
        <c:axId val="60502016"/>
      </c:barChart>
      <c:catAx>
        <c:axId val="148039936"/>
        <c:scaling>
          <c:orientation val="minMax"/>
        </c:scaling>
        <c:axPos val="b"/>
        <c:numFmt formatCode="General" sourceLinked="1"/>
        <c:tickLblPos val="nextTo"/>
        <c:crossAx val="60502016"/>
        <c:crosses val="autoZero"/>
        <c:auto val="1"/>
        <c:lblAlgn val="ctr"/>
        <c:lblOffset val="100"/>
      </c:catAx>
      <c:valAx>
        <c:axId val="60502016"/>
        <c:scaling>
          <c:orientation val="minMax"/>
        </c:scaling>
        <c:axPos val="l"/>
        <c:majorGridlines/>
        <c:numFmt formatCode="General" sourceLinked="1"/>
        <c:tickLblPos val="nextTo"/>
        <c:crossAx val="14803993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371D4E-18CC-4998-B49D-436AB94DC11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FAE0E29-1C83-4D3A-BD77-C6D2F3D510A7}">
      <dgm:prSet phldrT="[Текст]"/>
      <dgm:spPr/>
      <dgm:t>
        <a:bodyPr/>
        <a:lstStyle/>
        <a:p>
          <a:r>
            <a:rPr lang="ru-RU" dirty="0" smtClean="0"/>
            <a:t>несовпадение спроса на капитал и его предложение в различных звеньях мирового хозяйства;</a:t>
          </a:r>
          <a:endParaRPr lang="ru-RU" dirty="0"/>
        </a:p>
      </dgm:t>
    </dgm:pt>
    <dgm:pt modelId="{24B6D4CD-2173-4D7C-9504-C26709277D04}" type="parTrans" cxnId="{2E6C58B0-47A7-4002-98D3-33D96F654BA4}">
      <dgm:prSet/>
      <dgm:spPr/>
      <dgm:t>
        <a:bodyPr/>
        <a:lstStyle/>
        <a:p>
          <a:endParaRPr lang="ru-RU"/>
        </a:p>
      </dgm:t>
    </dgm:pt>
    <dgm:pt modelId="{ECE60872-BD95-46C2-A22B-9F74B61501D8}" type="sibTrans" cxnId="{2E6C58B0-47A7-4002-98D3-33D96F654BA4}">
      <dgm:prSet/>
      <dgm:spPr/>
      <dgm:t>
        <a:bodyPr/>
        <a:lstStyle/>
        <a:p>
          <a:endParaRPr lang="ru-RU"/>
        </a:p>
      </dgm:t>
    </dgm:pt>
    <dgm:pt modelId="{0613716F-7FF4-4F52-A05F-C85DFA8697C3}">
      <dgm:prSet/>
      <dgm:spPr/>
      <dgm:t>
        <a:bodyPr/>
        <a:lstStyle/>
        <a:p>
          <a:r>
            <a:rPr lang="ru-RU" smtClean="0"/>
            <a:t>появление возможности освоения местных товарных рынков;</a:t>
          </a:r>
          <a:endParaRPr lang="ru-RU" dirty="0" smtClean="0"/>
        </a:p>
      </dgm:t>
    </dgm:pt>
    <dgm:pt modelId="{F872D3D0-B138-4B6F-9E3B-7EC510E4B1FE}" type="parTrans" cxnId="{53B54DFE-9A2F-42D9-997E-58D1A995C4D2}">
      <dgm:prSet/>
      <dgm:spPr/>
      <dgm:t>
        <a:bodyPr/>
        <a:lstStyle/>
        <a:p>
          <a:endParaRPr lang="ru-RU"/>
        </a:p>
      </dgm:t>
    </dgm:pt>
    <dgm:pt modelId="{E70BA5C6-13EB-44A7-93E3-4BAE641443F0}" type="sibTrans" cxnId="{53B54DFE-9A2F-42D9-997E-58D1A995C4D2}">
      <dgm:prSet/>
      <dgm:spPr/>
      <dgm:t>
        <a:bodyPr/>
        <a:lstStyle/>
        <a:p>
          <a:endParaRPr lang="ru-RU"/>
        </a:p>
      </dgm:t>
    </dgm:pt>
    <dgm:pt modelId="{847FF3A9-FA15-4432-8DC8-E4D3486337EB}">
      <dgm:prSet/>
      <dgm:spPr/>
      <dgm:t>
        <a:bodyPr/>
        <a:lstStyle/>
        <a:p>
          <a:r>
            <a:rPr lang="ru-RU" smtClean="0"/>
            <a:t>наличие в странах, куда экспортируется капитал, более дешевого сырья и рабочей силы; </a:t>
          </a:r>
          <a:endParaRPr lang="ru-RU" dirty="0" smtClean="0"/>
        </a:p>
      </dgm:t>
    </dgm:pt>
    <dgm:pt modelId="{236811CA-501C-47BB-BA0C-00BFCF7BC354}" type="parTrans" cxnId="{54B57F94-7821-479D-86C4-78D9E89CDD88}">
      <dgm:prSet/>
      <dgm:spPr/>
      <dgm:t>
        <a:bodyPr/>
        <a:lstStyle/>
        <a:p>
          <a:endParaRPr lang="ru-RU"/>
        </a:p>
      </dgm:t>
    </dgm:pt>
    <dgm:pt modelId="{5A029CEF-754A-4336-9B34-CC378C712DF1}" type="sibTrans" cxnId="{54B57F94-7821-479D-86C4-78D9E89CDD88}">
      <dgm:prSet/>
      <dgm:spPr/>
      <dgm:t>
        <a:bodyPr/>
        <a:lstStyle/>
        <a:p>
          <a:endParaRPr lang="ru-RU"/>
        </a:p>
      </dgm:t>
    </dgm:pt>
    <dgm:pt modelId="{1CA10588-90DC-4F52-ACFE-B520CC85ACD2}" type="pres">
      <dgm:prSet presAssocID="{00371D4E-18CC-4998-B49D-436AB94DC112}" presName="linearFlow" presStyleCnt="0">
        <dgm:presLayoutVars>
          <dgm:dir/>
          <dgm:resizeHandles val="exact"/>
        </dgm:presLayoutVars>
      </dgm:prSet>
      <dgm:spPr/>
    </dgm:pt>
    <dgm:pt modelId="{D07FCFA1-6D4B-4BC2-A192-60BBA868BF29}" type="pres">
      <dgm:prSet presAssocID="{8FAE0E29-1C83-4D3A-BD77-C6D2F3D510A7}" presName="composite" presStyleCnt="0"/>
      <dgm:spPr/>
    </dgm:pt>
    <dgm:pt modelId="{AE6B4A43-C1B1-4638-BD11-067BF43EAE38}" type="pres">
      <dgm:prSet presAssocID="{8FAE0E29-1C83-4D3A-BD77-C6D2F3D510A7}" presName="imgShp" presStyleLbl="fgImgPlace1" presStyleIdx="0" presStyleCnt="3" custLinFactNeighborX="-1776" custLinFactNeighborY="-200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</dgm:pt>
    <dgm:pt modelId="{29929F53-4E0F-4AFD-897C-56B15C532E92}" type="pres">
      <dgm:prSet presAssocID="{8FAE0E29-1C83-4D3A-BD77-C6D2F3D510A7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60F860-6467-4CB9-8148-F7F185EF580B}" type="pres">
      <dgm:prSet presAssocID="{ECE60872-BD95-46C2-A22B-9F74B61501D8}" presName="spacing" presStyleCnt="0"/>
      <dgm:spPr/>
    </dgm:pt>
    <dgm:pt modelId="{B61B28B0-983B-4625-BD28-9FDBB5298B70}" type="pres">
      <dgm:prSet presAssocID="{0613716F-7FF4-4F52-A05F-C85DFA8697C3}" presName="composite" presStyleCnt="0"/>
      <dgm:spPr/>
    </dgm:pt>
    <dgm:pt modelId="{8AF925C9-F362-4018-B9E5-6AB4197B4C15}" type="pres">
      <dgm:prSet presAssocID="{0613716F-7FF4-4F52-A05F-C85DFA8697C3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/>
          </a:solidFill>
        </a:ln>
      </dgm:spPr>
    </dgm:pt>
    <dgm:pt modelId="{D44CE0F9-B2F9-4069-9B67-73CA70D725F5}" type="pres">
      <dgm:prSet presAssocID="{0613716F-7FF4-4F52-A05F-C85DFA8697C3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90366-96C7-47F3-9011-F7BA73E0ACC6}" type="pres">
      <dgm:prSet presAssocID="{E70BA5C6-13EB-44A7-93E3-4BAE641443F0}" presName="spacing" presStyleCnt="0"/>
      <dgm:spPr/>
    </dgm:pt>
    <dgm:pt modelId="{EB33A7FA-2C73-457F-AE0C-C34821B2DD26}" type="pres">
      <dgm:prSet presAssocID="{847FF3A9-FA15-4432-8DC8-E4D3486337EB}" presName="composite" presStyleCnt="0"/>
      <dgm:spPr/>
    </dgm:pt>
    <dgm:pt modelId="{14083D91-3D08-46B9-9A3A-A72B82F3EC4B}" type="pres">
      <dgm:prSet presAssocID="{847FF3A9-FA15-4432-8DC8-E4D3486337EB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tx1"/>
          </a:solidFill>
        </a:ln>
      </dgm:spPr>
    </dgm:pt>
    <dgm:pt modelId="{2630807A-7577-4F38-8BCB-5479E8A785B8}" type="pres">
      <dgm:prSet presAssocID="{847FF3A9-FA15-4432-8DC8-E4D3486337E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73CDC7-64DE-4343-83A7-4139BDDA952D}" type="presOf" srcId="{00371D4E-18CC-4998-B49D-436AB94DC112}" destId="{1CA10588-90DC-4F52-ACFE-B520CC85ACD2}" srcOrd="0" destOrd="0" presId="urn:microsoft.com/office/officeart/2005/8/layout/vList3"/>
    <dgm:cxn modelId="{EBAD9816-997D-4D32-9934-DAB9A6D1B668}" type="presOf" srcId="{847FF3A9-FA15-4432-8DC8-E4D3486337EB}" destId="{2630807A-7577-4F38-8BCB-5479E8A785B8}" srcOrd="0" destOrd="0" presId="urn:microsoft.com/office/officeart/2005/8/layout/vList3"/>
    <dgm:cxn modelId="{53B54DFE-9A2F-42D9-997E-58D1A995C4D2}" srcId="{00371D4E-18CC-4998-B49D-436AB94DC112}" destId="{0613716F-7FF4-4F52-A05F-C85DFA8697C3}" srcOrd="1" destOrd="0" parTransId="{F872D3D0-B138-4B6F-9E3B-7EC510E4B1FE}" sibTransId="{E70BA5C6-13EB-44A7-93E3-4BAE641443F0}"/>
    <dgm:cxn modelId="{2E6C58B0-47A7-4002-98D3-33D96F654BA4}" srcId="{00371D4E-18CC-4998-B49D-436AB94DC112}" destId="{8FAE0E29-1C83-4D3A-BD77-C6D2F3D510A7}" srcOrd="0" destOrd="0" parTransId="{24B6D4CD-2173-4D7C-9504-C26709277D04}" sibTransId="{ECE60872-BD95-46C2-A22B-9F74B61501D8}"/>
    <dgm:cxn modelId="{54B57F94-7821-479D-86C4-78D9E89CDD88}" srcId="{00371D4E-18CC-4998-B49D-436AB94DC112}" destId="{847FF3A9-FA15-4432-8DC8-E4D3486337EB}" srcOrd="2" destOrd="0" parTransId="{236811CA-501C-47BB-BA0C-00BFCF7BC354}" sibTransId="{5A029CEF-754A-4336-9B34-CC378C712DF1}"/>
    <dgm:cxn modelId="{6E3AB955-9EBD-4E24-9E69-CDA19468E2CA}" type="presOf" srcId="{8FAE0E29-1C83-4D3A-BD77-C6D2F3D510A7}" destId="{29929F53-4E0F-4AFD-897C-56B15C532E92}" srcOrd="0" destOrd="0" presId="urn:microsoft.com/office/officeart/2005/8/layout/vList3"/>
    <dgm:cxn modelId="{7FD83EA3-614D-48F9-A95E-FCD98C334CDC}" type="presOf" srcId="{0613716F-7FF4-4F52-A05F-C85DFA8697C3}" destId="{D44CE0F9-B2F9-4069-9B67-73CA70D725F5}" srcOrd="0" destOrd="0" presId="urn:microsoft.com/office/officeart/2005/8/layout/vList3"/>
    <dgm:cxn modelId="{C776016D-EF99-4808-8179-C41824774A2D}" type="presParOf" srcId="{1CA10588-90DC-4F52-ACFE-B520CC85ACD2}" destId="{D07FCFA1-6D4B-4BC2-A192-60BBA868BF29}" srcOrd="0" destOrd="0" presId="urn:microsoft.com/office/officeart/2005/8/layout/vList3"/>
    <dgm:cxn modelId="{8C4B37D9-0AC9-4367-A89D-310CC3671144}" type="presParOf" srcId="{D07FCFA1-6D4B-4BC2-A192-60BBA868BF29}" destId="{AE6B4A43-C1B1-4638-BD11-067BF43EAE38}" srcOrd="0" destOrd="0" presId="urn:microsoft.com/office/officeart/2005/8/layout/vList3"/>
    <dgm:cxn modelId="{A03AA6B9-CF22-4A63-9D6B-433EB4462AD6}" type="presParOf" srcId="{D07FCFA1-6D4B-4BC2-A192-60BBA868BF29}" destId="{29929F53-4E0F-4AFD-897C-56B15C532E92}" srcOrd="1" destOrd="0" presId="urn:microsoft.com/office/officeart/2005/8/layout/vList3"/>
    <dgm:cxn modelId="{5D933218-B225-4D33-A088-F4D26DFCA1B8}" type="presParOf" srcId="{1CA10588-90DC-4F52-ACFE-B520CC85ACD2}" destId="{8760F860-6467-4CB9-8148-F7F185EF580B}" srcOrd="1" destOrd="0" presId="urn:microsoft.com/office/officeart/2005/8/layout/vList3"/>
    <dgm:cxn modelId="{BA52F811-DC4F-4CEF-BEE0-855A06B74A99}" type="presParOf" srcId="{1CA10588-90DC-4F52-ACFE-B520CC85ACD2}" destId="{B61B28B0-983B-4625-BD28-9FDBB5298B70}" srcOrd="2" destOrd="0" presId="urn:microsoft.com/office/officeart/2005/8/layout/vList3"/>
    <dgm:cxn modelId="{921B26AA-3A61-460E-A127-EC0A58AE4EE7}" type="presParOf" srcId="{B61B28B0-983B-4625-BD28-9FDBB5298B70}" destId="{8AF925C9-F362-4018-B9E5-6AB4197B4C15}" srcOrd="0" destOrd="0" presId="urn:microsoft.com/office/officeart/2005/8/layout/vList3"/>
    <dgm:cxn modelId="{A8E6F415-1460-47C5-8A2A-FF0D117DA598}" type="presParOf" srcId="{B61B28B0-983B-4625-BD28-9FDBB5298B70}" destId="{D44CE0F9-B2F9-4069-9B67-73CA70D725F5}" srcOrd="1" destOrd="0" presId="urn:microsoft.com/office/officeart/2005/8/layout/vList3"/>
    <dgm:cxn modelId="{8F52262F-BC8B-4AA8-A929-4A57CF26B167}" type="presParOf" srcId="{1CA10588-90DC-4F52-ACFE-B520CC85ACD2}" destId="{EF690366-96C7-47F3-9011-F7BA73E0ACC6}" srcOrd="3" destOrd="0" presId="urn:microsoft.com/office/officeart/2005/8/layout/vList3"/>
    <dgm:cxn modelId="{32A9E2D0-DB0F-4918-B174-532015C8E398}" type="presParOf" srcId="{1CA10588-90DC-4F52-ACFE-B520CC85ACD2}" destId="{EB33A7FA-2C73-457F-AE0C-C34821B2DD26}" srcOrd="4" destOrd="0" presId="urn:microsoft.com/office/officeart/2005/8/layout/vList3"/>
    <dgm:cxn modelId="{83160156-8FCB-4BE2-9CDF-B9DE8396D50B}" type="presParOf" srcId="{EB33A7FA-2C73-457F-AE0C-C34821B2DD26}" destId="{14083D91-3D08-46B9-9A3A-A72B82F3EC4B}" srcOrd="0" destOrd="0" presId="urn:microsoft.com/office/officeart/2005/8/layout/vList3"/>
    <dgm:cxn modelId="{45202296-B963-4074-B2D1-5471F208E491}" type="presParOf" srcId="{EB33A7FA-2C73-457F-AE0C-C34821B2DD26}" destId="{2630807A-7577-4F38-8BCB-5479E8A785B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68E04F-E551-45E1-84D5-97A5671EC4B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1A3EFCF7-020C-46EA-BBA2-78CBCFF9E924}">
      <dgm:prSet phldrT="[Текст]"/>
      <dgm:spPr/>
      <dgm:t>
        <a:bodyPr/>
        <a:lstStyle/>
        <a:p>
          <a:r>
            <a:rPr lang="ru-RU" dirty="0" smtClean="0"/>
            <a:t>стабильная политическая обстановка и благоприятный инвестиционный климат в принимающей стране, льготный инвестиционный режим в специальных (свободных) экономических зонах;</a:t>
          </a:r>
          <a:endParaRPr lang="ru-RU" dirty="0"/>
        </a:p>
      </dgm:t>
    </dgm:pt>
    <dgm:pt modelId="{A9763A1B-BF45-4E3F-809A-3757020458C9}" type="parTrans" cxnId="{EED45744-659C-49E1-9F77-A864FB9D4FDE}">
      <dgm:prSet/>
      <dgm:spPr/>
      <dgm:t>
        <a:bodyPr/>
        <a:lstStyle/>
        <a:p>
          <a:endParaRPr lang="ru-RU"/>
        </a:p>
      </dgm:t>
    </dgm:pt>
    <dgm:pt modelId="{93257B54-F313-4BB6-9F58-1B27DF6D2199}" type="sibTrans" cxnId="{EED45744-659C-49E1-9F77-A864FB9D4FDE}">
      <dgm:prSet/>
      <dgm:spPr/>
      <dgm:t>
        <a:bodyPr/>
        <a:lstStyle/>
        <a:p>
          <a:endParaRPr lang="ru-RU"/>
        </a:p>
      </dgm:t>
    </dgm:pt>
    <dgm:pt modelId="{64250316-2C07-4C4C-9DBB-4BDBABBBF216}">
      <dgm:prSet/>
      <dgm:spPr/>
      <dgm:t>
        <a:bodyPr/>
        <a:lstStyle/>
        <a:p>
          <a:r>
            <a:rPr lang="ru-RU" dirty="0" smtClean="0"/>
            <a:t>более низкие экологические стандарты в принимающей стране;</a:t>
          </a:r>
        </a:p>
      </dgm:t>
    </dgm:pt>
    <dgm:pt modelId="{5649779B-393C-4058-BB2F-3E52834D1873}" type="parTrans" cxnId="{350F6631-C55B-4C9E-B1E1-16E3E353F50E}">
      <dgm:prSet/>
      <dgm:spPr/>
      <dgm:t>
        <a:bodyPr/>
        <a:lstStyle/>
        <a:p>
          <a:endParaRPr lang="ru-RU"/>
        </a:p>
      </dgm:t>
    </dgm:pt>
    <dgm:pt modelId="{6F045D50-58D6-4293-9793-89639A5EFD50}" type="sibTrans" cxnId="{350F6631-C55B-4C9E-B1E1-16E3E353F50E}">
      <dgm:prSet/>
      <dgm:spPr/>
      <dgm:t>
        <a:bodyPr/>
        <a:lstStyle/>
        <a:p>
          <a:endParaRPr lang="ru-RU"/>
        </a:p>
      </dgm:t>
    </dgm:pt>
    <dgm:pt modelId="{859693E3-9476-466A-B07D-AFC878A2F56F}">
      <dgm:prSet/>
      <dgm:spPr/>
      <dgm:t>
        <a:bodyPr/>
        <a:lstStyle/>
        <a:p>
          <a:r>
            <a:rPr lang="ru-RU" smtClean="0"/>
            <a:t>стремление окольным путем проникать на рынки третьих стран, установивших высокие тарифные или нетарифные ограничения на продукцию той или иной международной корпорации.</a:t>
          </a:r>
          <a:endParaRPr lang="ru-RU" dirty="0" smtClean="0"/>
        </a:p>
      </dgm:t>
    </dgm:pt>
    <dgm:pt modelId="{3A6B6719-F806-41A9-BB06-9F9F7DEB7310}" type="parTrans" cxnId="{EC702A11-AFB0-404E-9130-919960F94387}">
      <dgm:prSet/>
      <dgm:spPr/>
      <dgm:t>
        <a:bodyPr/>
        <a:lstStyle/>
        <a:p>
          <a:endParaRPr lang="ru-RU"/>
        </a:p>
      </dgm:t>
    </dgm:pt>
    <dgm:pt modelId="{D4AA3584-E344-4D94-BC78-E58F785EEBCF}" type="sibTrans" cxnId="{EC702A11-AFB0-404E-9130-919960F94387}">
      <dgm:prSet/>
      <dgm:spPr/>
      <dgm:t>
        <a:bodyPr/>
        <a:lstStyle/>
        <a:p>
          <a:endParaRPr lang="ru-RU"/>
        </a:p>
      </dgm:t>
    </dgm:pt>
    <dgm:pt modelId="{49DE3912-B3F9-422D-9ABE-805017C1F397}" type="pres">
      <dgm:prSet presAssocID="{9C68E04F-E551-45E1-84D5-97A5671EC4B9}" presName="linearFlow" presStyleCnt="0">
        <dgm:presLayoutVars>
          <dgm:dir/>
          <dgm:resizeHandles val="exact"/>
        </dgm:presLayoutVars>
      </dgm:prSet>
      <dgm:spPr/>
    </dgm:pt>
    <dgm:pt modelId="{A23B51EC-84BA-43FC-B5BC-2CFC30996D11}" type="pres">
      <dgm:prSet presAssocID="{1A3EFCF7-020C-46EA-BBA2-78CBCFF9E924}" presName="composite" presStyleCnt="0"/>
      <dgm:spPr/>
    </dgm:pt>
    <dgm:pt modelId="{5A4BC516-A3BD-43F9-9DF0-CCF9C793E953}" type="pres">
      <dgm:prSet presAssocID="{1A3EFCF7-020C-46EA-BBA2-78CBCFF9E924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</dgm:pt>
    <dgm:pt modelId="{6E9DD0E6-C28D-4B83-80C8-D6E65C2D9CA2}" type="pres">
      <dgm:prSet presAssocID="{1A3EFCF7-020C-46EA-BBA2-78CBCFF9E924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4BBF02-2983-4440-A0F1-C42FB7D70BD1}" type="pres">
      <dgm:prSet presAssocID="{93257B54-F313-4BB6-9F58-1B27DF6D2199}" presName="spacing" presStyleCnt="0"/>
      <dgm:spPr/>
    </dgm:pt>
    <dgm:pt modelId="{8CE6C48D-E433-4DB8-9CDE-78039FBE352A}" type="pres">
      <dgm:prSet presAssocID="{64250316-2C07-4C4C-9DBB-4BDBABBBF216}" presName="composite" presStyleCnt="0"/>
      <dgm:spPr/>
    </dgm:pt>
    <dgm:pt modelId="{5B6E7ED9-051D-44FC-A31F-6217AD26432E}" type="pres">
      <dgm:prSet presAssocID="{64250316-2C07-4C4C-9DBB-4BDBABBBF216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1"/>
          </a:solidFill>
        </a:ln>
      </dgm:spPr>
    </dgm:pt>
    <dgm:pt modelId="{36F0DEB1-04A3-401B-A47A-1E5A8EDCDFE6}" type="pres">
      <dgm:prSet presAssocID="{64250316-2C07-4C4C-9DBB-4BDBABBBF216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0A0A0B-D292-4A57-A577-5EC930784954}" type="pres">
      <dgm:prSet presAssocID="{6F045D50-58D6-4293-9793-89639A5EFD50}" presName="spacing" presStyleCnt="0"/>
      <dgm:spPr/>
    </dgm:pt>
    <dgm:pt modelId="{622C71BB-7EFB-4CF5-8CF8-155A83B0A473}" type="pres">
      <dgm:prSet presAssocID="{859693E3-9476-466A-B07D-AFC878A2F56F}" presName="composite" presStyleCnt="0"/>
      <dgm:spPr/>
    </dgm:pt>
    <dgm:pt modelId="{3BF8A6C8-B550-4BF2-A678-46A92F2C6567}" type="pres">
      <dgm:prSet presAssocID="{859693E3-9476-466A-B07D-AFC878A2F56F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chemeClr val="tx1"/>
          </a:solidFill>
        </a:ln>
      </dgm:spPr>
    </dgm:pt>
    <dgm:pt modelId="{14FAD46E-60F6-4DDC-94EE-A33657AE74C9}" type="pres">
      <dgm:prSet presAssocID="{859693E3-9476-466A-B07D-AFC878A2F56F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A33552-A067-4E85-92AA-DCFAE6CC3767}" type="presOf" srcId="{1A3EFCF7-020C-46EA-BBA2-78CBCFF9E924}" destId="{6E9DD0E6-C28D-4B83-80C8-D6E65C2D9CA2}" srcOrd="0" destOrd="0" presId="urn:microsoft.com/office/officeart/2005/8/layout/vList3"/>
    <dgm:cxn modelId="{12DC635A-54F9-4EFB-9578-A8878C9A0AD2}" type="presOf" srcId="{9C68E04F-E551-45E1-84D5-97A5671EC4B9}" destId="{49DE3912-B3F9-422D-9ABE-805017C1F397}" srcOrd="0" destOrd="0" presId="urn:microsoft.com/office/officeart/2005/8/layout/vList3"/>
    <dgm:cxn modelId="{EC702A11-AFB0-404E-9130-919960F94387}" srcId="{9C68E04F-E551-45E1-84D5-97A5671EC4B9}" destId="{859693E3-9476-466A-B07D-AFC878A2F56F}" srcOrd="2" destOrd="0" parTransId="{3A6B6719-F806-41A9-BB06-9F9F7DEB7310}" sibTransId="{D4AA3584-E344-4D94-BC78-E58F785EEBCF}"/>
    <dgm:cxn modelId="{350F6631-C55B-4C9E-B1E1-16E3E353F50E}" srcId="{9C68E04F-E551-45E1-84D5-97A5671EC4B9}" destId="{64250316-2C07-4C4C-9DBB-4BDBABBBF216}" srcOrd="1" destOrd="0" parTransId="{5649779B-393C-4058-BB2F-3E52834D1873}" sibTransId="{6F045D50-58D6-4293-9793-89639A5EFD50}"/>
    <dgm:cxn modelId="{EED45744-659C-49E1-9F77-A864FB9D4FDE}" srcId="{9C68E04F-E551-45E1-84D5-97A5671EC4B9}" destId="{1A3EFCF7-020C-46EA-BBA2-78CBCFF9E924}" srcOrd="0" destOrd="0" parTransId="{A9763A1B-BF45-4E3F-809A-3757020458C9}" sibTransId="{93257B54-F313-4BB6-9F58-1B27DF6D2199}"/>
    <dgm:cxn modelId="{4CA45E60-0A07-410B-BC33-D82A20C31BC8}" type="presOf" srcId="{64250316-2C07-4C4C-9DBB-4BDBABBBF216}" destId="{36F0DEB1-04A3-401B-A47A-1E5A8EDCDFE6}" srcOrd="0" destOrd="0" presId="urn:microsoft.com/office/officeart/2005/8/layout/vList3"/>
    <dgm:cxn modelId="{E26AB8EA-A855-4641-B01E-5CF7F2D9B6D7}" type="presOf" srcId="{859693E3-9476-466A-B07D-AFC878A2F56F}" destId="{14FAD46E-60F6-4DDC-94EE-A33657AE74C9}" srcOrd="0" destOrd="0" presId="urn:microsoft.com/office/officeart/2005/8/layout/vList3"/>
    <dgm:cxn modelId="{DAAC1085-018B-4DB5-B042-81A464EC1DB1}" type="presParOf" srcId="{49DE3912-B3F9-422D-9ABE-805017C1F397}" destId="{A23B51EC-84BA-43FC-B5BC-2CFC30996D11}" srcOrd="0" destOrd="0" presId="urn:microsoft.com/office/officeart/2005/8/layout/vList3"/>
    <dgm:cxn modelId="{41CDEB06-3E32-4ACE-A2EB-BA3852B2F208}" type="presParOf" srcId="{A23B51EC-84BA-43FC-B5BC-2CFC30996D11}" destId="{5A4BC516-A3BD-43F9-9DF0-CCF9C793E953}" srcOrd="0" destOrd="0" presId="urn:microsoft.com/office/officeart/2005/8/layout/vList3"/>
    <dgm:cxn modelId="{F5FEB439-8DDA-47DC-80AC-1DEFED5DE820}" type="presParOf" srcId="{A23B51EC-84BA-43FC-B5BC-2CFC30996D11}" destId="{6E9DD0E6-C28D-4B83-80C8-D6E65C2D9CA2}" srcOrd="1" destOrd="0" presId="urn:microsoft.com/office/officeart/2005/8/layout/vList3"/>
    <dgm:cxn modelId="{7EEE6C9E-36BE-40F2-B317-4A75AB980032}" type="presParOf" srcId="{49DE3912-B3F9-422D-9ABE-805017C1F397}" destId="{FA4BBF02-2983-4440-A0F1-C42FB7D70BD1}" srcOrd="1" destOrd="0" presId="urn:microsoft.com/office/officeart/2005/8/layout/vList3"/>
    <dgm:cxn modelId="{2ECB9D3F-046F-41BF-937D-07EBEC18B1D9}" type="presParOf" srcId="{49DE3912-B3F9-422D-9ABE-805017C1F397}" destId="{8CE6C48D-E433-4DB8-9CDE-78039FBE352A}" srcOrd="2" destOrd="0" presId="urn:microsoft.com/office/officeart/2005/8/layout/vList3"/>
    <dgm:cxn modelId="{B71988B7-F799-4151-AF4A-E2D1744E48B8}" type="presParOf" srcId="{8CE6C48D-E433-4DB8-9CDE-78039FBE352A}" destId="{5B6E7ED9-051D-44FC-A31F-6217AD26432E}" srcOrd="0" destOrd="0" presId="urn:microsoft.com/office/officeart/2005/8/layout/vList3"/>
    <dgm:cxn modelId="{F51881E5-7B37-4A9C-BB1F-5A856F22415B}" type="presParOf" srcId="{8CE6C48D-E433-4DB8-9CDE-78039FBE352A}" destId="{36F0DEB1-04A3-401B-A47A-1E5A8EDCDFE6}" srcOrd="1" destOrd="0" presId="urn:microsoft.com/office/officeart/2005/8/layout/vList3"/>
    <dgm:cxn modelId="{5EC64A12-DE5D-4A00-8D68-3AF377B5C35D}" type="presParOf" srcId="{49DE3912-B3F9-422D-9ABE-805017C1F397}" destId="{BA0A0A0B-D292-4A57-A577-5EC930784954}" srcOrd="3" destOrd="0" presId="urn:microsoft.com/office/officeart/2005/8/layout/vList3"/>
    <dgm:cxn modelId="{65A1AB15-7B8F-4952-9661-835017DD9521}" type="presParOf" srcId="{49DE3912-B3F9-422D-9ABE-805017C1F397}" destId="{622C71BB-7EFB-4CF5-8CF8-155A83B0A473}" srcOrd="4" destOrd="0" presId="urn:microsoft.com/office/officeart/2005/8/layout/vList3"/>
    <dgm:cxn modelId="{035EF09C-DBFA-4E4F-8F9D-EB92F584570B}" type="presParOf" srcId="{622C71BB-7EFB-4CF5-8CF8-155A83B0A473}" destId="{3BF8A6C8-B550-4BF2-A678-46A92F2C6567}" srcOrd="0" destOrd="0" presId="urn:microsoft.com/office/officeart/2005/8/layout/vList3"/>
    <dgm:cxn modelId="{784BEB8E-3FCC-42D9-BCE0-68C4948532C1}" type="presParOf" srcId="{622C71BB-7EFB-4CF5-8CF8-155A83B0A473}" destId="{14FAD46E-60F6-4DDC-94EE-A33657AE74C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929F53-4E0F-4AFD-897C-56B15C532E92}">
      <dsp:nvSpPr>
        <dsp:cNvPr id="0" name=""/>
        <dsp:cNvSpPr/>
      </dsp:nvSpPr>
      <dsp:spPr>
        <a:xfrm rot="10800000">
          <a:off x="1691473" y="2916"/>
          <a:ext cx="5267385" cy="145890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3336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несовпадение спроса на капитал и его предложение в различных звеньях мирового хозяйства;</a:t>
          </a:r>
          <a:endParaRPr lang="ru-RU" sz="2200" kern="1200" dirty="0"/>
        </a:p>
      </dsp:txBody>
      <dsp:txXfrm rot="10800000">
        <a:off x="1691473" y="2916"/>
        <a:ext cx="5267385" cy="1458903"/>
      </dsp:txXfrm>
    </dsp:sp>
    <dsp:sp modelId="{AE6B4A43-C1B1-4638-BD11-067BF43EAE38}">
      <dsp:nvSpPr>
        <dsp:cNvPr id="0" name=""/>
        <dsp:cNvSpPr/>
      </dsp:nvSpPr>
      <dsp:spPr>
        <a:xfrm>
          <a:off x="936111" y="0"/>
          <a:ext cx="1458903" cy="145890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4CE0F9-B2F9-4069-9B67-73CA70D725F5}">
      <dsp:nvSpPr>
        <dsp:cNvPr id="0" name=""/>
        <dsp:cNvSpPr/>
      </dsp:nvSpPr>
      <dsp:spPr>
        <a:xfrm rot="10800000">
          <a:off x="1691473" y="1897314"/>
          <a:ext cx="5267385" cy="145890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3336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появление возможности освоения местных товарных рынков;</a:t>
          </a:r>
          <a:endParaRPr lang="ru-RU" sz="2200" kern="1200" dirty="0" smtClean="0"/>
        </a:p>
      </dsp:txBody>
      <dsp:txXfrm rot="10800000">
        <a:off x="1691473" y="1897314"/>
        <a:ext cx="5267385" cy="1458903"/>
      </dsp:txXfrm>
    </dsp:sp>
    <dsp:sp modelId="{8AF925C9-F362-4018-B9E5-6AB4197B4C15}">
      <dsp:nvSpPr>
        <dsp:cNvPr id="0" name=""/>
        <dsp:cNvSpPr/>
      </dsp:nvSpPr>
      <dsp:spPr>
        <a:xfrm>
          <a:off x="962021" y="1897314"/>
          <a:ext cx="1458903" cy="1458903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30807A-7577-4F38-8BCB-5479E8A785B8}">
      <dsp:nvSpPr>
        <dsp:cNvPr id="0" name=""/>
        <dsp:cNvSpPr/>
      </dsp:nvSpPr>
      <dsp:spPr>
        <a:xfrm rot="10800000">
          <a:off x="1691473" y="3791712"/>
          <a:ext cx="5267385" cy="145890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3336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smtClean="0"/>
            <a:t>наличие в странах, куда экспортируется капитал, более дешевого сырья и рабочей силы; </a:t>
          </a:r>
          <a:endParaRPr lang="ru-RU" sz="2200" kern="1200" dirty="0" smtClean="0"/>
        </a:p>
      </dsp:txBody>
      <dsp:txXfrm rot="10800000">
        <a:off x="1691473" y="3791712"/>
        <a:ext cx="5267385" cy="1458903"/>
      </dsp:txXfrm>
    </dsp:sp>
    <dsp:sp modelId="{14083D91-3D08-46B9-9A3A-A72B82F3EC4B}">
      <dsp:nvSpPr>
        <dsp:cNvPr id="0" name=""/>
        <dsp:cNvSpPr/>
      </dsp:nvSpPr>
      <dsp:spPr>
        <a:xfrm>
          <a:off x="962021" y="3791712"/>
          <a:ext cx="1458903" cy="1458903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9DD0E6-C28D-4B83-80C8-D6E65C2D9CA2}">
      <dsp:nvSpPr>
        <dsp:cNvPr id="0" name=""/>
        <dsp:cNvSpPr/>
      </dsp:nvSpPr>
      <dsp:spPr>
        <a:xfrm rot="10800000">
          <a:off x="1755042" y="3620"/>
          <a:ext cx="5554697" cy="142370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7816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стабильная политическая обстановка и благоприятный инвестиционный климат в принимающей стране, льготный инвестиционный режим в специальных (свободных) экономических зонах;</a:t>
          </a:r>
          <a:endParaRPr lang="ru-RU" sz="1800" kern="1200" dirty="0"/>
        </a:p>
      </dsp:txBody>
      <dsp:txXfrm rot="10800000">
        <a:off x="1755042" y="3620"/>
        <a:ext cx="5554697" cy="1423709"/>
      </dsp:txXfrm>
    </dsp:sp>
    <dsp:sp modelId="{5A4BC516-A3BD-43F9-9DF0-CCF9C793E953}">
      <dsp:nvSpPr>
        <dsp:cNvPr id="0" name=""/>
        <dsp:cNvSpPr/>
      </dsp:nvSpPr>
      <dsp:spPr>
        <a:xfrm>
          <a:off x="1043188" y="3620"/>
          <a:ext cx="1423709" cy="142370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F0DEB1-04A3-401B-A47A-1E5A8EDCDFE6}">
      <dsp:nvSpPr>
        <dsp:cNvPr id="0" name=""/>
        <dsp:cNvSpPr/>
      </dsp:nvSpPr>
      <dsp:spPr>
        <a:xfrm rot="10800000">
          <a:off x="1755042" y="1852317"/>
          <a:ext cx="5554697" cy="142370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7816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более низкие экологические стандарты в принимающей стране;</a:t>
          </a:r>
        </a:p>
      </dsp:txBody>
      <dsp:txXfrm rot="10800000">
        <a:off x="1755042" y="1852317"/>
        <a:ext cx="5554697" cy="1423709"/>
      </dsp:txXfrm>
    </dsp:sp>
    <dsp:sp modelId="{5B6E7ED9-051D-44FC-A31F-6217AD26432E}">
      <dsp:nvSpPr>
        <dsp:cNvPr id="0" name=""/>
        <dsp:cNvSpPr/>
      </dsp:nvSpPr>
      <dsp:spPr>
        <a:xfrm>
          <a:off x="1043188" y="1852317"/>
          <a:ext cx="1423709" cy="142370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FAD46E-60F6-4DDC-94EE-A33657AE74C9}">
      <dsp:nvSpPr>
        <dsp:cNvPr id="0" name=""/>
        <dsp:cNvSpPr/>
      </dsp:nvSpPr>
      <dsp:spPr>
        <a:xfrm rot="10800000">
          <a:off x="1755042" y="3701014"/>
          <a:ext cx="5554697" cy="142370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7816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/>
            <a:t>стремление окольным путем проникать на рынки третьих стран, установивших высокие тарифные или нетарифные ограничения на продукцию той или иной международной корпорации.</a:t>
          </a:r>
          <a:endParaRPr lang="ru-RU" sz="1800" kern="1200" dirty="0" smtClean="0"/>
        </a:p>
      </dsp:txBody>
      <dsp:txXfrm rot="10800000">
        <a:off x="1755042" y="3701014"/>
        <a:ext cx="5554697" cy="1423709"/>
      </dsp:txXfrm>
    </dsp:sp>
    <dsp:sp modelId="{3BF8A6C8-B550-4BF2-A678-46A92F2C6567}">
      <dsp:nvSpPr>
        <dsp:cNvPr id="0" name=""/>
        <dsp:cNvSpPr/>
      </dsp:nvSpPr>
      <dsp:spPr>
        <a:xfrm>
          <a:off x="1043188" y="3701014"/>
          <a:ext cx="1423709" cy="142370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BABE75-5BFF-47E2-82B1-621CE0B05193}" type="datetimeFigureOut">
              <a:rPr lang="ru-RU" smtClean="0"/>
              <a:pPr/>
              <a:t>04.10.2016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9220608-72E6-4D2E-8EF9-22E6BD975A9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420888"/>
            <a:ext cx="7851648" cy="18288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Проблема «бегства» капитала из России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cd03aa6775c9a068b05dce137aea7f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589935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4221088"/>
            <a:ext cx="5842992" cy="230425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lvl="0"/>
            <a:r>
              <a:rPr lang="ru-RU" sz="2200" b="1" dirty="0" smtClean="0"/>
              <a:t>экономическое поведение </a:t>
            </a:r>
            <a:r>
              <a:rPr lang="ru-RU" sz="2200" dirty="0" smtClean="0"/>
              <a:t>развивающихся стран</a:t>
            </a:r>
            <a:r>
              <a:rPr lang="ru-RU" dirty="0" smtClean="0"/>
              <a:t>, </a:t>
            </a:r>
            <a:r>
              <a:rPr lang="ru-RU" sz="2000" dirty="0" smtClean="0"/>
              <a:t>стремящихся с помощью привлечения иностранного капитала дать существенный импульс для своего экономического роста посредством использования научно-технических достижений развитых стран.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1520" y="188640"/>
            <a:ext cx="6552728" cy="782960"/>
          </a:xfrm>
          <a:prstGeom prst="rect">
            <a:avLst/>
          </a:prstGeom>
        </p:spPr>
        <p:txBody>
          <a:bodyPr vert="horz" lIns="0" rIns="0" bIns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Стимулирующие факторы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93610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/>
              <a:t>Плюсы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1484784"/>
            <a:ext cx="4752528" cy="496855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Международный трансферт капитала способствует росту мировой экономики;</a:t>
            </a:r>
          </a:p>
          <a:p>
            <a:r>
              <a:rPr lang="ru-RU" sz="2000" dirty="0" smtClean="0"/>
              <a:t>Капитал за границей ищет более прибыльного приложения и прироста в мировых масштабах;</a:t>
            </a:r>
          </a:p>
          <a:p>
            <a:r>
              <a:rPr lang="ru-RU" sz="2000" dirty="0" smtClean="0"/>
              <a:t>Взаимные инвестиции укрепляют экономические связи, способствуют углублению международной специализации и кооперации производства, увеличению объемов взаимного товарообмена между странами.</a:t>
            </a:r>
          </a:p>
        </p:txBody>
      </p:sp>
      <p:pic>
        <p:nvPicPr>
          <p:cNvPr id="4" name="Рисунок 3" descr="Pro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700808"/>
            <a:ext cx="3724056" cy="4262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86409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/>
              <a:t>Минусы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340768"/>
            <a:ext cx="4968552" cy="53285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2000" dirty="0" smtClean="0"/>
              <a:t>Бесконтрольный импорт может лишить национального производителя работы, на рынок могут попадать товары, прошедшие свой жизненный цикл;</a:t>
            </a:r>
          </a:p>
          <a:p>
            <a:pPr lvl="0"/>
            <a:r>
              <a:rPr lang="ru-RU" sz="2000" dirty="0" smtClean="0"/>
              <a:t>Импорт ссудного капитала увеличивает внешнюю задолженность страны;</a:t>
            </a:r>
          </a:p>
          <a:p>
            <a:pPr lvl="0"/>
            <a:r>
              <a:rPr lang="ru-RU" sz="2000" dirty="0" smtClean="0"/>
              <a:t>Приток иностранного капитала, подменяя местный капитал либо пользуясь его бездействием, может вытеснить местный бизнес из прибыльных отраслей, а это в свою очередь может привести к угрозе ее экономической безопасности и политической зависимости от страны-экспортера.</a:t>
            </a:r>
          </a:p>
          <a:p>
            <a:endParaRPr lang="ru-RU" sz="2800" dirty="0"/>
          </a:p>
        </p:txBody>
      </p:sp>
      <p:pic>
        <p:nvPicPr>
          <p:cNvPr id="4" name="Рисунок 3" descr="c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060848"/>
            <a:ext cx="3472391" cy="3974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dirty="0" smtClean="0"/>
              <a:t>Движение капитала в России</a:t>
            </a:r>
            <a:endParaRPr lang="ru-RU" dirty="0"/>
          </a:p>
        </p:txBody>
      </p:sp>
      <p:pic>
        <p:nvPicPr>
          <p:cNvPr id="4" name="Содержимое 3" descr="poslednij-rubezh-oborony-rossi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700808"/>
            <a:ext cx="7876539" cy="49228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question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2420888"/>
            <a:ext cx="2448272" cy="24482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998984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Причины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84784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200" b="1" dirty="0"/>
              <a:t>О</a:t>
            </a:r>
            <a:r>
              <a:rPr lang="ru-RU" sz="2200" b="1" dirty="0" smtClean="0"/>
              <a:t>шибки в формировании рыночного механизма. </a:t>
            </a:r>
            <a:r>
              <a:rPr lang="ru-RU" dirty="0" smtClean="0"/>
              <a:t>Собственник компании больше заинтересован в получении прибыли, а не судьбе своей компании;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1484784"/>
            <a:ext cx="442798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 smtClean="0"/>
              <a:t>Макроэкономическая нестабильность. </a:t>
            </a:r>
            <a:r>
              <a:rPr lang="ru-RU" dirty="0" smtClean="0"/>
              <a:t>Основная причина – неблагоприятная политическая среда, неуверенность в будущем, санкции, отсутствие четких прогнозов в отношении прибыли;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005064"/>
            <a:ext cx="435597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/>
              <a:t>Н</a:t>
            </a:r>
            <a:r>
              <a:rPr lang="ru-RU" sz="2200" b="1" dirty="0" smtClean="0"/>
              <a:t>еидеальная система налогообложения, </a:t>
            </a:r>
            <a:r>
              <a:rPr lang="ru-RU" dirty="0" smtClean="0"/>
              <a:t>имеющая конфискационный и произвольный характер. Бизнесменам выгодней уклонятся от налогов и выводить деньги за границу;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4077072"/>
            <a:ext cx="442798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200" b="1" dirty="0"/>
              <a:t>Н</a:t>
            </a:r>
            <a:r>
              <a:rPr lang="ru-RU" sz="2200" b="1" dirty="0" smtClean="0"/>
              <a:t>изкая надежность банковской системы</a:t>
            </a:r>
            <a:r>
              <a:rPr lang="ru-RU" sz="2200" dirty="0" smtClean="0"/>
              <a:t>.</a:t>
            </a:r>
            <a:r>
              <a:rPr lang="ru-RU" dirty="0" smtClean="0"/>
              <a:t> Недоверие к банковскому сектору и неуверенность в защите личных интересов способствует выводу личного капитала в банковские системы других стран;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question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2996952"/>
            <a:ext cx="2448272" cy="24482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700808"/>
            <a:ext cx="4572000" cy="215443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200" b="1" dirty="0"/>
              <a:t>С</a:t>
            </a:r>
            <a:r>
              <a:rPr lang="ru-RU" sz="2200" b="1" dirty="0" smtClean="0"/>
              <a:t>лабая развитость механизмов защиты права собственности. </a:t>
            </a:r>
            <a:r>
              <a:rPr lang="ru-RU" dirty="0" smtClean="0"/>
              <a:t>Инвесторы боятся потерять свой бизнес, из-за высокого уровня коррупции  доказать что-либо очень сложно. Еще сложнее вернуть собственный капитал в случае утери;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869160"/>
            <a:ext cx="4572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200" b="1" dirty="0"/>
              <a:t>В</a:t>
            </a:r>
            <a:r>
              <a:rPr lang="ru-RU" sz="2200" b="1" dirty="0" smtClean="0"/>
              <a:t>озможность приватизации</a:t>
            </a:r>
            <a:r>
              <a:rPr lang="ru-RU" dirty="0" smtClean="0"/>
              <a:t>, благодаря которой многие руководители получили шанс отчуждать имеющиеся активы и переводить капитал за границу;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4797152"/>
            <a:ext cx="4572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200" b="1" dirty="0"/>
              <a:t>Д</a:t>
            </a:r>
            <a:r>
              <a:rPr lang="ru-RU" sz="2200" b="1" dirty="0" smtClean="0"/>
              <a:t>оступность оффшорных зон</a:t>
            </a:r>
            <a:r>
              <a:rPr lang="ru-RU" dirty="0" smtClean="0"/>
              <a:t>, где надежно хранится банковская тайна, а уровень регулирования банковских операций и сделок с валютой минимален;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1700808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200" b="1" dirty="0" smtClean="0"/>
              <a:t>Рост объемов работы МНК и ТНК</a:t>
            </a:r>
            <a:r>
              <a:rPr lang="ru-RU" dirty="0" smtClean="0"/>
              <a:t>, из-за чего развивается вненациональный рынок капитала. Появляется все больше механизмов, с помощью которых можно скрывать информацию о праве собственности и операции по движению капитала;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0" y="332656"/>
            <a:ext cx="9144000" cy="99898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Причины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064896" cy="936104"/>
          </a:xfrm>
        </p:spPr>
        <p:txBody>
          <a:bodyPr/>
          <a:lstStyle/>
          <a:p>
            <a:r>
              <a:rPr lang="ru-RU" dirty="0" smtClean="0"/>
              <a:t>Масштабы</a:t>
            </a:r>
            <a:endParaRPr lang="ru-RU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395536" y="1196752"/>
          <a:ext cx="8424936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5307439"/>
            <a:ext cx="8568952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фоне политической ситуации в мире отток капитала из РФ существенно вырос в 2014 году, когда за год было выведено более 150 миллиардов долларов. Это в два раза больше, чем в 2013 году. Этот год побил все рекорды и оказался значительно выше прогнозов.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275592ec653727beda2f70f39e48e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676456" cy="5990483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9361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 smtClean="0"/>
              <a:t>Причиной стали санкции, закрывшие рефинансирование на внешних рынках и напугавшие иностранных инвесторов.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4653136"/>
            <a:ext cx="9144000" cy="22048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>
            <a:normAutofit fontScale="775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lang="ru-RU" sz="2600" dirty="0"/>
              <a:t>Г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лавной составляющей в вывозе капитала в 2014 году стало погашение частного внешнего долга.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Активнее всего сокращали внешние обязательства банки, которые продавали иностранные активы и погашали задолженность за счет текущих операций.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Прочие сектора также платили по внешним долгам, одновременно существенно уменьшив объемы наращивания иностранных активов.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8640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С</a:t>
            </a:r>
            <a:r>
              <a:rPr lang="ru-RU" sz="2400" dirty="0" smtClean="0"/>
              <a:t> 2014 года внешний долг страны снизился почти на 30 процентов с 729 до 522 миллиардов долларов.</a:t>
            </a:r>
          </a:p>
        </p:txBody>
      </p:sp>
      <p:pic>
        <p:nvPicPr>
          <p:cNvPr id="5" name="Рисунок 4" descr="dolg-ross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24744"/>
            <a:ext cx="7704856" cy="436608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489848"/>
            <a:ext cx="9144000" cy="13681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Прогноз ЦБ: чистый вывоз капитала из России: </a:t>
            </a:r>
          </a:p>
          <a:p>
            <a:pPr algn="ctr"/>
            <a:r>
              <a:rPr lang="ru-RU" dirty="0" smtClean="0"/>
              <a:t>в 2016 г. $53 </a:t>
            </a:r>
            <a:r>
              <a:rPr lang="ru-RU" dirty="0" err="1" smtClean="0"/>
              <a:t>млрд</a:t>
            </a:r>
            <a:r>
              <a:rPr lang="ru-RU" dirty="0" smtClean="0"/>
              <a:t>, </a:t>
            </a:r>
          </a:p>
          <a:p>
            <a:pPr algn="ctr"/>
            <a:r>
              <a:rPr lang="ru-RU" dirty="0" smtClean="0"/>
              <a:t>в 2017 г. - $48 </a:t>
            </a:r>
            <a:r>
              <a:rPr lang="ru-RU" dirty="0" err="1" smtClean="0"/>
              <a:t>млрд</a:t>
            </a:r>
            <a:r>
              <a:rPr lang="ru-RU" dirty="0" smtClean="0"/>
              <a:t>, </a:t>
            </a:r>
          </a:p>
          <a:p>
            <a:pPr algn="ctr"/>
            <a:r>
              <a:rPr lang="ru-RU" dirty="0" smtClean="0"/>
              <a:t>в 2018 г. - $46 млрд. 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_f454b6ed0d8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01284"/>
            <a:ext cx="9144000" cy="50074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7992888" cy="936104"/>
          </a:xfrm>
        </p:spPr>
        <p:txBody>
          <a:bodyPr/>
          <a:lstStyle/>
          <a:p>
            <a:r>
              <a:rPr lang="ru-RU" dirty="0" smtClean="0"/>
              <a:t>Текущая ситуация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7920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В 2015 году Россия выплатила 65 миллиардов долларов внешнего долга (государственного и корпоративного). </a:t>
            </a:r>
          </a:p>
          <a:p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725144"/>
            <a:ext cx="9144000" cy="22467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Финансово-статистические данные об уменьшении «бегства» капитала не означают улучшения экономической конъюнктуры. В российской экономике сократилось количество денег. Отечественные компании зарабатывают внутри страны все меньше, а возможности получения иностранных кредитов резко сократились. Номинальное уменьшение объемов бегства капиталов за рубеж не означает, что больше денег стало оставаться в России, просто их в принципе стало меньше.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363272" cy="708688"/>
          </a:xfrm>
        </p:spPr>
        <p:txBody>
          <a:bodyPr>
            <a:noAutofit/>
          </a:bodyPr>
          <a:lstStyle/>
          <a:p>
            <a:r>
              <a:rPr lang="ru-RU" sz="4000" dirty="0" smtClean="0"/>
              <a:t>Международное движение капитала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158417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помещение и функционирование капитала за рубежом, прежде всего, с целью его самовозрастания. Вкладывая капитал за рубежом, инвестор осуществляет зарубежные инвестиции.</a:t>
            </a:r>
          </a:p>
          <a:p>
            <a:endParaRPr lang="ru-RU" dirty="0"/>
          </a:p>
        </p:txBody>
      </p:sp>
      <p:pic>
        <p:nvPicPr>
          <p:cNvPr id="4" name="Рисунок 3" descr="702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996952"/>
            <a:ext cx="6474296" cy="3668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93836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Последствия оттока капитала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435280" cy="2376264"/>
          </a:xfrm>
        </p:spPr>
        <p:txBody>
          <a:bodyPr>
            <a:normAutofit/>
          </a:bodyPr>
          <a:lstStyle/>
          <a:p>
            <a:pPr lvl="0"/>
            <a:r>
              <a:rPr lang="ru-RU" sz="2000" b="1" dirty="0" smtClean="0"/>
              <a:t>снижение объемов зарубежной валюты</a:t>
            </a:r>
            <a:r>
              <a:rPr lang="ru-RU" sz="2000" dirty="0" smtClean="0"/>
              <a:t> в стране. </a:t>
            </a:r>
            <a:r>
              <a:rPr lang="ru-RU" sz="1800" dirty="0" smtClean="0"/>
              <a:t>Последствия –неустойчивость курса рубля. Снижается объем инвестиционных ресурсов, появляется спрос на займы из-за границы</a:t>
            </a:r>
            <a:r>
              <a:rPr lang="ru-RU" sz="2000" dirty="0" smtClean="0"/>
              <a:t>;</a:t>
            </a:r>
          </a:p>
          <a:p>
            <a:pPr lvl="0"/>
            <a:r>
              <a:rPr lang="ru-RU" sz="2000" b="1" dirty="0" smtClean="0"/>
              <a:t>уменьшение притока налогов </a:t>
            </a:r>
            <a:r>
              <a:rPr lang="ru-RU" sz="2000" dirty="0" smtClean="0"/>
              <a:t>в казну страны. </a:t>
            </a:r>
            <a:r>
              <a:rPr lang="ru-RU" sz="1800" dirty="0" smtClean="0"/>
              <a:t>При наличии государственного регулирования все сделки проходят процедуру регистрацию, налоги выплачиваются. Если капитал выводится «втемную», то прибыль обходит бюджет;</a:t>
            </a:r>
          </a:p>
        </p:txBody>
      </p:sp>
      <p:pic>
        <p:nvPicPr>
          <p:cNvPr id="4" name="Рисунок 3" descr="46_ma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3356992"/>
            <a:ext cx="4860032" cy="3197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vv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429000"/>
            <a:ext cx="5580112" cy="3720074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964488" cy="2880320"/>
          </a:xfrm>
        </p:spPr>
        <p:txBody>
          <a:bodyPr>
            <a:normAutofit/>
          </a:bodyPr>
          <a:lstStyle/>
          <a:p>
            <a:pPr lvl="0"/>
            <a:r>
              <a:rPr lang="ru-RU" sz="2000" b="1" dirty="0" smtClean="0"/>
              <a:t>повышение политической нестабильности</a:t>
            </a:r>
            <a:r>
              <a:rPr lang="ru-RU" dirty="0" smtClean="0"/>
              <a:t>. </a:t>
            </a:r>
            <a:r>
              <a:rPr lang="ru-RU" sz="1800" dirty="0" smtClean="0"/>
              <a:t>Российские олигархи теряют доверие к государству, которое не способно защитить их активы. В дальнейшем доверие падает и у иностранных партнеров, увеличивается уровень оттока капитала</a:t>
            </a:r>
            <a:r>
              <a:rPr lang="ru-RU" dirty="0" smtClean="0"/>
              <a:t>;</a:t>
            </a:r>
          </a:p>
          <a:p>
            <a:pPr lvl="0"/>
            <a:r>
              <a:rPr lang="ru-RU" sz="2000" b="1" dirty="0" smtClean="0"/>
              <a:t>замедление роста ВВП, рост инфляции, снижение объемов производства</a:t>
            </a:r>
            <a:r>
              <a:rPr lang="ru-RU" sz="2000" dirty="0" smtClean="0"/>
              <a:t>;</a:t>
            </a:r>
          </a:p>
          <a:p>
            <a:r>
              <a:rPr lang="ru-RU" sz="2000" b="1" dirty="0" smtClean="0"/>
              <a:t>повышение социальной напряженности</a:t>
            </a:r>
            <a:r>
              <a:rPr lang="ru-RU" sz="2000" dirty="0" smtClean="0"/>
              <a:t>. </a:t>
            </a:r>
            <a:r>
              <a:rPr lang="ru-RU" sz="1800" dirty="0" smtClean="0"/>
              <a:t>Снижение качества жизни приводит к повышению социальной напряженности в стране. 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93836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Последствия оттока капитала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jpg1.txt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916832"/>
            <a:ext cx="4762500" cy="4495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Методы борьбы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5266928" cy="4320480"/>
          </a:xfrm>
          <a:solidFill>
            <a:schemeClr val="lt1">
              <a:alpha val="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жесткое регулирование всех валютных операций;</a:t>
            </a:r>
          </a:p>
          <a:p>
            <a:r>
              <a:rPr lang="ru-RU" sz="2000" dirty="0" smtClean="0"/>
              <a:t>формирование привлекательного инвестиционного климата в стране;</a:t>
            </a:r>
          </a:p>
          <a:p>
            <a:r>
              <a:rPr lang="ru-RU" sz="2000" dirty="0" smtClean="0"/>
              <a:t>обеспечение права собственности;</a:t>
            </a:r>
          </a:p>
          <a:p>
            <a:r>
              <a:rPr lang="ru-RU" sz="2000" dirty="0" smtClean="0"/>
              <a:t>снижение инфляции (обновление налогово-бюджетной и денежно-кредитной политики страны);</a:t>
            </a:r>
          </a:p>
          <a:p>
            <a:r>
              <a:rPr lang="ru-RU" sz="2000" dirty="0" smtClean="0"/>
              <a:t>реструктуризация банковской системы, уменьшение процентных ставок по займам;</a:t>
            </a:r>
          </a:p>
          <a:p>
            <a:r>
              <a:rPr lang="ru-RU" sz="2000" dirty="0" smtClean="0"/>
              <a:t>повышение имиджа страны.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02e0d7632404276a6eb6eb3c50a75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192170"/>
            <a:ext cx="6984776" cy="46658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78069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27363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/>
              <a:t>«Бегство» капитала сопровождает спад производства и инвестиций;</a:t>
            </a:r>
          </a:p>
          <a:p>
            <a:r>
              <a:rPr lang="ru-RU" dirty="0" smtClean="0"/>
              <a:t>Основополагающими причинами являются политическая неопределенность, непоследовательность реформ, слабость институциональной основы, в том числе, выраженной в коррупции;</a:t>
            </a:r>
          </a:p>
          <a:p>
            <a:r>
              <a:rPr lang="ru-RU" dirty="0" smtClean="0"/>
              <a:t>Меры регулирования не являются гарантом успеха;</a:t>
            </a:r>
          </a:p>
          <a:p>
            <a:r>
              <a:rPr lang="ru-RU" dirty="0" smtClean="0"/>
              <a:t>Снижение уровня оттока капитала из страны не означает улучшение экономической ситуации.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60848"/>
            <a:ext cx="8748464" cy="1791072"/>
          </a:xfrm>
        </p:spPr>
        <p:txBody>
          <a:bodyPr>
            <a:norm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0544-11_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87424"/>
            <a:ext cx="9144000" cy="642067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157192"/>
            <a:ext cx="9144000" cy="17008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 smtClean="0"/>
              <a:t>Вывоз капитала представляет собой процесс изъятия части капитала из национального оборота в данной стране и перемещение его в товарной или денежной форме в производственный процесс и обращение другой страны.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35696" y="1052736"/>
          <a:ext cx="7920880" cy="5253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/>
          <a:lstStyle/>
          <a:p>
            <a:pPr algn="ctr"/>
            <a:r>
              <a:rPr lang="ru-RU" dirty="0" smtClean="0"/>
              <a:t>Причины экспорта капитала</a:t>
            </a:r>
            <a:endParaRPr lang="ru-RU" dirty="0"/>
          </a:p>
        </p:txBody>
      </p:sp>
      <p:pic>
        <p:nvPicPr>
          <p:cNvPr id="6" name="Рисунок 5" descr="photo.jp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52536" y="1772816"/>
            <a:ext cx="3837806" cy="3837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475656" y="1268760"/>
          <a:ext cx="8352928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/>
          <a:lstStyle/>
          <a:p>
            <a:pPr algn="ctr"/>
            <a:r>
              <a:rPr lang="ru-RU" dirty="0" smtClean="0"/>
              <a:t>Причины экспорта капитала</a:t>
            </a:r>
            <a:endParaRPr lang="ru-RU" dirty="0"/>
          </a:p>
        </p:txBody>
      </p:sp>
      <p:pic>
        <p:nvPicPr>
          <p:cNvPr id="8" name="Рисунок 7" descr="photo.jp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252536" y="1916832"/>
            <a:ext cx="3744416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priumnozhit-svoy-kapit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40568" y="1700808"/>
            <a:ext cx="4176464" cy="41764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3672408" cy="998984"/>
          </a:xfrm>
        </p:spPr>
        <p:txBody>
          <a:bodyPr/>
          <a:lstStyle/>
          <a:p>
            <a:r>
              <a:rPr lang="ru-RU" dirty="0" smtClean="0"/>
              <a:t>Формы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260648"/>
            <a:ext cx="6084168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000" b="1" dirty="0" smtClean="0"/>
              <a:t>Частный или государственный капитал</a:t>
            </a:r>
            <a:r>
              <a:rPr lang="ru-RU" sz="2000" dirty="0" smtClean="0"/>
              <a:t>, в зависимости от того, вывозится он частными или государственными организациями и компаниями;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1556792"/>
            <a:ext cx="6084168" cy="16312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000" b="1" dirty="0" smtClean="0"/>
              <a:t>Денежная и товарная форма</a:t>
            </a:r>
            <a:r>
              <a:rPr lang="ru-RU" sz="2000" dirty="0" smtClean="0"/>
              <a:t>. Вывозом капитала могут быть машины и оборудование, патенты, если они вывозятся за рубеж в качестве вклада в уставный капитал создаваемой или покупаемой там фирмы. Товарные кредиты;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3429000"/>
            <a:ext cx="6084168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000" b="1" dirty="0" smtClean="0"/>
              <a:t>Краткосрочная и долгосрочная форма </a:t>
            </a:r>
            <a:r>
              <a:rPr lang="ru-RU" sz="2000" dirty="0" smtClean="0"/>
              <a:t>(в мире и в России преобладает движение краткосрочного капитала);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4725144"/>
            <a:ext cx="6084168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000" b="1" dirty="0" smtClean="0"/>
              <a:t>Ссудная и предпринимательская форма</a:t>
            </a:r>
            <a:r>
              <a:rPr lang="ru-RU" sz="2000" dirty="0" smtClean="0"/>
              <a:t>. Капитал в ссудной форме приносит его владельцу доход главным образом в виде процента по вкладам, займам и кредитам, а капитал в предпринимательской - преимущественно в виде прибыли.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691648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052736"/>
            <a:ext cx="9811453" cy="5805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6552728" cy="7829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Стимулирующие факторы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6228184" cy="230425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ctr"/>
            <a:r>
              <a:rPr lang="ru-RU" sz="2200" b="1" dirty="0" smtClean="0"/>
              <a:t>растущая взаимосвязь национальных экономик</a:t>
            </a:r>
            <a:r>
              <a:rPr lang="ru-RU" sz="2200" dirty="0" smtClean="0"/>
              <a:t>, являющихся движущей силой, активизирующей вывоз капитала. </a:t>
            </a:r>
            <a:r>
              <a:rPr lang="ru-RU" sz="2000" dirty="0" smtClean="0"/>
              <a:t>Интернационализация производства оказывает огромное воздействие на международное движение капиталов, способствуя его ускорению;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AOCwzWgu3bgDQoPQDEF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56592" y="1046645"/>
            <a:ext cx="10348683" cy="5811355"/>
          </a:xfrm>
          <a:prstGeom prst="rect">
            <a:avLst/>
          </a:prstGeom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971600" y="4725144"/>
            <a:ext cx="7668344" cy="19168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>
            <a:normAutofit lnSpcReduction="1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международная промышленная кооперация 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(вложения транснациональных корпораций в дочерние компании).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Так, отдельные юридически самостоятельные предприятия из разных стран в рамках одной международной корпорации устанавливают тесное сотрудничество в области отраслевой, технологической,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подетальной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специализации;</a:t>
            </a: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188640"/>
            <a:ext cx="6552728" cy="782960"/>
          </a:xfrm>
          <a:prstGeom prst="rect">
            <a:avLst/>
          </a:prstGeom>
        </p:spPr>
        <p:txBody>
          <a:bodyPr vert="horz" lIns="0" rIns="0" bIns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Стимулирующие факторы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2513_0130_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69023" y="1124744"/>
            <a:ext cx="10310614" cy="573325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1628800"/>
            <a:ext cx="6563072" cy="18722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sz="2200" b="1" dirty="0" smtClean="0"/>
              <a:t>экономическая политика </a:t>
            </a:r>
            <a:r>
              <a:rPr lang="ru-RU" sz="2200" dirty="0" smtClean="0"/>
              <a:t>промышленно -развитых стран</a:t>
            </a:r>
            <a:r>
              <a:rPr lang="ru-RU" dirty="0" smtClean="0"/>
              <a:t>, </a:t>
            </a:r>
            <a:r>
              <a:rPr lang="ru-RU" sz="2000" dirty="0" smtClean="0"/>
              <a:t>направленная на привлечение значительных объемов капитала для поддержания темпов экономического роста, уровня занятости, развития передовых отраслей промышленности;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1520" y="188640"/>
            <a:ext cx="6552728" cy="782960"/>
          </a:xfrm>
          <a:prstGeom prst="rect">
            <a:avLst/>
          </a:prstGeom>
        </p:spPr>
        <p:txBody>
          <a:bodyPr vert="horz" lIns="0" rIns="0" bIns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Стимулирующие факторы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214</TotalTime>
  <Words>1158</Words>
  <Application>Microsoft Office PowerPoint</Application>
  <PresentationFormat>Экран (4:3)</PresentationFormat>
  <Paragraphs>78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Проблема «бегства» капитала из России</vt:lpstr>
      <vt:lpstr>Международное движение капитала </vt:lpstr>
      <vt:lpstr>Слайд 3</vt:lpstr>
      <vt:lpstr>Причины экспорта капитала</vt:lpstr>
      <vt:lpstr>Причины экспорта капитала</vt:lpstr>
      <vt:lpstr>Формы</vt:lpstr>
      <vt:lpstr>Стимулирующие факторы</vt:lpstr>
      <vt:lpstr>Слайд 8</vt:lpstr>
      <vt:lpstr>Слайд 9</vt:lpstr>
      <vt:lpstr>Слайд 10</vt:lpstr>
      <vt:lpstr>Плюсы</vt:lpstr>
      <vt:lpstr>Минусы</vt:lpstr>
      <vt:lpstr>Движение капитала в России</vt:lpstr>
      <vt:lpstr>Причины</vt:lpstr>
      <vt:lpstr>Слайд 15</vt:lpstr>
      <vt:lpstr>Масштабы</vt:lpstr>
      <vt:lpstr>Слайд 17</vt:lpstr>
      <vt:lpstr>Слайд 18</vt:lpstr>
      <vt:lpstr>Текущая ситуация</vt:lpstr>
      <vt:lpstr>Последствия оттока капитала</vt:lpstr>
      <vt:lpstr>Последствия оттока капитала</vt:lpstr>
      <vt:lpstr>Методы борьбы</vt:lpstr>
      <vt:lpstr>Выводы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Елена Романова</cp:lastModifiedBy>
  <cp:revision>23</cp:revision>
  <dcterms:created xsi:type="dcterms:W3CDTF">2016-04-10T09:59:04Z</dcterms:created>
  <dcterms:modified xsi:type="dcterms:W3CDTF">2016-10-04T08:16:47Z</dcterms:modified>
</cp:coreProperties>
</file>