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12/17/2015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Реферат на тему:</a:t>
            </a:r>
            <a:br>
              <a:rPr lang="ru-RU" dirty="0" smtClean="0"/>
            </a:br>
            <a:r>
              <a:rPr lang="ru-RU" dirty="0" smtClean="0"/>
              <a:t>Стратегия упаковки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Выполнила:</a:t>
            </a:r>
            <a:endParaRPr lang="ru-RU" dirty="0" smtClean="0"/>
          </a:p>
          <a:p>
            <a:r>
              <a:rPr lang="ru-RU" dirty="0" smtClean="0"/>
              <a:t>студентка группы </a:t>
            </a:r>
            <a:r>
              <a:rPr lang="ru-RU" dirty="0" smtClean="0"/>
              <a:t>                </a:t>
            </a:r>
          </a:p>
          <a:p>
            <a:r>
              <a:rPr lang="ru-RU" dirty="0" smtClean="0"/>
              <a:t>  </a:t>
            </a:r>
            <a:r>
              <a:rPr lang="ru-RU" i="1" dirty="0" smtClean="0"/>
              <a:t>ЭББ-406                                    </a:t>
            </a:r>
            <a:r>
              <a:rPr lang="ru-RU" dirty="0" smtClean="0"/>
              <a:t>Сиркунен </a:t>
            </a:r>
            <a:r>
              <a:rPr lang="ru-RU" dirty="0" smtClean="0"/>
              <a:t>Ю.К. </a:t>
            </a:r>
          </a:p>
          <a:p>
            <a:r>
              <a:rPr lang="ru-RU" dirty="0" smtClean="0"/>
              <a:t>                                                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0"/>
            <a:ext cx="6629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Федеральное агентство железнодорожного транспорта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Федеральное государственное бюджетное образовательное учреждение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высшего профессионального образования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«ПЕТЕРБУРГСКИЙ ГОСУДАРСТВЕННЫЙ УНИВЕРСИТЕТ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ПУТЕЙ СООБЩЕНИЯ Императора Александра </a:t>
            </a:r>
            <a:r>
              <a:rPr lang="en-US" b="1" dirty="0" smtClean="0"/>
              <a:t>I</a:t>
            </a:r>
            <a:r>
              <a:rPr lang="ru-RU" b="1" dirty="0" smtClean="0"/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352800" y="2338372"/>
            <a:ext cx="4343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Факультет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«Экономика и менеджмент»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Информация на упаковке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3400" y="1219200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Информация </a:t>
            </a:r>
            <a:r>
              <a:rPr lang="ru-RU" sz="2000" dirty="0" smtClean="0"/>
              <a:t>на упаковке способна решить многие задачи рекламы гораздо менее трудоемкими и более дешевыми способами. Критерии оценки информации на упаковке могут быть следующими.</a:t>
            </a:r>
          </a:p>
          <a:p>
            <a:pPr lvl="0"/>
            <a:r>
              <a:rPr lang="ru-RU" sz="2000" dirty="0" smtClean="0"/>
              <a:t>Выделение главной информации</a:t>
            </a:r>
          </a:p>
          <a:p>
            <a:pPr lvl="0"/>
            <a:r>
              <a:rPr lang="ru-RU" sz="2000" dirty="0" smtClean="0"/>
              <a:t>Читаемость основной информации о товаре на упаковке с расстояния</a:t>
            </a:r>
          </a:p>
          <a:p>
            <a:endParaRPr lang="ru-RU" dirty="0"/>
          </a:p>
        </p:txBody>
      </p:sp>
      <p:pic>
        <p:nvPicPr>
          <p:cNvPr id="34818" name="Picture 2" descr="http://ppcorn.com/wp-content/uploads/2015/05/420582_1239781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6636" y="4114800"/>
            <a:ext cx="4156364" cy="2743200"/>
          </a:xfrm>
          <a:prstGeom prst="rect">
            <a:avLst/>
          </a:prstGeom>
          <a:noFill/>
        </p:spPr>
      </p:pic>
      <p:pic>
        <p:nvPicPr>
          <p:cNvPr id="34820" name="Picture 4" descr="http://eatpack.ru/i/eatpack.ru/food_pack/2bcbc2ab3711c4b0ab930ece3bd8c441.jpg"/>
          <p:cNvPicPr>
            <a:picLocks noChangeAspect="1" noChangeArrowheads="1"/>
          </p:cNvPicPr>
          <p:nvPr/>
        </p:nvPicPr>
        <p:blipFill>
          <a:blip r:embed="rId3" cstate="print"/>
          <a:srcRect l="5562" t="23077"/>
          <a:stretch>
            <a:fillRect/>
          </a:stretch>
        </p:blipFill>
        <p:spPr bwMode="auto">
          <a:xfrm>
            <a:off x="685800" y="3733800"/>
            <a:ext cx="3505200" cy="20645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Таким образом практически </a:t>
            </a:r>
            <a:r>
              <a:rPr lang="ru-RU" dirty="0" smtClean="0"/>
              <a:t>любой продукт заключен в какую-либо оболочку, которая одновременно, при выборе продукта, может выполнять несколько жизненно важных для данного продукта функций.</a:t>
            </a:r>
          </a:p>
          <a:p>
            <a:endParaRPr lang="ru-RU" dirty="0"/>
          </a:p>
        </p:txBody>
      </p:sp>
      <p:pic>
        <p:nvPicPr>
          <p:cNvPr id="33794" name="Picture 2" descr="http://img.day.az/clickable/04/5/357590_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267200"/>
            <a:ext cx="3222510" cy="2332292"/>
          </a:xfrm>
          <a:prstGeom prst="rect">
            <a:avLst/>
          </a:prstGeom>
          <a:noFill/>
        </p:spPr>
      </p:pic>
      <p:pic>
        <p:nvPicPr>
          <p:cNvPr id="33796" name="Picture 4" descr="http://www.zeutch.com/wp-content/uploads/2009/08/916271249142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3505200"/>
            <a:ext cx="1524000" cy="1524000"/>
          </a:xfrm>
          <a:prstGeom prst="rect">
            <a:avLst/>
          </a:prstGeom>
          <a:noFill/>
        </p:spPr>
      </p:pic>
      <p:pic>
        <p:nvPicPr>
          <p:cNvPr id="33798" name="Picture 6" descr="http://www.taknaz.ir/upload/6/0.779392001287038861_7d511ab349aed4850346a0e121e695cb8081eed4c4ab38f976f076f9d292e3688fa0dbac62a4eace47adafc2ccb233c40654a4172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4419600"/>
            <a:ext cx="2703526" cy="1869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Введение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Упаковка является одним из важнейших элементов маркетинговой коммуникации – процесса передачи информации о товаре целевой аудитории.</a:t>
            </a:r>
          </a:p>
          <a:p>
            <a:pPr>
              <a:buNone/>
            </a:pPr>
            <a:r>
              <a:rPr lang="ru-RU" dirty="0" smtClean="0"/>
              <a:t>Практически любой продукт заключен в какую-либо оболочку, которая одновременно, при выборе продукта, может выполнять несколько жизненно важных для данного продукта функций</a:t>
            </a:r>
            <a:r>
              <a:rPr lang="ru-RU" dirty="0" smtClean="0"/>
              <a:t>:</a:t>
            </a:r>
          </a:p>
          <a:p>
            <a:r>
              <a:rPr lang="ru-RU" dirty="0" smtClean="0"/>
              <a:t> </a:t>
            </a:r>
            <a:r>
              <a:rPr lang="ru-RU" dirty="0" smtClean="0"/>
              <a:t>Возможность </a:t>
            </a:r>
            <a:r>
              <a:rPr lang="ru-RU" dirty="0" smtClean="0"/>
              <a:t>распределения продуктов и изделий по весу или по </a:t>
            </a:r>
            <a:r>
              <a:rPr lang="ru-RU" dirty="0" smtClean="0"/>
              <a:t>количеству.</a:t>
            </a:r>
          </a:p>
          <a:p>
            <a:r>
              <a:rPr lang="ru-RU" dirty="0" smtClean="0"/>
              <a:t>Информационная </a:t>
            </a:r>
            <a:r>
              <a:rPr lang="ru-RU" dirty="0" smtClean="0"/>
              <a:t>и рекламная функции (она, в частности, способствует увеличению объемов продаж).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Роль упаковки в маркетинге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Упаковка является одним из важнейших элементов маркетинговой коммуникации – процесса передачи информации о товаре целевой аудитории.</a:t>
            </a:r>
          </a:p>
          <a:p>
            <a:endParaRPr lang="ru-RU" dirty="0"/>
          </a:p>
        </p:txBody>
      </p:sp>
      <p:pic>
        <p:nvPicPr>
          <p:cNvPr id="14340" name="Picture 4" descr="http://eda.jofo.ru/data/userfiles/4988/images/483074-____www.unipack.ru_user_files_file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429000"/>
            <a:ext cx="3039892" cy="2286000"/>
          </a:xfrm>
          <a:prstGeom prst="rect">
            <a:avLst/>
          </a:prstGeom>
          <a:noFill/>
        </p:spPr>
      </p:pic>
      <p:pic>
        <p:nvPicPr>
          <p:cNvPr id="14342" name="Picture 6" descr="http://dizyne.net/wp-content/uploads/2014/08/box-package-design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200400"/>
            <a:ext cx="2981402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</a:t>
            </a:r>
            <a:r>
              <a:rPr lang="ru-RU" b="1" dirty="0" smtClean="0"/>
              <a:t>ункции </a:t>
            </a:r>
            <a:r>
              <a:rPr lang="ru-RU" b="1" dirty="0" smtClean="0"/>
              <a:t>упаковки</a:t>
            </a:r>
            <a:endParaRPr lang="ru-RU" dirty="0"/>
          </a:p>
        </p:txBody>
      </p:sp>
      <p:pic>
        <p:nvPicPr>
          <p:cNvPr id="4" name="Picture 2" descr="http://refdb.ru/images/1026/2051030/m14798f0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905000"/>
            <a:ext cx="6862123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Разновидности упаковки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 smtClean="0"/>
              <a:t>потребительскую;</a:t>
            </a:r>
          </a:p>
          <a:p>
            <a:pPr lvl="0"/>
            <a:r>
              <a:rPr lang="ru-RU" dirty="0" smtClean="0"/>
              <a:t>производственную;</a:t>
            </a:r>
          </a:p>
          <a:p>
            <a:pPr lvl="0"/>
            <a:r>
              <a:rPr lang="ru-RU" dirty="0" smtClean="0"/>
              <a:t>транспортную;</a:t>
            </a:r>
          </a:p>
          <a:p>
            <a:r>
              <a:rPr lang="ru-RU" dirty="0" smtClean="0"/>
              <a:t>с</a:t>
            </a:r>
            <a:r>
              <a:rPr lang="ru-RU" dirty="0" smtClean="0"/>
              <a:t>пециальную.</a:t>
            </a:r>
            <a:endParaRPr lang="ru-RU" dirty="0"/>
          </a:p>
        </p:txBody>
      </p:sp>
      <p:pic>
        <p:nvPicPr>
          <p:cNvPr id="32770" name="Picture 2" descr="http://amixgroup.ru/wp-content/uploads/2015/04/sbornie-perevozk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533400"/>
            <a:ext cx="3276599" cy="3276600"/>
          </a:xfrm>
          <a:prstGeom prst="rect">
            <a:avLst/>
          </a:prstGeom>
          <a:noFill/>
        </p:spPr>
      </p:pic>
      <p:pic>
        <p:nvPicPr>
          <p:cNvPr id="32772" name="Picture 4" descr="http://upakovka-astana.kz/images/karobka-tort-astan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046922"/>
            <a:ext cx="2971800" cy="1972877"/>
          </a:xfrm>
          <a:prstGeom prst="rect">
            <a:avLst/>
          </a:prstGeom>
          <a:noFill/>
        </p:spPr>
      </p:pic>
      <p:pic>
        <p:nvPicPr>
          <p:cNvPr id="32774" name="Picture 6" descr="http://www.bankfirm.ru/img/sg/10/10288_h.jpg"/>
          <p:cNvPicPr>
            <a:picLocks noChangeAspect="1" noChangeArrowheads="1"/>
          </p:cNvPicPr>
          <p:nvPr/>
        </p:nvPicPr>
        <p:blipFill>
          <a:blip r:embed="rId4" cstate="print"/>
          <a:srcRect l="26351" t="-2703" r="18919"/>
          <a:stretch>
            <a:fillRect/>
          </a:stretch>
        </p:blipFill>
        <p:spPr bwMode="auto">
          <a:xfrm>
            <a:off x="4800600" y="3657600"/>
            <a:ext cx="205740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Потребительская упаковка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Потребительская упаковка предназначена для товаров массового потребления; она является частью товара, входит в его стоимость, а после реализации товара переходит в полную собственность покупателя.</a:t>
            </a:r>
          </a:p>
          <a:p>
            <a:pPr>
              <a:buNone/>
            </a:pPr>
            <a:r>
              <a:rPr lang="ru-RU" dirty="0" smtClean="0"/>
              <a:t>Основными функциями потребительской упаковки являются:</a:t>
            </a:r>
          </a:p>
          <a:p>
            <a:pPr lvl="0"/>
            <a:r>
              <a:rPr lang="ru-RU" dirty="0" smtClean="0"/>
              <a:t>защитная;</a:t>
            </a:r>
          </a:p>
          <a:p>
            <a:pPr lvl="0"/>
            <a:r>
              <a:rPr lang="ru-RU" dirty="0" smtClean="0"/>
              <a:t>маркетинговая;</a:t>
            </a:r>
          </a:p>
          <a:p>
            <a:pPr lvl="0"/>
            <a:r>
              <a:rPr lang="ru-RU" dirty="0" smtClean="0"/>
              <a:t>информационная.</a:t>
            </a:r>
          </a:p>
          <a:p>
            <a:endParaRPr lang="ru-RU" dirty="0"/>
          </a:p>
        </p:txBody>
      </p:sp>
      <p:pic>
        <p:nvPicPr>
          <p:cNvPr id="31746" name="Picture 2" descr="http://www.centralpack.ru/d/853626/d/67895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810000"/>
            <a:ext cx="3371850" cy="20955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191000" y="60198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Потребительская упаковка </a:t>
            </a:r>
            <a:endParaRPr lang="ru-RU" dirty="0" smtClean="0"/>
          </a:p>
          <a:p>
            <a:pPr algn="ctr"/>
            <a:r>
              <a:rPr lang="ru-RU" dirty="0" err="1" smtClean="0"/>
              <a:t>крафт</a:t>
            </a:r>
            <a:r>
              <a:rPr lang="ru-RU" dirty="0" smtClean="0"/>
              <a:t> </a:t>
            </a:r>
            <a:r>
              <a:rPr lang="ru-RU" dirty="0" smtClean="0"/>
              <a:t>пакеты.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Потребительская </a:t>
            </a:r>
            <a:r>
              <a:rPr lang="ru-RU" dirty="0" smtClean="0"/>
              <a:t>упаковка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81000" y="1447800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Потребительская </a:t>
            </a:r>
            <a:r>
              <a:rPr lang="ru-RU" dirty="0" smtClean="0"/>
              <a:t>упаковка бывает: </a:t>
            </a:r>
            <a:endParaRPr lang="ru-RU" dirty="0" smtClean="0"/>
          </a:p>
          <a:p>
            <a:r>
              <a:rPr lang="ru-RU" dirty="0" smtClean="0"/>
              <a:t>Ж</a:t>
            </a:r>
            <a:r>
              <a:rPr lang="ru-RU" dirty="0" smtClean="0"/>
              <a:t>есткой</a:t>
            </a:r>
          </a:p>
          <a:p>
            <a:r>
              <a:rPr lang="ru-RU" dirty="0" smtClean="0"/>
              <a:t>Полужесткой </a:t>
            </a:r>
          </a:p>
          <a:p>
            <a:r>
              <a:rPr lang="ru-RU" dirty="0" smtClean="0"/>
              <a:t>М</a:t>
            </a:r>
            <a:r>
              <a:rPr lang="ru-RU" dirty="0" smtClean="0"/>
              <a:t>ягкой</a:t>
            </a:r>
            <a:endParaRPr lang="ru-RU" dirty="0"/>
          </a:p>
        </p:txBody>
      </p:sp>
      <p:pic>
        <p:nvPicPr>
          <p:cNvPr id="30722" name="Picture 2" descr="http://img14.olx.ua/images_slandocomua/210178604_1_1000x700_kofe-yakobs-400g-ivan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05200"/>
            <a:ext cx="3009900" cy="3009900"/>
          </a:xfrm>
          <a:prstGeom prst="rect">
            <a:avLst/>
          </a:prstGeom>
          <a:noFill/>
        </p:spPr>
      </p:pic>
      <p:pic>
        <p:nvPicPr>
          <p:cNvPr id="30724" name="Picture 4" descr="http://sp.bvf.ru/image/photo/110795_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2895600"/>
            <a:ext cx="2286000" cy="2286001"/>
          </a:xfrm>
          <a:prstGeom prst="rect">
            <a:avLst/>
          </a:prstGeom>
          <a:noFill/>
        </p:spPr>
      </p:pic>
      <p:pic>
        <p:nvPicPr>
          <p:cNvPr id="30726" name="Picture 6" descr="http://otvet.imgsmail.ru/download/7108111ccda99bfb7fd39c80ee497b3d_i-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219200"/>
            <a:ext cx="2438400" cy="2194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bcetyt.ru/UserFiles/Image/business/5865.jpg"/>
          <p:cNvPicPr>
            <a:picLocks noChangeAspect="1" noChangeArrowheads="1"/>
          </p:cNvPicPr>
          <p:nvPr/>
        </p:nvPicPr>
        <p:blipFill>
          <a:blip r:embed="rId2" cstate="print"/>
          <a:srcRect r="21735"/>
          <a:stretch>
            <a:fillRect/>
          </a:stretch>
        </p:blipFill>
        <p:spPr bwMode="auto">
          <a:xfrm>
            <a:off x="5715000" y="1752600"/>
            <a:ext cx="2743914" cy="3733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Индивидуальность упаковки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791200" cy="5257800"/>
          </a:xfrm>
        </p:spPr>
        <p:txBody>
          <a:bodyPr/>
          <a:lstStyle/>
          <a:p>
            <a:r>
              <a:rPr lang="ru-RU" dirty="0" smtClean="0"/>
              <a:t>Соки </a:t>
            </a:r>
            <a:r>
              <a:rPr lang="ru-RU" dirty="0" smtClean="0"/>
              <a:t>и нектары марки «Золотая Троя» производства ООО «Троя-Ультра» являются хорошей иллюстрацией нетипичного решения. Создатели не побоялись использовать на упаковке не только оригинальные ассоциации, но и нетрадиционный для восприятия соков черный цвет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Индивидуальность </a:t>
            </a:r>
            <a:r>
              <a:rPr lang="ru-RU" b="1" dirty="0" smtClean="0"/>
              <a:t>упаковки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Принцип использования контрастных цветов часто применяется в оформлении упаковок продукции </a:t>
            </a:r>
            <a:r>
              <a:rPr lang="ru-RU" dirty="0" smtClean="0"/>
              <a:t>компаний:</a:t>
            </a:r>
          </a:p>
          <a:p>
            <a:r>
              <a:rPr lang="ru-RU" dirty="0" smtClean="0"/>
              <a:t>«Вимм-Билль-Данн»</a:t>
            </a:r>
          </a:p>
          <a:p>
            <a:r>
              <a:rPr lang="ru-RU" dirty="0" smtClean="0"/>
              <a:t>«</a:t>
            </a:r>
            <a:r>
              <a:rPr lang="ru-RU" dirty="0" smtClean="0"/>
              <a:t>Красный </a:t>
            </a:r>
            <a:r>
              <a:rPr lang="ru-RU" dirty="0" smtClean="0"/>
              <a:t>Октябрь»</a:t>
            </a:r>
          </a:p>
          <a:p>
            <a:r>
              <a:rPr lang="ru-RU" dirty="0" smtClean="0"/>
              <a:t>Fazer</a:t>
            </a:r>
            <a:r>
              <a:rPr lang="ru-RU" dirty="0" smtClean="0"/>
              <a:t>, </a:t>
            </a:r>
            <a:r>
              <a:rPr lang="ru-RU" dirty="0" err="1" smtClean="0"/>
              <a:t>Saarioinen</a:t>
            </a:r>
            <a:endParaRPr lang="ru-RU" dirty="0" smtClean="0"/>
          </a:p>
          <a:p>
            <a:r>
              <a:rPr lang="ru-RU" dirty="0" smtClean="0"/>
              <a:t>ЭКБК </a:t>
            </a:r>
            <a:r>
              <a:rPr lang="ru-RU" dirty="0" smtClean="0"/>
              <a:t>«Звездный»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и </a:t>
            </a:r>
            <a:r>
              <a:rPr lang="ru-RU" dirty="0" smtClean="0"/>
              <a:t>многих других.</a:t>
            </a:r>
          </a:p>
          <a:p>
            <a:endParaRPr lang="ru-RU" dirty="0"/>
          </a:p>
        </p:txBody>
      </p:sp>
      <p:pic>
        <p:nvPicPr>
          <p:cNvPr id="35842" name="Picture 2" descr="http://irecommend.ru.q5.r-99.com/sites/default/files/imagecache/copyright1/user-images/348783/UKVjilIcYdFGF3aV07nT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133600"/>
            <a:ext cx="3048000" cy="2286000"/>
          </a:xfrm>
          <a:prstGeom prst="rect">
            <a:avLst/>
          </a:prstGeom>
          <a:noFill/>
        </p:spPr>
      </p:pic>
      <p:pic>
        <p:nvPicPr>
          <p:cNvPr id="35844" name="Picture 4" descr="http://i.otzovik.com/product/2015/10/5290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476750"/>
            <a:ext cx="2381250" cy="2381250"/>
          </a:xfrm>
          <a:prstGeom prst="rect">
            <a:avLst/>
          </a:prstGeom>
          <a:noFill/>
        </p:spPr>
      </p:pic>
      <p:pic>
        <p:nvPicPr>
          <p:cNvPr id="35846" name="Picture 6" descr="http://www.funlib.ru/cimg/2014/101913/080599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4648200"/>
            <a:ext cx="1676400" cy="1676400"/>
          </a:xfrm>
          <a:prstGeom prst="rect">
            <a:avLst/>
          </a:prstGeom>
          <a:noFill/>
        </p:spPr>
      </p:pic>
      <p:pic>
        <p:nvPicPr>
          <p:cNvPr id="35848" name="Picture 8" descr="http://mamma.ee/wp-content/uploads/2014/12/31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4572000"/>
            <a:ext cx="2262863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50</TotalTime>
  <Words>296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Реферат на тему: Стратегия упаковки </vt:lpstr>
      <vt:lpstr>Введение</vt:lpstr>
      <vt:lpstr>Роль упаковки в маркетинге </vt:lpstr>
      <vt:lpstr>Функции упаковки</vt:lpstr>
      <vt:lpstr>Разновидности упаковки </vt:lpstr>
      <vt:lpstr>Потребительская упаковка </vt:lpstr>
      <vt:lpstr>Потребительская упаковка </vt:lpstr>
      <vt:lpstr>Индивидуальность упаковки </vt:lpstr>
      <vt:lpstr>Индивидуальность упаковки </vt:lpstr>
      <vt:lpstr>Информация на упаковке </vt:lpstr>
      <vt:lpstr>Вывод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Реферат на тему: Стратегия упаковки </dc:title>
  <dc:creator>Юлия Сиркунен</dc:creator>
  <cp:lastModifiedBy>Юлия</cp:lastModifiedBy>
  <cp:revision>7</cp:revision>
  <dcterms:created xsi:type="dcterms:W3CDTF">2015-12-17T14:03:04Z</dcterms:created>
  <dcterms:modified xsi:type="dcterms:W3CDTF">2015-12-17T15:04:11Z</dcterms:modified>
</cp:coreProperties>
</file>