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837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97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81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14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832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59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85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849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59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28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0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F0711-FE46-104B-AB21-68287A443BE4}" type="datetimeFigureOut">
              <a:rPr lang="ru-RU" smtClean="0"/>
              <a:t>20.12.16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004A5-85CA-7545-BA32-649ABA019D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4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auka-rastudent.ru/10/2038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Государственное регулирование иностранных инвестиций в 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6319" y="3886200"/>
            <a:ext cx="5117682" cy="175260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Подготовили:</a:t>
            </a:r>
          </a:p>
          <a:p>
            <a:pPr algn="l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Изображение 3" descr="ufrf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17" y="175687"/>
            <a:ext cx="5172439" cy="1325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9970" y="6277180"/>
            <a:ext cx="179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Москва, 2016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926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u="sng" dirty="0" smtClean="0"/>
              <a:t>Статья </a:t>
            </a:r>
            <a:r>
              <a:rPr lang="ru-RU" b="1" u="sng" dirty="0"/>
              <a:t>13 ФЗ № 39-ФЗ «Об инвестиционной деятельности в РФ, осуществляемой в форме капитальных вложений»</a:t>
            </a:r>
          </a:p>
        </p:txBody>
      </p:sp>
    </p:spTree>
    <p:extLst>
      <p:ext uri="{BB962C8B-B14F-4D97-AF65-F5344CB8AC3E}">
        <p14:creationId xmlns:p14="http://schemas.microsoft.com/office/powerpoint/2010/main" val="2656064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Цель государственного регулирования внутренних и иностранных </a:t>
            </a:r>
            <a:r>
              <a:rPr lang="ru-RU" dirty="0" smtClean="0"/>
              <a:t>инвестиций -  </a:t>
            </a:r>
            <a:r>
              <a:rPr lang="ru-RU" b="1" i="1" u="sng" dirty="0" smtClean="0"/>
              <a:t>создать </a:t>
            </a:r>
            <a:r>
              <a:rPr lang="ru-RU" b="1" i="1" u="sng" dirty="0"/>
              <a:t>благоприятные условия для инвесторов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058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7131" y="1600200"/>
            <a:ext cx="797966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 smtClean="0"/>
              <a:t>темп </a:t>
            </a:r>
            <a:r>
              <a:rPr lang="ru-RU" sz="2800" u="sng" dirty="0"/>
              <a:t>роста капиталов в российских </a:t>
            </a:r>
            <a:r>
              <a:rPr lang="ru-RU" sz="2800" u="sng" dirty="0" smtClean="0"/>
              <a:t>банках</a:t>
            </a:r>
          </a:p>
          <a:p>
            <a:pPr marL="0" indent="0">
              <a:buNone/>
            </a:pPr>
            <a:r>
              <a:rPr lang="ru-RU" baseline="30000" dirty="0" smtClean="0"/>
              <a:t>                                       </a:t>
            </a:r>
            <a:r>
              <a:rPr lang="ru-RU" sz="4000" baseline="30000" dirty="0" smtClean="0"/>
              <a:t>ВВП</a:t>
            </a:r>
          </a:p>
          <a:p>
            <a:pPr marL="0" indent="0">
              <a:buNone/>
            </a:pPr>
            <a:r>
              <a:rPr lang="ru-RU" u="sng" dirty="0"/>
              <a:t>роста активов </a:t>
            </a:r>
            <a:r>
              <a:rPr lang="ru-RU" u="sng" dirty="0" smtClean="0"/>
              <a:t>банков</a:t>
            </a:r>
          </a:p>
          <a:p>
            <a:pPr marL="0" indent="0">
              <a:buNone/>
            </a:pPr>
            <a:r>
              <a:rPr lang="ru-RU" sz="2800" baseline="30000" dirty="0" smtClean="0"/>
              <a:t>                     </a:t>
            </a:r>
            <a:r>
              <a:rPr lang="ru-RU" baseline="30000" dirty="0" smtClean="0"/>
              <a:t>  </a:t>
            </a:r>
            <a:r>
              <a:rPr lang="ru-RU" sz="4000" baseline="30000" dirty="0" smtClean="0"/>
              <a:t>ВВП</a:t>
            </a:r>
          </a:p>
          <a:p>
            <a:pPr marL="0" indent="0">
              <a:buNone/>
            </a:pPr>
            <a:r>
              <a:rPr lang="ru-RU" sz="2800" u="sng" dirty="0" smtClean="0"/>
              <a:t>кредиты </a:t>
            </a:r>
            <a:r>
              <a:rPr lang="ru-RU" sz="2800" u="sng" dirty="0"/>
              <a:t>частному </a:t>
            </a:r>
            <a:r>
              <a:rPr lang="ru-RU" sz="2800" u="sng" dirty="0" smtClean="0"/>
              <a:t>сектору</a:t>
            </a:r>
          </a:p>
          <a:p>
            <a:pPr marL="1257300" lvl="3" indent="0">
              <a:buNone/>
            </a:pPr>
            <a:r>
              <a:rPr lang="ru-RU" sz="4000" baseline="30000" dirty="0" smtClean="0"/>
              <a:t>ВВП</a:t>
            </a:r>
          </a:p>
          <a:p>
            <a:pPr marL="0" indent="0">
              <a:buNone/>
            </a:pPr>
            <a:endParaRPr lang="ru-RU" sz="3600" baseline="30000" dirty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2800" u="sng" dirty="0"/>
          </a:p>
        </p:txBody>
      </p:sp>
      <p:sp>
        <p:nvSpPr>
          <p:cNvPr id="4" name="Стрелка вниз 3"/>
          <p:cNvSpPr/>
          <p:nvPr/>
        </p:nvSpPr>
        <p:spPr>
          <a:xfrm>
            <a:off x="7388799" y="1702775"/>
            <a:ext cx="1125638" cy="44233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5400000">
            <a:off x="5862099" y="3593199"/>
            <a:ext cx="4242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ниже, чем в развитых странах</a:t>
            </a:r>
          </a:p>
        </p:txBody>
      </p:sp>
    </p:spTree>
    <p:extLst>
      <p:ext uri="{BB962C8B-B14F-4D97-AF65-F5344CB8AC3E}">
        <p14:creationId xmlns:p14="http://schemas.microsoft.com/office/powerpoint/2010/main" val="1261077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Электронный журнал Наука-Студент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http://nauka-rastudent.ru/10/2038/</a:t>
            </a:r>
            <a:endParaRPr lang="ru-RU" dirty="0" smtClean="0"/>
          </a:p>
          <a:p>
            <a:r>
              <a:rPr lang="ru-RU" dirty="0"/>
              <a:t>№ 160-ФЗ «Об иностранных инвестициях в РФ». </a:t>
            </a:r>
          </a:p>
          <a:p>
            <a:r>
              <a:rPr lang="ru-RU" dirty="0"/>
              <a:t>ФЗ «Об инвестиционной деятельности в РФ, осуществляемой в форме капитальных вложений</a:t>
            </a:r>
            <a:r>
              <a:rPr lang="ru-RU" dirty="0" smtClean="0"/>
              <a:t>»</a:t>
            </a:r>
          </a:p>
          <a:p>
            <a:r>
              <a:rPr lang="ru-RU" dirty="0" err="1" smtClean="0"/>
              <a:t>https</a:t>
            </a:r>
            <a:r>
              <a:rPr lang="ru-RU" dirty="0" smtClean="0"/>
              <a:t>://</a:t>
            </a:r>
            <a:r>
              <a:rPr lang="ru-RU" dirty="0" err="1" smtClean="0"/>
              <a:t>ru.wikipedia.org</a:t>
            </a:r>
            <a:r>
              <a:rPr lang="ru-RU" dirty="0" smtClean="0"/>
              <a:t>/</a:t>
            </a:r>
            <a:r>
              <a:rPr lang="ru-RU" dirty="0" err="1" smtClean="0"/>
              <a:t>wiki</a:t>
            </a:r>
            <a:r>
              <a:rPr lang="ru-RU" dirty="0" smtClean="0"/>
              <a:t>/</a:t>
            </a:r>
            <a:r>
              <a:rPr lang="ru-RU" dirty="0" err="1" smtClean="0"/>
              <a:t>Иностранные_инвестиции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1756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87081" y="2612346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554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Определение иностранных инвестиций</a:t>
            </a:r>
          </a:p>
          <a:p>
            <a:r>
              <a:rPr lang="ru-RU" dirty="0" smtClean="0"/>
              <a:t>Мотивы зарубежного инвестирования</a:t>
            </a:r>
          </a:p>
          <a:p>
            <a:r>
              <a:rPr lang="ru-RU" dirty="0" smtClean="0"/>
              <a:t>Формы зарубежного инвестирования</a:t>
            </a:r>
          </a:p>
          <a:p>
            <a:r>
              <a:rPr lang="ru-RU" dirty="0" smtClean="0"/>
              <a:t>Выгоды и недостатки различных форм иностранного инвестирования</a:t>
            </a:r>
          </a:p>
          <a:p>
            <a:r>
              <a:rPr lang="ru-RU" dirty="0" smtClean="0"/>
              <a:t>Основные законы государственного регулирования иностранных инвестиций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187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i="1" u="sng" dirty="0"/>
              <a:t>Иностранные инвестиции </a:t>
            </a:r>
            <a:r>
              <a:rPr lang="ru-RU" dirty="0"/>
              <a:t>- вложение иностранного капитала в объект предпринимательской деятельности на территории РФ в виде объектов гражданских прав, принадлежащих иностранному инвестору, если такие объекты гражданских прав не изъяты из оборота или не ограничены в обороте в РФ в соответствии с федеральными законами, в том числе денег, ценных бумаг, иного имущества, имущественных и неимущественных прав, а также услуг и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1403507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Формы участия иностранного капитала </a:t>
            </a:r>
            <a:r>
              <a:rPr lang="ru-RU" dirty="0"/>
              <a:t>в экономике России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совместные </a:t>
            </a:r>
            <a:r>
              <a:rPr lang="ru-RU" dirty="0" smtClean="0"/>
              <a:t>предприятия</a:t>
            </a:r>
          </a:p>
          <a:p>
            <a:r>
              <a:rPr lang="ru-RU" dirty="0" smtClean="0"/>
              <a:t> </a:t>
            </a:r>
            <a:r>
              <a:rPr lang="ru-RU" dirty="0"/>
              <a:t>прямые </a:t>
            </a:r>
            <a:r>
              <a:rPr lang="ru-RU" dirty="0" smtClean="0"/>
              <a:t>инвестиции</a:t>
            </a:r>
          </a:p>
          <a:p>
            <a:r>
              <a:rPr lang="ru-RU" dirty="0" smtClean="0"/>
              <a:t>портфельные </a:t>
            </a:r>
            <a:r>
              <a:rPr lang="ru-RU" dirty="0"/>
              <a:t>инвестиции</a:t>
            </a:r>
          </a:p>
        </p:txBody>
      </p:sp>
    </p:spTree>
    <p:extLst>
      <p:ext uri="{BB962C8B-B14F-4D97-AF65-F5344CB8AC3E}">
        <p14:creationId xmlns:p14="http://schemas.microsoft.com/office/powerpoint/2010/main" val="418195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Национальное государственное регулирование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47540"/>
            <a:ext cx="8229600" cy="4525963"/>
          </a:xfrm>
        </p:spPr>
        <p:txBody>
          <a:bodyPr numCol="2"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регулирование </a:t>
            </a:r>
            <a:r>
              <a:rPr lang="ru-RU" dirty="0"/>
              <a:t>поступления иностранных инвестиций </a:t>
            </a: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регулирование </a:t>
            </a:r>
            <a:r>
              <a:rPr lang="ru-RU" dirty="0"/>
              <a:t>вывоза капитала из страны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309001" y="1544042"/>
            <a:ext cx="1356536" cy="15729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224112" y="1544042"/>
            <a:ext cx="1269950" cy="15729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426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</a:t>
            </a:r>
            <a:r>
              <a:rPr lang="ru-RU" dirty="0" smtClean="0"/>
              <a:t>отивы </a:t>
            </a:r>
            <a:r>
              <a:rPr lang="ru-RU" dirty="0"/>
              <a:t>зарубежного инвестирования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900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оптимизация размеров компаний и экономия за счет масштабов, неосуществимая в границах национальной </a:t>
            </a:r>
            <a:r>
              <a:rPr lang="ru-RU" dirty="0" smtClean="0"/>
              <a:t>экономики</a:t>
            </a:r>
          </a:p>
          <a:p>
            <a:r>
              <a:rPr lang="ru-RU" dirty="0" smtClean="0"/>
              <a:t> </a:t>
            </a:r>
            <a:r>
              <a:rPr lang="ru-RU" dirty="0"/>
              <a:t>использование преимуществ международного разделения </a:t>
            </a:r>
            <a:r>
              <a:rPr lang="ru-RU" dirty="0" smtClean="0"/>
              <a:t>труда</a:t>
            </a:r>
            <a:endParaRPr lang="ru-RU" dirty="0"/>
          </a:p>
          <a:p>
            <a:r>
              <a:rPr lang="ru-RU" dirty="0" smtClean="0"/>
              <a:t>доступ </a:t>
            </a:r>
            <a:r>
              <a:rPr lang="ru-RU" dirty="0"/>
              <a:t>к зарубежным природным ресурсам, дешевой рабочей </a:t>
            </a:r>
            <a:r>
              <a:rPr lang="ru-RU" dirty="0" smtClean="0"/>
              <a:t>силе</a:t>
            </a:r>
          </a:p>
          <a:p>
            <a:r>
              <a:rPr lang="ru-RU" dirty="0" smtClean="0"/>
              <a:t>преодоление </a:t>
            </a:r>
            <a:r>
              <a:rPr lang="ru-RU" dirty="0"/>
              <a:t>таможенных </a:t>
            </a:r>
            <a:r>
              <a:rPr lang="ru-RU" dirty="0" smtClean="0"/>
              <a:t>барьеров</a:t>
            </a:r>
            <a:endParaRPr lang="ru-RU" dirty="0"/>
          </a:p>
          <a:p>
            <a:r>
              <a:rPr lang="ru-RU" dirty="0" smtClean="0"/>
              <a:t>рационализация </a:t>
            </a:r>
            <a:r>
              <a:rPr lang="ru-RU" dirty="0"/>
              <a:t>налогообложения</a:t>
            </a:r>
          </a:p>
        </p:txBody>
      </p:sp>
    </p:spTree>
    <p:extLst>
      <p:ext uri="{BB962C8B-B14F-4D97-AF65-F5344CB8AC3E}">
        <p14:creationId xmlns:p14="http://schemas.microsoft.com/office/powerpoint/2010/main" val="2357153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i="1" u="sng" dirty="0"/>
              <a:t>Формы зарубежного инвестирования </a:t>
            </a:r>
            <a:r>
              <a:rPr lang="ru-RU" dirty="0"/>
              <a:t>- это международная кооперация производства, передача технологии, предоставление зарубежных кредитов, получение оборудования на основе лизинга, создание совместных или полностью контролируемых иностранным капиталом предприятий, участие на основе концессий и договоров о разделе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42385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Выгоды и недостатки различных форм иностранного инвестирования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5929159"/>
              </p:ext>
            </p:extLst>
          </p:nvPr>
        </p:nvGraphicFramePr>
        <p:xfrm>
          <a:off x="457200" y="1600200"/>
          <a:ext cx="8229600" cy="3840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ПРЯМЫЕ</a:t>
                      </a:r>
                      <a:r>
                        <a:rPr lang="ru-RU" baseline="0" dirty="0" smtClean="0"/>
                        <a:t> ИНВЕСТИЦИИ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ПОРТФЕЛЬНЫЕ ИНВЕСТИЦИИ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ВЫГОДЫ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Долгосрочные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вложения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способствуют повышению деловой активности в стране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dirty="0" smtClean="0"/>
                        <a:t>Низкий уровень риска потери средств вкладчиком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НЕДОСТАТКИ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вызывают экспорт контроля над активами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часто имеют спекулятивный характер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могут стать фактором нестабильности финансового рынка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5973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законы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8625" y="1600200"/>
            <a:ext cx="8601024" cy="505216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u="sng" dirty="0" smtClean="0"/>
              <a:t>Закон № </a:t>
            </a:r>
            <a:r>
              <a:rPr lang="ru-RU" b="1" u="sng" dirty="0"/>
              <a:t>160-ФЗ «Об иностранных инвестициях в РФ</a:t>
            </a:r>
            <a:r>
              <a:rPr lang="ru-RU" b="1" u="sng" dirty="0" smtClean="0"/>
              <a:t>»</a:t>
            </a:r>
          </a:p>
          <a:p>
            <a:r>
              <a:rPr lang="ru-RU" dirty="0"/>
              <a:t>1) иностранный инвестор может участвовать в приватизации объектов государственной и муниципальной собственности путем приобретения прав собственности на государственное и муниципальное имущество или доли, долей (вклада) в уставном (складочном) капитале приватизируемой организации.</a:t>
            </a:r>
          </a:p>
          <a:p>
            <a:r>
              <a:rPr lang="ru-RU" dirty="0"/>
              <a:t>2) гарантия предоставления иностранному инвестору права на земельные участки, другие природные ресурсы, здания, сооружения и иное недвижимое имущество.</a:t>
            </a:r>
          </a:p>
        </p:txBody>
      </p:sp>
    </p:spTree>
    <p:extLst>
      <p:ext uri="{BB962C8B-B14F-4D97-AF65-F5344CB8AC3E}">
        <p14:creationId xmlns:p14="http://schemas.microsoft.com/office/powerpoint/2010/main" val="2964096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</TotalTime>
  <Words>436</Words>
  <Application>Microsoft Macintosh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Государственное регулирование иностранных инвестиций в России</vt:lpstr>
      <vt:lpstr>СОДЕРЖАНИЕ</vt:lpstr>
      <vt:lpstr>Презентация PowerPoint</vt:lpstr>
      <vt:lpstr>Формы участия иностранного капитала в экономике России</vt:lpstr>
      <vt:lpstr>Национальное государственное регулирование </vt:lpstr>
      <vt:lpstr>Мотивы зарубежного инвестирования</vt:lpstr>
      <vt:lpstr>Презентация PowerPoint</vt:lpstr>
      <vt:lpstr>Выгоды и недостатки различных форм иностранного инвестирования</vt:lpstr>
      <vt:lpstr>Основные законы</vt:lpstr>
      <vt:lpstr>Презентация PowerPoint</vt:lpstr>
      <vt:lpstr>Презентация PowerPoint</vt:lpstr>
      <vt:lpstr>Презентация PowerPoint</vt:lpstr>
      <vt:lpstr>Список литературы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ЕВРОПА В МЕЖДУНАРОДНОЙ ТРУДОВОЙ МИГРАЦИИ</dc:title>
  <dc:creator>Air</dc:creator>
  <cp:lastModifiedBy>Air</cp:lastModifiedBy>
  <cp:revision>8</cp:revision>
  <dcterms:created xsi:type="dcterms:W3CDTF">2016-12-11T17:48:42Z</dcterms:created>
  <dcterms:modified xsi:type="dcterms:W3CDTF">2016-12-20T20:21:00Z</dcterms:modified>
</cp:coreProperties>
</file>