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78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CCFF"/>
    <a:srgbClr val="FF66FF"/>
    <a:srgbClr val="CCFFFF"/>
    <a:srgbClr val="CCFFCC"/>
    <a:srgbClr val="FFFFFF"/>
    <a:srgbClr val="FFCC99"/>
    <a:srgbClr val="E975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96B1D0-DDF3-4669-B185-1790262A70F7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1137ED7-0B2C-4678-9A99-269941F6E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000" dirty="0" smtClean="0"/>
              <a:t>на тему:</a:t>
            </a:r>
            <a:r>
              <a:rPr lang="ru-RU" sz="2000" dirty="0" smtClean="0">
                <a:ln>
                  <a:solidFill>
                    <a:schemeClr val="accent1"/>
                  </a:solidFill>
                </a:ln>
              </a:rPr>
              <a:t> </a:t>
            </a:r>
            <a:r>
              <a:rPr lang="ru-RU" sz="2800" b="1" dirty="0" smtClean="0">
                <a:ln w="18000">
                  <a:solidFill>
                    <a:schemeClr val="accent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«Порядок расчета резервов снижение себестоимости  продукции»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646331"/>
          </a:xfrm>
          <a:prstGeom prst="rect">
            <a:avLst/>
          </a:prstGeom>
          <a:solidFill>
            <a:schemeClr val="tx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дисциплине :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«Финансы организации»</a:t>
            </a:r>
            <a:endParaRPr lang="ru-RU" sz="1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857224" y="428604"/>
            <a:ext cx="7715304" cy="4929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Изменение объема и структуры продукции, которые могут привести к относительному уменьшению условно-постоянных расходов (кроме амортизации), относительному уменьшению амортизационных отчислений, изменению номенклатуры и ассортимента продукции, повышению ее качества. Условно-постоянные расходы не зависят непосредственно от количества выпускаемой продукции. С увеличением объема производства их количество на единицу продукции уменьшается, что приводит к снижению ее себестоимости.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500990" cy="17145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Относительную экономию на условно-постоянных расходах предлагается определять по формуле</a:t>
            </a:r>
          </a:p>
          <a:p>
            <a:pPr algn="ctr"/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2500306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Э</a:t>
            </a:r>
            <a:r>
              <a:rPr lang="ru-RU" baseline="-25000" dirty="0" smtClean="0"/>
              <a:t>П</a:t>
            </a:r>
            <a:r>
              <a:rPr lang="ru-RU" dirty="0" smtClean="0"/>
              <a:t> = (Т * П</a:t>
            </a:r>
            <a:r>
              <a:rPr lang="ru-RU" baseline="-25000" dirty="0" smtClean="0"/>
              <a:t>С</a:t>
            </a:r>
            <a:r>
              <a:rPr lang="ru-RU" dirty="0" smtClean="0"/>
              <a:t> ) / 100,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000504"/>
            <a:ext cx="8072494" cy="2286016"/>
          </a:xfrm>
          <a:prstGeom prst="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где Э</a:t>
            </a:r>
            <a:r>
              <a:rPr lang="ru-RU" sz="2800" baseline="-250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 - экономия условно-постоянных расходов</a:t>
            </a:r>
          </a:p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sz="2800" baseline="-250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 - сумма условно-постоянных расходов в базисном году</a:t>
            </a:r>
          </a:p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Т - темп прироста товарной продукции по сравнению с базисным годом.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00100" y="1357298"/>
            <a:ext cx="7429552" cy="3429024"/>
          </a:xfrm>
          <a:prstGeom prst="ellipse">
            <a:avLst/>
          </a:prstGeom>
          <a:solidFill>
            <a:srgbClr val="E97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Улучшение использования природных ресурсов. Этот фактор может включать в себя изменение состава и качества сырья; изменение продуктивности месторождений, объемов подготовительных работ при добыче, способов добычи природного сырья; изменение других природных условий. Эти факторы отражают влияние естественных (природных) условий на величину переменных затрат.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ypresentation.ru/documents/71638b4d34ff84ae32061ad7f18bd4fc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50112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Расчет резервов снижения себестоимости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801004" cy="1338258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Основными источниками снижения себестоимости промышленной продукции являются З(Р¯С):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785786" y="3143248"/>
            <a:ext cx="7897204" cy="2928958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- увеличение объема ее выпуска (Р¯VВП);</a:t>
            </a:r>
          </a:p>
          <a:p>
            <a:r>
              <a:rPr lang="ru-RU" dirty="0" smtClean="0"/>
              <a:t>- сокращение затрат на ее производство (Р¯З) за счет повышения уровня производительности труда, экономного использования сырья, материалов, электроэнергии, топлива, оборудования, сокращения непроизводительных расходов, производственного брака и т. 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CC99"/>
                </a:solidFill>
              </a:rPr>
              <a:t>Величина резерва снижения себестоимости на единицу продукции определяется по формуле: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CC99"/>
              </a:solidFill>
            </a:endParaRPr>
          </a:p>
        </p:txBody>
      </p:sp>
      <p:pic>
        <p:nvPicPr>
          <p:cNvPr id="9" name="Содержимое 8" descr="http://ok-t.ru/life-prog/baza1/100121360828.files/image007.gif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78661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571472" y="3071810"/>
            <a:ext cx="8072494" cy="264320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b="1" dirty="0" err="1">
                <a:ln/>
                <a:solidFill>
                  <a:srgbClr val="002060"/>
                </a:solidFill>
              </a:rPr>
              <a:t>Св</a:t>
            </a:r>
            <a:r>
              <a:rPr lang="ru-RU" sz="2400" b="1" dirty="0">
                <a:ln/>
                <a:solidFill>
                  <a:srgbClr val="002060"/>
                </a:solidFill>
              </a:rPr>
              <a:t> и </a:t>
            </a:r>
            <a:r>
              <a:rPr lang="ru-RU" sz="2400" b="1" dirty="0" err="1">
                <a:ln/>
                <a:solidFill>
                  <a:srgbClr val="002060"/>
                </a:solidFill>
              </a:rPr>
              <a:t>Сф</a:t>
            </a:r>
            <a:r>
              <a:rPr lang="ru-RU" sz="2400" b="1" dirty="0">
                <a:ln/>
                <a:solidFill>
                  <a:srgbClr val="002060"/>
                </a:solidFill>
              </a:rPr>
              <a:t> – соответственно возможный и фактический уровень себестоимости изделий.</a:t>
            </a:r>
          </a:p>
          <a:p>
            <a:r>
              <a:rPr lang="ru-RU" sz="2400" b="1" dirty="0" err="1">
                <a:ln/>
                <a:solidFill>
                  <a:srgbClr val="002060"/>
                </a:solidFill>
              </a:rPr>
              <a:t>Зд</a:t>
            </a:r>
            <a:r>
              <a:rPr lang="ru-RU" sz="2400" b="1" dirty="0">
                <a:ln/>
                <a:solidFill>
                  <a:srgbClr val="002060"/>
                </a:solidFill>
              </a:rPr>
              <a:t> – дополнительные затраты необходимые для освоения резервов увеличения выпуска продукции.</a:t>
            </a:r>
          </a:p>
          <a:p>
            <a:pPr algn="ctr"/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Резервы увеличения выпуска продукции</a:t>
            </a:r>
            <a:r>
              <a:rPr lang="ru-RU" i="1" dirty="0" smtClean="0">
                <a:solidFill>
                  <a:srgbClr val="002060"/>
                </a:solidFill>
              </a:rPr>
              <a:t> 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определяются при анализе выполнения производственной программы. При увеличении VВП возрастают переменные затраты, сумма постоянных расходов остается неизменной.</a:t>
            </a: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Резервы сокращения затрат выявляются по каждой статье расходов за счет конкретных мероприятий (внедрение новой техники, технологии, улучшения организации труда) Все это способствует экономии заработной платы, сырья, материалов и т.д.</a:t>
            </a:r>
          </a:p>
          <a:p>
            <a:pPr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Экономия затрат по оплате труда (Р¯ЗП) зависит от величины трудоемкости до и после внедрения организационных мероприятий.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n w="1800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Резерв снижения МЗ на производство (Р¯МЗ) за счет внедрения новых технологий и других мероприятий определяется следующим образом:</a:t>
            </a:r>
            <a:endParaRPr lang="ru-RU" sz="2000" b="1" i="1" dirty="0">
              <a:ln w="18000">
                <a:solidFill>
                  <a:schemeClr val="accent2">
                    <a:lumMod val="5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Р¯МЗ=(УР1-УР0) </a:t>
            </a:r>
            <a:r>
              <a:rPr lang="ru-RU" b="1" i="1" dirty="0" err="1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</a:t>
            </a:r>
            <a:r>
              <a:rPr lang="ru-RU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r>
              <a:rPr lang="ru-RU" b="1" dirty="0" err="1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VВПпл</a:t>
            </a:r>
            <a:r>
              <a:rPr lang="ru-RU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r>
              <a:rPr lang="ru-RU" b="1" i="1" dirty="0" err="1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</a:t>
            </a:r>
            <a:r>
              <a:rPr lang="ru-RU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r>
              <a:rPr lang="ru-RU" b="1" dirty="0" err="1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Цпл</a:t>
            </a:r>
            <a:r>
              <a:rPr lang="ru-RU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endParaRPr lang="ru-RU" dirty="0" smtClean="0"/>
          </a:p>
          <a:p>
            <a:r>
              <a:rPr lang="ru-RU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B0F0"/>
                </a:solidFill>
              </a:rPr>
              <a:t>УР0 и УР1 – расход материалов на единицу продукции соответственно до и после внедрения мероприятий</a:t>
            </a:r>
          </a:p>
          <a:p>
            <a:endParaRPr lang="ru-RU" dirty="0" smtClean="0"/>
          </a:p>
          <a:p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Ц</a:t>
            </a:r>
            <a:r>
              <a:rPr lang="ru-RU" baseline="-25000" dirty="0" err="1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пл</a:t>
            </a:r>
            <a:r>
              <a:rPr lang="ru-RU" baseline="-25000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– плановые цены на материалы.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Резерв уменьшения расходов на содержание оборудования за счет продажи, передачи в долгосрочную аренду, списания определяется по формуле: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rgbClr val="CCFF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Р¯А=å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Р¯ОПФ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аi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),</a:t>
            </a:r>
          </a:p>
          <a:p>
            <a:endParaRPr lang="ru-RU" dirty="0" smtClean="0"/>
          </a:p>
          <a:p>
            <a:r>
              <a:rPr lang="ru-RU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ОПФ – первоначальная стоимость оборудования;</a:t>
            </a:r>
          </a:p>
          <a:p>
            <a:endParaRPr lang="ru-RU" b="1" dirty="0" smtClean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b="1" u="sng" dirty="0" err="1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</a:t>
            </a:r>
            <a:r>
              <a:rPr lang="ru-RU" b="1" u="sng" baseline="-25000" dirty="0" err="1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</a:t>
            </a:r>
            <a:r>
              <a:rPr lang="ru-RU" b="1" u="sng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– норма амортизации.</a:t>
            </a:r>
            <a:endParaRPr lang="ru-RU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44" y="857232"/>
            <a:ext cx="8858312" cy="5500726"/>
          </a:xfrm>
          <a:prstGeom prst="roundRect">
            <a:avLst/>
          </a:prstGeom>
          <a:solidFill>
            <a:srgbClr val="99CCFF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Резервы экономии накладных расходов определяются на основе факторного анализа по каждой статье затрат за счет разумного сокращения аппарата управления, экономного использования средства на командировки, потерь от порчи материалов и готовой продукции, оплаты простоев и т.д.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Содержание: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Вступление</a:t>
            </a: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Определение себестоимости</a:t>
            </a:r>
          </a:p>
          <a:p>
            <a:r>
              <a:rPr lang="ru-RU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Экономические факторы, влияющие на резервы снижения себестоимости</a:t>
            </a:r>
          </a:p>
          <a:p>
            <a:r>
              <a:rPr lang="ru-RU" b="1" i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Возможно применение следующих экономических факторов:</a:t>
            </a:r>
            <a:endParaRPr lang="ru-RU" dirty="0" smtClean="0"/>
          </a:p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Расчет резервов снижения себестоимости</a:t>
            </a:r>
          </a:p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Список литературы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8715436" cy="6357982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u="sng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Дополнительные затраты на освоение резервов увеличения производства продукции (ДЗ) определяется отдельно по каждому виду. К таким затратам относятся: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u="sng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зарплата за дополнительный выпуск продукции;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u="sng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– расход сырья, материалов, энергии и прочих переменных расходов, изменяющихся пропорционально объему производства продукции</a:t>
            </a:r>
            <a:r>
              <a:rPr lang="ru-RU" sz="2800" b="1" u="sng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endParaRPr lang="ru-RU" sz="28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2800" b="1" u="sng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Зд=Р­VВПi</a:t>
            </a:r>
            <a:r>
              <a:rPr lang="ru-RU" sz="2800" b="1" u="sng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r>
              <a:rPr lang="ru-RU" sz="2800" b="1" i="1" u="sng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</a:t>
            </a:r>
            <a:r>
              <a:rPr lang="ru-RU" sz="2800" b="1" i="1" u="sng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800" b="1" i="1" u="sng" dirty="0" err="1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Вфi</a:t>
            </a:r>
            <a:r>
              <a:rPr lang="ru-RU" sz="2800" b="1" i="1" u="sng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;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2800" b="1" i="1" u="sng" dirty="0" err="1">
                <a:ln w="11430"/>
                <a:solidFill>
                  <a:schemeClr val="accent6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Вфi=</a:t>
            </a:r>
            <a:r>
              <a:rPr lang="ru-RU" sz="2800" b="1" u="sng" dirty="0" err="1">
                <a:ln w="11430"/>
                <a:solidFill>
                  <a:schemeClr val="accent6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фактический</a:t>
            </a:r>
            <a:r>
              <a:rPr lang="ru-RU" sz="2800" b="1" u="sng" dirty="0">
                <a:ln w="11430"/>
                <a:solidFill>
                  <a:schemeClr val="accent6">
                    <a:lumMod val="2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уровень удельных переменных затрат.</a:t>
            </a:r>
            <a:endParaRPr lang="ru-RU" sz="2800" b="1" dirty="0">
              <a:ln w="11430"/>
              <a:solidFill>
                <a:schemeClr val="accent6">
                  <a:lumMod val="2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358246" cy="592934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Например, фактический выпуск изделия А составляет 5040 туб, резерв его увеличения - 160 туб; фактическая сумма затрат на производство всего выпуска - 22 680 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млн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руб.; резерв сокращения затрат по всем статьям - 816 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млн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руб.; дополнительные переменные затраты на освоение резерва увеличения производства продукции - 496 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млн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руб. (160х3,1 </a:t>
            </a:r>
            <a:r>
              <a:rPr lang="ru-RU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млн</a:t>
            </a: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руб.). Отсюда резерв снижения себестоимости единицы продукции:</a:t>
            </a:r>
            <a:b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Аналогичные расчеты проводятся по каждому виду продукции, а при необходимости и по каждому организационно-техническому мероприятию, что позволяет полнее оценить их эффективность.</a:t>
            </a:r>
            <a: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sz="1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endParaRPr lang="ru-RU" sz="1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Список литературы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32773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3051" t="26688" r="52941" b="40632"/>
          <a:stretch>
            <a:fillRect/>
          </a:stretch>
        </p:blipFill>
        <p:spPr bwMode="auto">
          <a:xfrm>
            <a:off x="714348" y="1428736"/>
            <a:ext cx="8143932" cy="4429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Презентация спасибо за внимание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800105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Вступление: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738582"/>
          </a:xfrm>
        </p:spPr>
        <p:txBody>
          <a:bodyPr>
            <a:normAutofit fontScale="47500" lnSpcReduction="20000"/>
          </a:bodyPr>
          <a:lstStyle/>
          <a:p>
            <a:r>
              <a:rPr lang="ru-RU" sz="5000" i="1" dirty="0" smtClean="0">
                <a:solidFill>
                  <a:srgbClr val="FF0000"/>
                </a:solidFill>
              </a:rPr>
              <a:t>В современной, быстро меняющейся, обстановке перехода к рынку, управлению предприятия необходимо постоянно проводить анализ деятельности фирмы для принятия управленческих решений. Для анализа и принятия решений необходима исходная информация, такую информацию получают из ряда экономических показателей - одним из которых является себестоимость. Этот показатель является одним из наиболее важных.</a:t>
            </a:r>
          </a:p>
          <a:p>
            <a:endParaRPr lang="ru-RU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285728"/>
            <a:ext cx="8429684" cy="61436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Себестоимость продукции </a:t>
            </a:r>
            <a:r>
              <a:rPr lang="ru-RU" sz="3200" dirty="0" smtClean="0">
                <a:ln w="1905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– это совокупность текущих затрат предприятия на производство и реализацию продукции, выраженных в денежной форме. В себестоимости продукции находят отражение все произведенные предприятием затраты живого и овеществленного труда в виде расходов сырьевых, материальных, топливно-энергетических ресурсов, амортизации основных фондов, оплаты труда.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Экономические факторы, влияющие на резервы снижения себестоимости</a:t>
            </a:r>
            <a:endParaRPr lang="ru-RU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1285860"/>
            <a:ext cx="8501122" cy="22860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 анализе фактической себестоимости выпускаемой продукции, выявлении резервов и экономического эффекта от ее снижения чаще всего используется расчет по экономическим факторам. Экономические факторы наиболее полно охватывают все элементы процесса производства - средства, предметы труда и сам труд.</a:t>
            </a:r>
          </a:p>
        </p:txBody>
      </p:sp>
      <p:sp>
        <p:nvSpPr>
          <p:cNvPr id="6" name="Овал 5"/>
          <p:cNvSpPr/>
          <p:nvPr/>
        </p:nvSpPr>
        <p:spPr>
          <a:xfrm>
            <a:off x="214282" y="3357562"/>
            <a:ext cx="8929718" cy="328614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Они отражают основные направления работы коллективов предприятий по снижению себестоимости: повышение производительности труда, внедрение передовой техники и технологии, лучшее использование оборудования, удешевление заготовки и лучшее использование предметов труда, сокращение административно-управленческих и других накладных расходов, сокращение брака и ликвидация непроизводительных расходов и потерь</a:t>
            </a:r>
            <a:r>
              <a:rPr lang="ru-RU" sz="1600" dirty="0"/>
              <a:t>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Возможно применение следующих экономических факторов:</a:t>
            </a:r>
            <a:endParaRPr lang="ru-RU" b="1" i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1714488"/>
            <a:ext cx="8143932" cy="45005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ln w="18000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1. Повышение технического уровня производства. Это внедрение новой, прогрессивной технологии, механизация и автоматизация производственных процессов; улучшение использования и применение новых видов сырья и материалов; изменение конструкции и технических характеристик изделий; прочие факторы, повышающие технический уровень производства.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85728"/>
            <a:ext cx="8572560" cy="20002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Резерв снижения материальных затрат (Р</a:t>
            </a:r>
            <a:r>
              <a:rPr lang="ru-RU" baseline="-25000" dirty="0"/>
              <a:t>МЗ</a:t>
            </a:r>
            <a:r>
              <a:rPr lang="ru-RU" dirty="0"/>
              <a:t> ) на производство запланированного выпуска продукции за счет внедрения новых технологий и других </a:t>
            </a:r>
            <a:r>
              <a:rPr lang="ru-RU" dirty="0" err="1"/>
              <a:t>оргтехмероприятий</a:t>
            </a:r>
            <a:r>
              <a:rPr lang="ru-RU" dirty="0"/>
              <a:t> можно определить следующим образом: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500570"/>
            <a:ext cx="8286808" cy="20717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УР</a:t>
            </a:r>
            <a:r>
              <a:rPr lang="ru-RU" baseline="-25000" dirty="0"/>
              <a:t>0</a:t>
            </a:r>
            <a:r>
              <a:rPr lang="ru-RU" dirty="0"/>
              <a:t> , УР</a:t>
            </a:r>
            <a:r>
              <a:rPr lang="ru-RU" baseline="-25000" dirty="0"/>
              <a:t>1</a:t>
            </a:r>
            <a:r>
              <a:rPr lang="ru-RU" dirty="0"/>
              <a:t> – расход материалов на единицу продукции соответственно до и после внедрения организационно-технических мероприятий; </a:t>
            </a:r>
            <a:r>
              <a:rPr lang="ru-RU" dirty="0" err="1"/>
              <a:t>Ц</a:t>
            </a:r>
            <a:r>
              <a:rPr lang="ru-RU" baseline="-25000" dirty="0" err="1"/>
              <a:t>пл</a:t>
            </a:r>
            <a:r>
              <a:rPr lang="ru-RU" dirty="0"/>
              <a:t> – плановые цены на материалы.</a:t>
            </a:r>
          </a:p>
          <a:p>
            <a:pPr algn="ctr"/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1538" y="2928934"/>
            <a:ext cx="77724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</a:t>
            </a:r>
            <a:r>
              <a:rPr lang="ru-RU" baseline="-25000" dirty="0" smtClean="0"/>
              <a:t>МЗ</a:t>
            </a:r>
            <a:r>
              <a:rPr lang="ru-RU" dirty="0" smtClean="0"/>
              <a:t> = (УР</a:t>
            </a:r>
            <a:r>
              <a:rPr lang="ru-RU" baseline="-25000" dirty="0" smtClean="0"/>
              <a:t>1</a:t>
            </a:r>
            <a:r>
              <a:rPr lang="ru-RU" dirty="0" smtClean="0"/>
              <a:t> – УР</a:t>
            </a:r>
            <a:r>
              <a:rPr lang="ru-RU" baseline="-25000" dirty="0" smtClean="0"/>
              <a:t>0</a:t>
            </a:r>
            <a:r>
              <a:rPr lang="ru-RU" dirty="0" smtClean="0"/>
              <a:t> ) * </a:t>
            </a:r>
            <a:r>
              <a:rPr lang="ru-RU" dirty="0" err="1" smtClean="0"/>
              <a:t>VВП</a:t>
            </a:r>
            <a:r>
              <a:rPr lang="ru-RU" baseline="-25000" dirty="0" err="1" smtClean="0"/>
              <a:t>пл</a:t>
            </a:r>
            <a:r>
              <a:rPr lang="ru-RU" dirty="0" smtClean="0"/>
              <a:t> * </a:t>
            </a:r>
            <a:r>
              <a:rPr lang="ru-RU" dirty="0" err="1" smtClean="0"/>
              <a:t>Ц</a:t>
            </a:r>
            <a:r>
              <a:rPr lang="ru-RU" baseline="-25000" dirty="0" err="1" smtClean="0"/>
              <a:t>пл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00034" y="357166"/>
            <a:ext cx="8143932" cy="58579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</a:rPr>
              <a:t>2</a:t>
            </a:r>
            <a:r>
              <a:rPr lang="ru-RU" sz="2400" b="1" dirty="0">
                <a:ln w="18000">
                  <a:solidFill>
                    <a:schemeClr val="bg2">
                      <a:lumMod val="1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Совершенствование организации производства и труда. Снижение себестоимости может произойти в результате изменения в организации производства, формах и методах труда при развитии специализации производства; совершенствования управления производством и сокращения затрат на него; улучшение использования основных фондов; улучшение материально-технического снабжения; сокращения транспортных расходов; прочих факторов, повышающих уровень организации производства.</a:t>
            </a:r>
            <a:endParaRPr lang="ru-RU" sz="2400" dirty="0">
              <a:ln w="18000">
                <a:solidFill>
                  <a:schemeClr val="bg2">
                    <a:lumMod val="1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</a:endParaRPr>
          </a:p>
          <a:p>
            <a:endParaRPr lang="ru-RU" sz="2800" b="1" dirty="0">
              <a:ln w="18000">
                <a:solidFill>
                  <a:schemeClr val="accent4">
                    <a:lumMod val="5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786058"/>
            <a:ext cx="77724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</a:t>
            </a:r>
            <a:r>
              <a:rPr lang="ru-RU" baseline="-25000" dirty="0" smtClean="0"/>
              <a:t>ЗП</a:t>
            </a:r>
            <a:r>
              <a:rPr lang="ru-RU" dirty="0" smtClean="0"/>
              <a:t> = (УТЕ</a:t>
            </a:r>
            <a:r>
              <a:rPr lang="ru-RU" baseline="-25000" dirty="0" smtClean="0"/>
              <a:t>1</a:t>
            </a:r>
            <a:r>
              <a:rPr lang="ru-RU" dirty="0" smtClean="0"/>
              <a:t> - УТЕ</a:t>
            </a:r>
            <a:r>
              <a:rPr lang="ru-RU" baseline="-25000" dirty="0" smtClean="0"/>
              <a:t>0</a:t>
            </a:r>
            <a:r>
              <a:rPr lang="ru-RU" dirty="0" smtClean="0"/>
              <a:t> ) * </a:t>
            </a:r>
            <a:r>
              <a:rPr lang="ru-RU" dirty="0" err="1" smtClean="0"/>
              <a:t>ОТ</a:t>
            </a:r>
            <a:r>
              <a:rPr lang="ru-RU" baseline="-25000" dirty="0" err="1" smtClean="0"/>
              <a:t>пл</a:t>
            </a:r>
            <a:r>
              <a:rPr lang="ru-RU" dirty="0" smtClean="0"/>
              <a:t> * </a:t>
            </a:r>
            <a:r>
              <a:rPr lang="ru-RU" dirty="0" err="1" smtClean="0"/>
              <a:t>VВП</a:t>
            </a:r>
            <a:r>
              <a:rPr lang="ru-RU" baseline="-25000" dirty="0" err="1" smtClean="0"/>
              <a:t>пл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85728"/>
            <a:ext cx="7858180" cy="200026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Экономию затрат по оплате труда (Р</a:t>
            </a:r>
            <a:r>
              <a:rPr lang="ru-RU" baseline="-25000" dirty="0"/>
              <a:t>ЗП</a:t>
            </a:r>
            <a:r>
              <a:rPr lang="ru-RU" dirty="0"/>
              <a:t> ) в результате внедрения организационно-технических мероприятий можно рассчитать, умножив разность между трудоемкостью изделий до внедрения (УТЕ</a:t>
            </a:r>
            <a:r>
              <a:rPr lang="ru-RU" baseline="-25000" dirty="0"/>
              <a:t>0</a:t>
            </a:r>
            <a:r>
              <a:rPr lang="ru-RU" dirty="0"/>
              <a:t> ) и после внедрения (УТЕ</a:t>
            </a:r>
            <a:r>
              <a:rPr lang="ru-RU" baseline="-25000" dirty="0"/>
              <a:t>1</a:t>
            </a:r>
            <a:r>
              <a:rPr lang="ru-RU" dirty="0"/>
              <a:t> ) соответствующих мероприятий на планируемый уровень среднечасовой оплаты труда (ОТ) и на количество планируемых к выпуску изделий (</a:t>
            </a:r>
            <a:r>
              <a:rPr lang="ru-RU" dirty="0" err="1"/>
              <a:t>VВП</a:t>
            </a:r>
            <a:r>
              <a:rPr lang="ru-RU" baseline="-25000" dirty="0" err="1"/>
              <a:t>пл</a:t>
            </a:r>
            <a:r>
              <a:rPr lang="ru-RU" dirty="0"/>
              <a:t> ):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357694"/>
            <a:ext cx="7929618" cy="18573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При улучшении использования основных фондов снижение себестоимости может происходить в результате повышения надежности и долговечности оборудования; совершенствования системы планово-предупредительного ремонта; централизации и внедрения индустриальных методов ремонта, содержания и эксплуатации основных фондов.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133</TotalTime>
  <Words>803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По дисциплине : «Финансы организации»</vt:lpstr>
      <vt:lpstr>Содержание:</vt:lpstr>
      <vt:lpstr>Вступление:</vt:lpstr>
      <vt:lpstr>Слайд 4</vt:lpstr>
      <vt:lpstr>Экономические факторы, влияющие на резервы снижения себестоимости</vt:lpstr>
      <vt:lpstr>Возможно применение следующих экономических факторов:</vt:lpstr>
      <vt:lpstr>РМЗ = (УР1 – УР0 ) * VВПпл * Цпл</vt:lpstr>
      <vt:lpstr>Слайд 8</vt:lpstr>
      <vt:lpstr>РЗП = (УТЕ1 - УТЕ0 ) * ОТпл * VВПпл</vt:lpstr>
      <vt:lpstr>Слайд 10</vt:lpstr>
      <vt:lpstr>ЭП = (Т * ПС ) / 100,</vt:lpstr>
      <vt:lpstr>Слайд 12</vt:lpstr>
      <vt:lpstr>Слайд 13</vt:lpstr>
      <vt:lpstr>Расчет резервов снижения себестоимости</vt:lpstr>
      <vt:lpstr>Величина резерва снижения себестоимости на единицу продукции определяется по формуле:</vt:lpstr>
      <vt:lpstr>Резервы увеличения выпуска продукции </vt:lpstr>
      <vt:lpstr>Резерв снижения МЗ на производство (Р¯МЗ) за счет внедрения новых технологий и других мероприятий определяется следующим образом:</vt:lpstr>
      <vt:lpstr>Резерв уменьшения расходов на содержание оборудования за счет продажи, передачи в долгосрочную аренду, списания определяется по формуле:</vt:lpstr>
      <vt:lpstr>Слайд 19</vt:lpstr>
      <vt:lpstr>Слайд 20</vt:lpstr>
      <vt:lpstr>Например, фактический выпуск изделия А составляет 5040 туб, резерв его увеличения - 160 туб; фактическая сумма затрат на производство всего выпуска - 22 680 млн руб.; резерв сокращения затрат по всем статьям - 816 млн руб.; дополнительные переменные затраты на освоение резерва увеличения производства продукции - 496 млн руб. (160х3,1 млн руб.). Отсюда резерв снижения себестоимости единицы продукции: Аналогичные расчеты проводятся по каждому виду продукции, а при необходимости и по каждому организационно-техническому мероприятию, что позволяет полнее оценить их эффективность. </vt:lpstr>
      <vt:lpstr>Список литературы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дисциплине : «Финансы организации»</dc:title>
  <dc:creator>USER</dc:creator>
  <cp:lastModifiedBy>USER</cp:lastModifiedBy>
  <cp:revision>30</cp:revision>
  <dcterms:created xsi:type="dcterms:W3CDTF">2017-10-01T11:49:05Z</dcterms:created>
  <dcterms:modified xsi:type="dcterms:W3CDTF">2018-01-20T16:41:06Z</dcterms:modified>
</cp:coreProperties>
</file>