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3" r:id="rId1"/>
  </p:sldMasterIdLst>
  <p:notesMasterIdLst>
    <p:notesMasterId r:id="rId16"/>
  </p:notesMasterIdLst>
  <p:sldIdLst>
    <p:sldId id="256" r:id="rId2"/>
    <p:sldId id="258" r:id="rId3"/>
    <p:sldId id="265" r:id="rId4"/>
    <p:sldId id="262" r:id="rId5"/>
    <p:sldId id="266" r:id="rId6"/>
    <p:sldId id="268" r:id="rId7"/>
    <p:sldId id="260" r:id="rId8"/>
    <p:sldId id="259" r:id="rId9"/>
    <p:sldId id="261" r:id="rId10"/>
    <p:sldId id="264" r:id="rId11"/>
    <p:sldId id="267" r:id="rId12"/>
    <p:sldId id="269" r:id="rId13"/>
    <p:sldId id="270" r:id="rId14"/>
    <p:sldId id="263"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120"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7EF8A-C380-4A43-AA20-C580661CEBCB}" type="datetimeFigureOut">
              <a:rPr lang="ru-RU" smtClean="0"/>
              <a:t>21.10.2015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82D484-450A-4612-89FD-ABFC44D73D99}" type="slidenum">
              <a:rPr lang="ru-RU" smtClean="0"/>
              <a:t>‹#›</a:t>
            </a:fld>
            <a:endParaRPr lang="ru-RU"/>
          </a:p>
        </p:txBody>
      </p:sp>
    </p:spTree>
    <p:extLst>
      <p:ext uri="{BB962C8B-B14F-4D97-AF65-F5344CB8AC3E}">
        <p14:creationId xmlns:p14="http://schemas.microsoft.com/office/powerpoint/2010/main" val="912321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882D484-450A-4612-89FD-ABFC44D73D99}" type="slidenum">
              <a:rPr lang="ru-RU" smtClean="0"/>
              <a:t>9</a:t>
            </a:fld>
            <a:endParaRPr lang="ru-RU"/>
          </a:p>
        </p:txBody>
      </p:sp>
    </p:spTree>
    <p:extLst>
      <p:ext uri="{BB962C8B-B14F-4D97-AF65-F5344CB8AC3E}">
        <p14:creationId xmlns:p14="http://schemas.microsoft.com/office/powerpoint/2010/main" val="241130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4052214527"/>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194790959"/>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2BAF01F-BB9C-4DE7-AD2A-22907DA4A079}"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72943629"/>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1597016264"/>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2BAF01F-BB9C-4DE7-AD2A-22907DA4A079}"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63402695"/>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1599205209"/>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3312706107"/>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559272075"/>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4037952648"/>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DF92F6A-6E34-4945-A612-5BD3A341405A}" type="datetimeFigureOut">
              <a:rPr lang="ru-RU" smtClean="0"/>
              <a:t>21.10.2015</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2812689734"/>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3846754167"/>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DF92F6A-6E34-4945-A612-5BD3A341405A}" type="datetimeFigureOut">
              <a:rPr lang="ru-RU" smtClean="0"/>
              <a:t>21.10.2015</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208699423"/>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DF92F6A-6E34-4945-A612-5BD3A341405A}" type="datetimeFigureOut">
              <a:rPr lang="ru-RU" smtClean="0"/>
              <a:t>21.10.2015</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4003357696"/>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F92F6A-6E34-4945-A612-5BD3A341405A}" type="datetimeFigureOut">
              <a:rPr lang="ru-RU" smtClean="0"/>
              <a:t>21.10.2015</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4142050218"/>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2112560524"/>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DF92F6A-6E34-4945-A612-5BD3A341405A}" type="datetimeFigureOut">
              <a:rPr lang="ru-RU" smtClean="0"/>
              <a:t>21.10.2015</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2BAF01F-BB9C-4DE7-AD2A-22907DA4A079}" type="slidenum">
              <a:rPr lang="ru-RU" smtClean="0"/>
              <a:t>‹#›</a:t>
            </a:fld>
            <a:endParaRPr lang="ru-RU"/>
          </a:p>
        </p:txBody>
      </p:sp>
    </p:spTree>
    <p:extLst>
      <p:ext uri="{BB962C8B-B14F-4D97-AF65-F5344CB8AC3E}">
        <p14:creationId xmlns:p14="http://schemas.microsoft.com/office/powerpoint/2010/main" val="1592736376"/>
      </p:ext>
    </p:extLst>
  </p:cSld>
  <p:clrMapOvr>
    <a:masterClrMapping/>
  </p:clrMapOvr>
  <mc:AlternateContent xmlns:mc="http://schemas.openxmlformats.org/markup-compatibility/2006">
    <mc:Choice xmlns:p14="http://schemas.microsoft.com/office/powerpoint/2010/main" Requires="p14">
      <p:transition spd="slow" p14:dur="3400" advTm="44000">
        <p14:reveal/>
        <p:sndAc>
          <p:stSnd>
            <p:snd r:embed="rId1" name="coin.wav"/>
          </p:stSnd>
        </p:sndAc>
      </p:transition>
    </mc:Choice>
    <mc:Fallback>
      <p:transition spd="slow" advTm="44000">
        <p:fade/>
        <p:sndAc>
          <p:stSnd>
            <p:snd r:embed="rId1" name="coin.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DF92F6A-6E34-4945-A612-5BD3A341405A}" type="datetimeFigureOut">
              <a:rPr lang="ru-RU" smtClean="0"/>
              <a:t>21.10.2015</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2BAF01F-BB9C-4DE7-AD2A-22907DA4A079}" type="slidenum">
              <a:rPr lang="ru-RU" smtClean="0"/>
              <a:t>‹#›</a:t>
            </a:fld>
            <a:endParaRPr lang="ru-RU"/>
          </a:p>
        </p:txBody>
      </p:sp>
    </p:spTree>
    <p:extLst>
      <p:ext uri="{BB962C8B-B14F-4D97-AF65-F5344CB8AC3E}">
        <p14:creationId xmlns:p14="http://schemas.microsoft.com/office/powerpoint/2010/main" val="3221005358"/>
      </p:ext>
    </p:extLst>
  </p:cSld>
  <p:clrMap bg1="dk1" tx1="lt1" bg2="dk2"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Lst>
  <mc:AlternateContent xmlns:mc="http://schemas.openxmlformats.org/markup-compatibility/2006">
    <mc:Choice xmlns:p14="http://schemas.microsoft.com/office/powerpoint/2010/main" Requires="p14">
      <p:transition spd="slow" p14:dur="3400" advTm="44000">
        <p14:reveal/>
        <p:sndAc>
          <p:stSnd>
            <p:snd r:embed="rId18" name="coin.wav"/>
          </p:stSnd>
        </p:sndAc>
      </p:transition>
    </mc:Choice>
    <mc:Fallback>
      <p:transition spd="slow" advTm="44000">
        <p:fade/>
        <p:sndAc>
          <p:stSnd>
            <p:snd r:embed="rId18" name="coin.wav"/>
          </p:stSnd>
        </p:sndAc>
      </p:transition>
    </mc:Fallback>
  </mc:AlternateConten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ctrTitle"/>
          </p:nvPr>
        </p:nvSpPr>
        <p:spPr bwMode="auto">
          <a:xfrm>
            <a:off x="1764254" y="1255343"/>
            <a:ext cx="933763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Aft>
                <a:spcPct val="0"/>
              </a:spcAft>
            </a:pPr>
            <a:r>
              <a:rPr lang="ru-RU" altLang="ru-RU" sz="480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Глобальный экономический кризис 1998 г. и его последствия. </a:t>
            </a:r>
            <a:r>
              <a:rPr kumimoji="0" lang="en-US" altLang="ru-RU" sz="4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ru-RU" altLang="ru-RU" sz="4800" b="1" i="0" u="none" strike="noStrike" cap="none" normalizeH="0" baseline="0" dirty="0" smtClean="0">
              <a:ln>
                <a:noFill/>
              </a:ln>
              <a:solidFill>
                <a:schemeClr val="tx1"/>
              </a:solidFill>
              <a:effectLst/>
              <a:latin typeface="Arial" panose="020B0604020202020204" pitchFamily="34" charset="0"/>
            </a:endParaRPr>
          </a:p>
        </p:txBody>
      </p:sp>
      <p:sp>
        <p:nvSpPr>
          <p:cNvPr id="5" name="Подзаголовок 4"/>
          <p:cNvSpPr>
            <a:spLocks noGrp="1"/>
          </p:cNvSpPr>
          <p:nvPr>
            <p:ph type="subTitle" idx="1"/>
          </p:nvPr>
        </p:nvSpPr>
        <p:spPr>
          <a:xfrm>
            <a:off x="7336715" y="5002306"/>
            <a:ext cx="4167897" cy="1215614"/>
          </a:xfrm>
        </p:spPr>
        <p:txBody>
          <a:bodyPr>
            <a:normAutofit/>
          </a:bodyPr>
          <a:lstStyle/>
          <a:p>
            <a:r>
              <a:rPr lang="ru-RU" b="1" dirty="0" smtClean="0"/>
              <a:t>Выполнила:</a:t>
            </a:r>
            <a:endParaRPr lang="ru-RU" dirty="0"/>
          </a:p>
          <a:p>
            <a:r>
              <a:rPr lang="ru-RU" dirty="0"/>
              <a:t>Студент группы </a:t>
            </a:r>
            <a:r>
              <a:rPr lang="ru-RU" dirty="0" smtClean="0"/>
              <a:t>ДЭБ1-2в</a:t>
            </a:r>
          </a:p>
          <a:p>
            <a:r>
              <a:rPr lang="ru-RU" dirty="0" smtClean="0"/>
              <a:t>Кулинич Светлана Валерьевна</a:t>
            </a:r>
          </a:p>
        </p:txBody>
      </p:sp>
    </p:spTree>
    <p:extLst>
      <p:ext uri="{BB962C8B-B14F-4D97-AF65-F5344CB8AC3E}">
        <p14:creationId xmlns:p14="http://schemas.microsoft.com/office/powerpoint/2010/main" val="608751644"/>
      </p:ext>
    </p:extLst>
  </p:cSld>
  <p:clrMapOvr>
    <a:masterClrMapping/>
  </p:clrMapOvr>
  <mc:AlternateContent xmlns:mc="http://schemas.openxmlformats.org/markup-compatibility/2006">
    <mc:Choice xmlns:p14="http://schemas.microsoft.com/office/powerpoint/2010/main" Requires="p14">
      <p:transition spd="slow" p14:dur="3000" advTm="1826">
        <p14:reveal/>
        <p:sndAc>
          <p:stSnd>
            <p:snd r:embed="rId2" name="coin.wav"/>
          </p:stSnd>
        </p:sndAc>
      </p:transition>
    </mc:Choice>
    <mc:Fallback>
      <p:transition spd="slow" advTm="1826">
        <p:fade/>
        <p:sndAc>
          <p:stSnd>
            <p:snd r:embed="rId2" name="coin.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ChangeArrowheads="1"/>
          </p:cNvSpPr>
          <p:nvPr/>
        </p:nvSpPr>
        <p:spPr bwMode="auto">
          <a:xfrm>
            <a:off x="1484556" y="645460"/>
            <a:ext cx="9015078" cy="983318"/>
          </a:xfrm>
          <a:prstGeom prst="rect">
            <a:avLst/>
          </a:prstGeom>
          <a:noFill/>
          <a:ln w="9525">
            <a:solidFill>
              <a:schemeClr val="tx1"/>
            </a:solidFill>
            <a:miter lim="800000"/>
            <a:headEnd/>
            <a:tailEnd/>
          </a:ln>
          <a:effec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ru-RU" altLang="ru-RU" b="1" dirty="0">
                <a:latin typeface="Times New Roman" panose="02020603050405020304" pitchFamily="18" charset="0"/>
              </a:rPr>
              <a:t>В мае 1999 г. главой правительства был назначен Сергей Вадимович</a:t>
            </a:r>
          </a:p>
          <a:p>
            <a:pPr algn="ctr" eaLnBrk="1" hangingPunct="1"/>
            <a:r>
              <a:rPr lang="ru-RU" altLang="ru-RU" b="1" dirty="0">
                <a:latin typeface="Times New Roman" panose="02020603050405020304" pitchFamily="18" charset="0"/>
              </a:rPr>
              <a:t>Степашин, сохранивший преемственность курса</a:t>
            </a:r>
            <a:r>
              <a:rPr lang="ru-RU" altLang="ru-RU" dirty="0"/>
              <a:t> </a:t>
            </a:r>
          </a:p>
        </p:txBody>
      </p:sp>
      <p:pic>
        <p:nvPicPr>
          <p:cNvPr id="14541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5253" y="1714080"/>
            <a:ext cx="2746375" cy="3671887"/>
          </a:xfrm>
          <a:prstGeom prst="rect">
            <a:avLst/>
          </a:prstGeom>
          <a:noFill/>
          <a:ln>
            <a:noFill/>
          </a:ln>
          <a:effectLst/>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419" name="Rectangle 11"/>
          <p:cNvSpPr>
            <a:spLocks noChangeArrowheads="1"/>
          </p:cNvSpPr>
          <p:nvPr/>
        </p:nvSpPr>
        <p:spPr bwMode="auto">
          <a:xfrm>
            <a:off x="9305253" y="5516564"/>
            <a:ext cx="2746374" cy="504825"/>
          </a:xfrm>
          <a:prstGeom prst="rect">
            <a:avLst/>
          </a:prstGeom>
          <a:noFill/>
          <a:ln w="9525">
            <a:solidFill>
              <a:schemeClr val="tx1"/>
            </a:solidFill>
            <a:miter lim="800000"/>
            <a:headEnd/>
            <a:tailEnd/>
          </a:ln>
          <a:effec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ru-RU" altLang="ru-RU" b="1" dirty="0"/>
              <a:t>Сергей Степашин</a:t>
            </a:r>
          </a:p>
        </p:txBody>
      </p:sp>
      <p:sp>
        <p:nvSpPr>
          <p:cNvPr id="145420" name="Rectangle 12"/>
          <p:cNvSpPr>
            <a:spLocks noChangeArrowheads="1"/>
          </p:cNvSpPr>
          <p:nvPr/>
        </p:nvSpPr>
        <p:spPr bwMode="auto">
          <a:xfrm>
            <a:off x="925158" y="1773239"/>
            <a:ext cx="7788535" cy="1776785"/>
          </a:xfrm>
          <a:prstGeom prst="rect">
            <a:avLst/>
          </a:prstGeom>
          <a:noFill/>
          <a:ln w="9525">
            <a:solidFill>
              <a:schemeClr val="tx1"/>
            </a:solidFill>
            <a:miter lim="800000"/>
            <a:headEnd/>
            <a:tailEnd/>
          </a:ln>
          <a:effec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ru-RU" altLang="ru-RU" b="1" dirty="0">
                <a:latin typeface="Times New Roman" panose="02020603050405020304" pitchFamily="18" charset="0"/>
              </a:rPr>
              <a:t>В августе 1999 г. новым Председателем </a:t>
            </a:r>
          </a:p>
          <a:p>
            <a:pPr algn="ctr" eaLnBrk="1" hangingPunct="1"/>
            <a:r>
              <a:rPr lang="ru-RU" altLang="ru-RU" b="1" dirty="0">
                <a:latin typeface="Times New Roman" panose="02020603050405020304" pitchFamily="18" charset="0"/>
              </a:rPr>
              <a:t>Правительства был утвержден В </a:t>
            </a:r>
            <a:r>
              <a:rPr lang="ru-RU" altLang="ru-RU" b="1" dirty="0" err="1">
                <a:latin typeface="Times New Roman" panose="02020603050405020304" pitchFamily="18" charset="0"/>
              </a:rPr>
              <a:t>В</a:t>
            </a:r>
            <a:r>
              <a:rPr lang="ru-RU" altLang="ru-RU" b="1" dirty="0">
                <a:latin typeface="Times New Roman" panose="02020603050405020304" pitchFamily="18" charset="0"/>
              </a:rPr>
              <a:t>. Путин. </a:t>
            </a:r>
          </a:p>
          <a:p>
            <a:pPr algn="ctr" eaLnBrk="1" hangingPunct="1"/>
            <a:r>
              <a:rPr lang="ru-RU" altLang="ru-RU" b="1" dirty="0">
                <a:latin typeface="Times New Roman" panose="02020603050405020304" pitchFamily="18" charset="0"/>
              </a:rPr>
              <a:t>С его приходом к руководству исполнительной </a:t>
            </a:r>
          </a:p>
          <a:p>
            <a:pPr algn="ctr" eaLnBrk="1" hangingPunct="1"/>
            <a:r>
              <a:rPr lang="ru-RU" altLang="ru-RU" b="1" dirty="0">
                <a:latin typeface="Times New Roman" panose="02020603050405020304" pitchFamily="18" charset="0"/>
              </a:rPr>
              <a:t>властью началась разработка новых подходов </a:t>
            </a:r>
          </a:p>
          <a:p>
            <a:pPr algn="ctr" eaLnBrk="1" hangingPunct="1"/>
            <a:r>
              <a:rPr lang="ru-RU" altLang="ru-RU" b="1" dirty="0">
                <a:latin typeface="Times New Roman" panose="02020603050405020304" pitchFamily="18" charset="0"/>
              </a:rPr>
              <a:t>к экономическому развитию страны</a:t>
            </a:r>
            <a:r>
              <a:rPr lang="ru-RU" altLang="ru-RU" dirty="0"/>
              <a:t> </a:t>
            </a:r>
          </a:p>
        </p:txBody>
      </p:sp>
      <p:pic>
        <p:nvPicPr>
          <p:cNvPr id="14542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0321" y="3840480"/>
            <a:ext cx="5099124" cy="3017520"/>
          </a:xfrm>
          <a:prstGeom prst="rect">
            <a:avLst/>
          </a:prstGeom>
          <a:noFill/>
          <a:ln>
            <a:noFill/>
          </a:ln>
          <a:effectLst/>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880358628"/>
      </p:ext>
    </p:extLst>
  </p:cSld>
  <p:clrMapOvr>
    <a:masterClrMapping/>
  </p:clrMapOvr>
  <mc:AlternateContent xmlns:mc="http://schemas.openxmlformats.org/markup-compatibility/2006">
    <mc:Choice xmlns:p14="http://schemas.microsoft.com/office/powerpoint/2010/main" Requires="p14">
      <p:transition spd="slow" p14:dur="3400" advTm="10933">
        <p14:reveal/>
        <p:sndAc>
          <p:stSnd>
            <p:snd r:embed="rId3" name="coin.wav"/>
          </p:stSnd>
        </p:sndAc>
      </p:transition>
    </mc:Choice>
    <mc:Fallback>
      <p:transition spd="slow" advTm="10933">
        <p:fade/>
        <p:sndAc>
          <p:stSnd>
            <p:snd r:embed="rId3" name="coin.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4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54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54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542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54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animBg="1"/>
      <p:bldP spid="145419" grpId="0" animBg="1"/>
      <p:bldP spid="1454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66683" y="133993"/>
            <a:ext cx="9660368" cy="1775011"/>
          </a:xfrm>
        </p:spPr>
        <p:txBody>
          <a:bodyPr>
            <a:normAutofit/>
          </a:bodyPr>
          <a:lstStyle/>
          <a:p>
            <a:r>
              <a:rPr lang="ru-RU" b="1" dirty="0" smtClean="0">
                <a:solidFill>
                  <a:schemeClr val="tx1"/>
                </a:solidFill>
                <a:latin typeface="Times New Roman" panose="02020603050405020304" pitchFamily="18" charset="0"/>
                <a:cs typeface="Times New Roman" panose="02020603050405020304" pitchFamily="18" charset="0"/>
              </a:rPr>
              <a:t>Был </a:t>
            </a:r>
            <a:r>
              <a:rPr lang="ru-RU" b="1" dirty="0">
                <a:solidFill>
                  <a:schemeClr val="tx1"/>
                </a:solidFill>
                <a:latin typeface="Times New Roman" panose="02020603050405020304" pitchFamily="18" charset="0"/>
                <a:cs typeface="Times New Roman" panose="02020603050405020304" pitchFamily="18" charset="0"/>
              </a:rPr>
              <a:t>принят новый </a:t>
            </a:r>
            <a:r>
              <a:rPr lang="ru-RU" b="1" dirty="0">
                <a:solidFill>
                  <a:srgbClr val="FF0000"/>
                </a:solidFill>
                <a:latin typeface="Times New Roman" panose="02020603050405020304" pitchFamily="18" charset="0"/>
                <a:cs typeface="Times New Roman" panose="02020603050405020304" pitchFamily="18" charset="0"/>
              </a:rPr>
              <a:t>Бюджетный кодекс</a:t>
            </a:r>
            <a:r>
              <a:rPr lang="ru-RU" b="1" dirty="0">
                <a:solidFill>
                  <a:schemeClr val="tx1"/>
                </a:solidFill>
                <a:latin typeface="Times New Roman" panose="02020603050405020304" pitchFamily="18" charset="0"/>
                <a:cs typeface="Times New Roman" panose="02020603050405020304" pitchFamily="18" charset="0"/>
              </a:rPr>
              <a:t>. Для упорядочения расходования бюджетных средств была создана казначейская система.</a:t>
            </a:r>
          </a:p>
        </p:txBody>
      </p:sp>
      <p:sp>
        <p:nvSpPr>
          <p:cNvPr id="4" name="TextBox 3"/>
          <p:cNvSpPr txBox="1"/>
          <p:nvPr/>
        </p:nvSpPr>
        <p:spPr>
          <a:xfrm>
            <a:off x="1484556" y="3022524"/>
            <a:ext cx="10133705" cy="923330"/>
          </a:xfrm>
          <a:prstGeom prst="rect">
            <a:avLst/>
          </a:prstGeom>
          <a:noFill/>
        </p:spPr>
        <p:txBody>
          <a:bodyPr wrap="square" rtlCol="0">
            <a:spAutoFit/>
          </a:bodyPr>
          <a:lstStyle/>
          <a:p>
            <a:r>
              <a:rPr lang="ru-RU" dirty="0"/>
              <a:t>Общей целью налоговой реформы было построение единой налоговой системы, обеспечение доходов федеральных, региональных и местных бюджетов</a:t>
            </a:r>
            <a:r>
              <a:rPr lang="ru-RU" dirty="0" smtClean="0"/>
              <a:t>.</a:t>
            </a:r>
            <a:endParaRPr lang="en-US" dirty="0" smtClean="0"/>
          </a:p>
          <a:p>
            <a:r>
              <a:rPr lang="ru-RU" dirty="0"/>
              <a:t>Новый </a:t>
            </a:r>
            <a:r>
              <a:rPr lang="ru-RU" b="1" dirty="0"/>
              <a:t>Таможенный кодекс </a:t>
            </a:r>
            <a:r>
              <a:rPr lang="ru-RU" dirty="0"/>
              <a:t>существенно сокращал таможенные ввозные пошлины.</a:t>
            </a:r>
          </a:p>
        </p:txBody>
      </p:sp>
      <p:sp>
        <p:nvSpPr>
          <p:cNvPr id="5" name="TextBox 4"/>
          <p:cNvSpPr txBox="1"/>
          <p:nvPr/>
        </p:nvSpPr>
        <p:spPr>
          <a:xfrm>
            <a:off x="2366683" y="1868362"/>
            <a:ext cx="9434456" cy="1077218"/>
          </a:xfrm>
          <a:prstGeom prst="rect">
            <a:avLst/>
          </a:prstGeom>
          <a:noFill/>
        </p:spPr>
        <p:txBody>
          <a:bodyPr wrap="square" rtlCol="0">
            <a:spAutoFit/>
          </a:bodyPr>
          <a:lstStyle/>
          <a:p>
            <a:r>
              <a:rPr lang="ru-RU" sz="3200" b="1" dirty="0">
                <a:latin typeface="Times New Roman" panose="02020603050405020304" pitchFamily="18" charset="0"/>
                <a:cs typeface="Times New Roman" panose="02020603050405020304" pitchFamily="18" charset="0"/>
              </a:rPr>
              <a:t>В рамках проведения </a:t>
            </a:r>
            <a:r>
              <a:rPr lang="ru-RU" sz="3200" b="1" dirty="0" smtClean="0">
                <a:solidFill>
                  <a:srgbClr val="FF0000"/>
                </a:solidFill>
                <a:latin typeface="Times New Roman" panose="02020603050405020304" pitchFamily="18" charset="0"/>
                <a:cs typeface="Times New Roman" panose="02020603050405020304" pitchFamily="18" charset="0"/>
              </a:rPr>
              <a:t>НАЛОГОВОЙ РЕФОРМЫ </a:t>
            </a:r>
            <a:r>
              <a:rPr lang="ru-RU" sz="3200" b="1" dirty="0">
                <a:latin typeface="Times New Roman" panose="02020603050405020304" pitchFamily="18" charset="0"/>
                <a:cs typeface="Times New Roman" panose="02020603050405020304" pitchFamily="18" charset="0"/>
              </a:rPr>
              <a:t>был принят новый </a:t>
            </a:r>
            <a:r>
              <a:rPr lang="ru-RU" sz="3200" b="1" dirty="0">
                <a:solidFill>
                  <a:srgbClr val="FF0000"/>
                </a:solidFill>
                <a:latin typeface="Times New Roman" panose="02020603050405020304" pitchFamily="18" charset="0"/>
                <a:cs typeface="Times New Roman" panose="02020603050405020304" pitchFamily="18" charset="0"/>
              </a:rPr>
              <a:t>Налоговый Кодекс</a:t>
            </a:r>
            <a:r>
              <a:rPr lang="ru-RU" sz="3200" b="1" dirty="0">
                <a:latin typeface="Times New Roman" panose="02020603050405020304" pitchFamily="18" charset="0"/>
                <a:cs typeface="Times New Roman" panose="02020603050405020304" pitchFamily="18" charset="0"/>
              </a:rPr>
              <a:t>.</a:t>
            </a:r>
          </a:p>
        </p:txBody>
      </p:sp>
      <p:sp>
        <p:nvSpPr>
          <p:cNvPr id="6" name="TextBox 5"/>
          <p:cNvSpPr txBox="1"/>
          <p:nvPr/>
        </p:nvSpPr>
        <p:spPr>
          <a:xfrm>
            <a:off x="268942" y="3982156"/>
            <a:ext cx="11758110" cy="1569660"/>
          </a:xfrm>
          <a:prstGeom prst="rect">
            <a:avLst/>
          </a:prstGeom>
          <a:noFill/>
        </p:spPr>
        <p:txBody>
          <a:bodyPr wrap="square" rtlCol="0">
            <a:spAutoFit/>
          </a:bodyPr>
          <a:lstStyle/>
          <a:p>
            <a:r>
              <a:rPr lang="ru-RU" sz="3200" b="1" dirty="0">
                <a:solidFill>
                  <a:srgbClr val="FF0000"/>
                </a:solidFill>
                <a:latin typeface="Times New Roman" panose="02020603050405020304" pitchFamily="18" charset="0"/>
                <a:cs typeface="Times New Roman" panose="02020603050405020304" pitchFamily="18" charset="0"/>
              </a:rPr>
              <a:t>Реформа банковской системы </a:t>
            </a:r>
            <a:r>
              <a:rPr lang="ru-RU" sz="3200" b="1" dirty="0">
                <a:latin typeface="Times New Roman" panose="02020603050405020304" pitchFamily="18" charset="0"/>
                <a:cs typeface="Times New Roman" panose="02020603050405020304" pitchFamily="18" charset="0"/>
              </a:rPr>
              <a:t>должна </a:t>
            </a:r>
            <a:r>
              <a:rPr lang="ru-RU" sz="3200" b="1" dirty="0" smtClean="0">
                <a:latin typeface="Times New Roman" panose="02020603050405020304" pitchFamily="18" charset="0"/>
                <a:cs typeface="Times New Roman" panose="02020603050405020304" pitchFamily="18" charset="0"/>
              </a:rPr>
              <a:t>обеспечить </a:t>
            </a:r>
            <a:r>
              <a:rPr lang="ru-RU" sz="3200" b="1" dirty="0">
                <a:latin typeface="Times New Roman" panose="02020603050405020304" pitchFamily="18" charset="0"/>
                <a:cs typeface="Times New Roman" panose="02020603050405020304" pitchFamily="18" charset="0"/>
              </a:rPr>
              <a:t>максимально комфортные условия для концентрации банковских </a:t>
            </a:r>
            <a:r>
              <a:rPr lang="ru-RU" sz="3200" b="1" dirty="0" smtClean="0">
                <a:latin typeface="Times New Roman" panose="02020603050405020304" pitchFamily="18" charset="0"/>
                <a:cs typeface="Times New Roman" panose="02020603050405020304" pitchFamily="18" charset="0"/>
              </a:rPr>
              <a:t>капиталов.</a:t>
            </a:r>
            <a:endParaRPr lang="ru-RU" sz="32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1333948" y="5723068"/>
            <a:ext cx="10617797" cy="923330"/>
          </a:xfrm>
          <a:prstGeom prst="rect">
            <a:avLst/>
          </a:prstGeom>
          <a:noFill/>
        </p:spPr>
        <p:txBody>
          <a:bodyPr wrap="square" rtlCol="0">
            <a:spAutoFit/>
          </a:bodyPr>
          <a:lstStyle/>
          <a:p>
            <a:r>
              <a:rPr lang="ru-RU" dirty="0"/>
              <a:t>Новый </a:t>
            </a:r>
            <a:r>
              <a:rPr lang="ru-RU" b="1" dirty="0">
                <a:solidFill>
                  <a:srgbClr val="FF0000"/>
                </a:solidFill>
              </a:rPr>
              <a:t>Земельный Кодекс </a:t>
            </a:r>
            <a:r>
              <a:rPr lang="ru-RU" dirty="0"/>
              <a:t>должен зафиксировать частную собственность на землю и право покупки и продажи земли не только для граждан России, но и для иностранных граждан.</a:t>
            </a:r>
          </a:p>
        </p:txBody>
      </p:sp>
    </p:spTree>
    <p:extLst>
      <p:ext uri="{BB962C8B-B14F-4D97-AF65-F5344CB8AC3E}">
        <p14:creationId xmlns:p14="http://schemas.microsoft.com/office/powerpoint/2010/main" val="3441942558"/>
      </p:ext>
    </p:extLst>
  </p:cSld>
  <p:clrMapOvr>
    <a:masterClrMapping/>
  </p:clrMapOvr>
  <mc:AlternateContent xmlns:mc="http://schemas.openxmlformats.org/markup-compatibility/2006">
    <mc:Choice xmlns:p14="http://schemas.microsoft.com/office/powerpoint/2010/main" Requires="p14">
      <p:transition spd="slow" p14:dur="3400" advTm="10092">
        <p14:reveal/>
        <p:sndAc>
          <p:stSnd>
            <p:snd r:embed="rId2" name="coin.wav"/>
          </p:stSnd>
        </p:sndAc>
      </p:transition>
    </mc:Choice>
    <mc:Fallback>
      <p:transition spd="slow" advTm="10092">
        <p:fade/>
        <p:sndAc>
          <p:stSnd>
            <p:snd r:embed="rId2" name="coin.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4405" y="624110"/>
            <a:ext cx="9880207" cy="871203"/>
          </a:xfrm>
        </p:spPr>
        <p:txBody>
          <a:bodyPr>
            <a:normAutofit/>
          </a:bodyPr>
          <a:lstStyle/>
          <a:p>
            <a:pPr algn="ctr"/>
            <a:r>
              <a:rPr lang="ru-RU" sz="4000" dirty="0">
                <a:solidFill>
                  <a:schemeClr val="tx1"/>
                </a:solidFill>
                <a:latin typeface="Times New Roman" panose="02020603050405020304" pitchFamily="18" charset="0"/>
                <a:cs typeface="Times New Roman" panose="02020603050405020304" pitchFamily="18" charset="0"/>
              </a:rPr>
              <a:t>Антикризисная программа</a:t>
            </a:r>
          </a:p>
        </p:txBody>
      </p:sp>
      <p:sp>
        <p:nvSpPr>
          <p:cNvPr id="3" name="Объект 2"/>
          <p:cNvSpPr>
            <a:spLocks noGrp="1"/>
          </p:cNvSpPr>
          <p:nvPr>
            <p:ph idx="1"/>
          </p:nvPr>
        </p:nvSpPr>
        <p:spPr/>
        <p:txBody>
          <a:bodyPr/>
          <a:lstStyle/>
          <a:p>
            <a:r>
              <a:rPr lang="ru-RU" sz="3200" dirty="0">
                <a:latin typeface="Times New Roman" panose="02020603050405020304" pitchFamily="18" charset="0"/>
                <a:cs typeface="Times New Roman" panose="02020603050405020304" pitchFamily="18" charset="0"/>
              </a:rPr>
              <a:t>Антикризисная программа </a:t>
            </a:r>
            <a:r>
              <a:rPr lang="ru-RU" sz="3200" dirty="0" smtClean="0">
                <a:latin typeface="Times New Roman" panose="02020603050405020304" pitchFamily="18" charset="0"/>
                <a:cs typeface="Times New Roman" panose="02020603050405020304" pitchFamily="18" charset="0"/>
              </a:rPr>
              <a:t>состояла </a:t>
            </a:r>
            <a:r>
              <a:rPr lang="ru-RU" sz="3200" dirty="0">
                <a:latin typeface="Times New Roman" panose="02020603050405020304" pitchFamily="18" charset="0"/>
                <a:cs typeface="Times New Roman" panose="02020603050405020304" pitchFamily="18" charset="0"/>
              </a:rPr>
              <a:t>из двух основных частей:</a:t>
            </a:r>
          </a:p>
          <a:p>
            <a:r>
              <a:rPr lang="ru-RU" sz="3200" dirty="0">
                <a:latin typeface="Times New Roman" panose="02020603050405020304" pitchFamily="18" charset="0"/>
                <a:cs typeface="Times New Roman" panose="02020603050405020304" pitchFamily="18" charset="0"/>
              </a:rPr>
              <a:t> 1) меры по ликвидации бюджет­ного кризиса как главного источника нестабильности (в русле того, что де­лалось ранее и что требовали обстоя­тельства); </a:t>
            </a:r>
          </a:p>
          <a:p>
            <a:r>
              <a:rPr lang="ru-RU" sz="3200" dirty="0">
                <a:latin typeface="Times New Roman" panose="02020603050405020304" pitchFamily="18" charset="0"/>
                <a:cs typeface="Times New Roman" panose="02020603050405020304" pitchFamily="18" charset="0"/>
              </a:rPr>
              <a:t>2) меры по поддержке реальной сферы. </a:t>
            </a:r>
          </a:p>
          <a:p>
            <a:endParaRPr lang="ru-RU" dirty="0"/>
          </a:p>
        </p:txBody>
      </p:sp>
    </p:spTree>
    <p:extLst>
      <p:ext uri="{BB962C8B-B14F-4D97-AF65-F5344CB8AC3E}">
        <p14:creationId xmlns:p14="http://schemas.microsoft.com/office/powerpoint/2010/main" val="2522008177"/>
      </p:ext>
    </p:extLst>
  </p:cSld>
  <p:clrMapOvr>
    <a:masterClrMapping/>
  </p:clrMapOvr>
  <mc:AlternateContent xmlns:mc="http://schemas.openxmlformats.org/markup-compatibility/2006">
    <mc:Choice xmlns:p14="http://schemas.microsoft.com/office/powerpoint/2010/main" Requires="p14">
      <p:transition spd="slow" p14:dur="3400" advTm="7181">
        <p14:reveal/>
        <p:sndAc>
          <p:stSnd>
            <p:snd r:embed="rId2" name="coin.wav"/>
          </p:stSnd>
        </p:sndAc>
      </p:transition>
    </mc:Choice>
    <mc:Fallback>
      <p:transition spd="slow" advTm="7181">
        <p:fade/>
        <p:sndAc>
          <p:stSnd>
            <p:snd r:embed="rId2" name="coin.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36669" y="172122"/>
            <a:ext cx="6110344" cy="6465346"/>
          </a:xfrm>
        </p:spPr>
        <p:txBody>
          <a:bodyPr>
            <a:normAutofit/>
          </a:bodyPr>
          <a:lstStyle/>
          <a:p>
            <a:r>
              <a:rPr lang="ru-RU" sz="2800" b="1" dirty="0" smtClean="0">
                <a:solidFill>
                  <a:schemeClr val="tx1"/>
                </a:solidFill>
                <a:latin typeface="Times New Roman" panose="02020603050405020304" pitchFamily="18" charset="0"/>
                <a:cs typeface="Times New Roman" panose="02020603050405020304" pitchFamily="18" charset="0"/>
              </a:rPr>
              <a:t>Программа поддержки </a:t>
            </a:r>
            <a:r>
              <a:rPr lang="ru-RU" sz="2800" b="1" dirty="0">
                <a:solidFill>
                  <a:schemeClr val="tx1"/>
                </a:solidFill>
                <a:latin typeface="Times New Roman" panose="02020603050405020304" pitchFamily="18" charset="0"/>
                <a:cs typeface="Times New Roman" panose="02020603050405020304" pitchFamily="18" charset="0"/>
              </a:rPr>
              <a:t>производства. </a:t>
            </a:r>
            <a:r>
              <a:rPr lang="ru-RU" sz="2800" b="1" dirty="0" smtClean="0">
                <a:solidFill>
                  <a:schemeClr val="tx1"/>
                </a:solidFill>
                <a:latin typeface="Times New Roman" panose="02020603050405020304" pitchFamily="18" charset="0"/>
                <a:cs typeface="Times New Roman" panose="02020603050405020304" pitchFamily="18" charset="0"/>
              </a:rPr>
              <a:t>Цены </a:t>
            </a:r>
            <a:r>
              <a:rPr lang="ru-RU" sz="2800" b="1" dirty="0">
                <a:solidFill>
                  <a:schemeClr val="tx1"/>
                </a:solidFill>
                <a:latin typeface="Times New Roman" panose="02020603050405020304" pitchFamily="18" charset="0"/>
                <a:cs typeface="Times New Roman" panose="02020603050405020304" pitchFamily="18" charset="0"/>
              </a:rPr>
              <a:t>на продукты естественных монополий. </a:t>
            </a: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Здесь </a:t>
            </a:r>
            <a:r>
              <a:rPr lang="ru-RU" sz="2800" b="1" dirty="0">
                <a:solidFill>
                  <a:schemeClr val="tx1"/>
                </a:solidFill>
                <a:latin typeface="Times New Roman" panose="02020603050405020304" pitchFamily="18" charset="0"/>
                <a:cs typeface="Times New Roman" panose="02020603050405020304" pitchFamily="18" charset="0"/>
              </a:rPr>
              <a:t>программа предусматривала три на­правления: </a:t>
            </a: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-снижение </a:t>
            </a:r>
            <a:r>
              <a:rPr lang="ru-RU" sz="2800" b="1" dirty="0">
                <a:solidFill>
                  <a:schemeClr val="tx1"/>
                </a:solidFill>
                <a:latin typeface="Times New Roman" panose="02020603050405020304" pitchFamily="18" charset="0"/>
                <a:cs typeface="Times New Roman" panose="02020603050405020304" pitchFamily="18" charset="0"/>
              </a:rPr>
              <a:t>налогового бремени; </a:t>
            </a: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-снижение </a:t>
            </a:r>
            <a:r>
              <a:rPr lang="ru-RU" sz="2800" b="1" dirty="0">
                <a:solidFill>
                  <a:schemeClr val="tx1"/>
                </a:solidFill>
                <a:latin typeface="Times New Roman" panose="02020603050405020304" pitchFamily="18" charset="0"/>
                <a:cs typeface="Times New Roman" panose="02020603050405020304" pitchFamily="18" charset="0"/>
              </a:rPr>
              <a:t>цен и тарифов в отраслях естественных монополий</a:t>
            </a:r>
            <a:r>
              <a:rPr lang="ru-RU" sz="2800" b="1" dirty="0" smtClean="0">
                <a:solidFill>
                  <a:schemeClr val="tx1"/>
                </a:solidFill>
                <a:latin typeface="Times New Roman" panose="02020603050405020304" pitchFamily="18" charset="0"/>
                <a:cs typeface="Times New Roman" panose="02020603050405020304" pitchFamily="18" charset="0"/>
              </a:rPr>
              <a:t>,</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-сокращение </a:t>
            </a:r>
            <a:r>
              <a:rPr lang="ru-RU" sz="2800" b="1" dirty="0">
                <a:solidFill>
                  <a:schemeClr val="tx1"/>
                </a:solidFill>
                <a:latin typeface="Times New Roman" panose="02020603050405020304" pitchFamily="18" charset="0"/>
                <a:cs typeface="Times New Roman" panose="02020603050405020304" pitchFamily="18" charset="0"/>
              </a:rPr>
              <a:t>перекрестного субсидирования</a:t>
            </a:r>
            <a:r>
              <a:rPr lang="ru-RU" sz="2800" b="1" dirty="0" smtClean="0">
                <a:solidFill>
                  <a:schemeClr val="tx1"/>
                </a:solidFill>
                <a:latin typeface="Times New Roman" panose="02020603050405020304" pitchFamily="18" charset="0"/>
                <a:cs typeface="Times New Roman" panose="02020603050405020304" pitchFamily="18" charset="0"/>
              </a:rPr>
              <a:t>;</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-реструктуризация </a:t>
            </a:r>
            <a:r>
              <a:rPr lang="ru-RU" sz="2800" b="1" dirty="0">
                <a:solidFill>
                  <a:schemeClr val="tx1"/>
                </a:solidFill>
                <a:latin typeface="Times New Roman" panose="02020603050405020304" pitchFamily="18" charset="0"/>
                <a:cs typeface="Times New Roman" panose="02020603050405020304" pitchFamily="18" charset="0"/>
              </a:rPr>
              <a:t>долгов </a:t>
            </a:r>
            <a:r>
              <a:rPr lang="ru-RU" sz="2800" b="1" dirty="0" smtClean="0">
                <a:solidFill>
                  <a:schemeClr val="tx1"/>
                </a:solidFill>
                <a:latin typeface="Times New Roman" panose="02020603050405020304" pitchFamily="18" charset="0"/>
                <a:cs typeface="Times New Roman" panose="02020603050405020304" pitchFamily="18" charset="0"/>
              </a:rPr>
              <a:t>пред­приятий.</a:t>
            </a:r>
            <a:endParaRPr lang="ru-RU" sz="2800" b="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6633418" y="172122"/>
            <a:ext cx="5364945" cy="3462828"/>
          </a:xfrm>
          <a:prstGeom prst="rect">
            <a:avLst/>
          </a:prstGeom>
        </p:spPr>
      </p:pic>
    </p:spTree>
    <p:extLst>
      <p:ext uri="{BB962C8B-B14F-4D97-AF65-F5344CB8AC3E}">
        <p14:creationId xmlns:p14="http://schemas.microsoft.com/office/powerpoint/2010/main" val="2438528759"/>
      </p:ext>
    </p:extLst>
  </p:cSld>
  <p:clrMapOvr>
    <a:masterClrMapping/>
  </p:clrMapOvr>
  <mc:AlternateContent xmlns:mc="http://schemas.openxmlformats.org/markup-compatibility/2006">
    <mc:Choice xmlns:p14="http://schemas.microsoft.com/office/powerpoint/2010/main" Requires="p14">
      <p:transition spd="slow" p14:dur="3400" advTm="6216">
        <p14:reveal/>
        <p:sndAc>
          <p:stSnd>
            <p:snd r:embed="rId2" name="coin.wav"/>
          </p:stSnd>
        </p:sndAc>
      </p:transition>
    </mc:Choice>
    <mc:Fallback>
      <p:transition spd="slow" advTm="6216">
        <p:fade/>
        <p:sndAc>
          <p:stSnd>
            <p:snd r:embed="rId2" name="coin.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4395" y="0"/>
            <a:ext cx="11987605" cy="6858000"/>
          </a:xfrm>
        </p:spPr>
        <p:txBody>
          <a:bodyPr>
            <a:normAutofit fontScale="90000"/>
          </a:bodyPr>
          <a:lstStyle/>
          <a:p>
            <a:r>
              <a:rPr lang="ru-RU" sz="2400" b="1" dirty="0" smtClean="0">
                <a:solidFill>
                  <a:schemeClr val="tx1"/>
                </a:solidFill>
                <a:latin typeface="Times New Roman" panose="02020603050405020304" pitchFamily="18" charset="0"/>
                <a:cs typeface="Times New Roman" panose="02020603050405020304" pitchFamily="18" charset="0"/>
              </a:rPr>
              <a:t>                                                         Последствия </a:t>
            </a:r>
            <a:r>
              <a:rPr lang="ru-RU" sz="2400" b="1" dirty="0">
                <a:solidFill>
                  <a:schemeClr val="tx1"/>
                </a:solidFill>
                <a:latin typeface="Times New Roman" panose="02020603050405020304" pitchFamily="18" charset="0"/>
                <a:cs typeface="Times New Roman" panose="02020603050405020304" pitchFamily="18" charset="0"/>
              </a:rPr>
              <a:t>кризиса</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Последствиями </a:t>
            </a:r>
            <a:r>
              <a:rPr lang="ru-RU" sz="2400" b="1" dirty="0">
                <a:solidFill>
                  <a:schemeClr val="tx1"/>
                </a:solidFill>
                <a:latin typeface="Times New Roman" panose="02020603050405020304" pitchFamily="18" charset="0"/>
                <a:cs typeface="Times New Roman" panose="02020603050405020304" pitchFamily="18" charset="0"/>
              </a:rPr>
              <a:t>финансового кризиса 1998 года стали как негативные, так и позитивные изменение. К негативным последствиям кризиса - 1998 можно отнести падение курса рубля за полгода в 3 раза, паралич банковской системы, банкротство многих банков и предприятий, резкое падение уровня доходов и жизни населения, подрыв доверия к банковской системе страны.</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Позитивным </a:t>
            </a:r>
            <a:r>
              <a:rPr lang="ru-RU" sz="2400" b="1" dirty="0">
                <a:solidFill>
                  <a:schemeClr val="tx1"/>
                </a:solidFill>
                <a:latin typeface="Times New Roman" panose="02020603050405020304" pitchFamily="18" charset="0"/>
                <a:cs typeface="Times New Roman" panose="02020603050405020304" pitchFamily="18" charset="0"/>
              </a:rPr>
              <a:t>последствием кризиса 1998 года стало повышение конкурентоспособности российской экономики. Вследствие девальвации рубля цены на импортные товары внутри страны подскочили, а цены отечественных товаров заграницей упали, что позволило им занять рынки, которые они не могли занять раньше. Кризис 1998 года дал шанс отечественной промышленности набрать силу, отгородил ее от импорта и увеличить экспортные возможности.</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 С </a:t>
            </a:r>
            <a:r>
              <a:rPr lang="ru-RU" sz="2400" b="1" dirty="0">
                <a:solidFill>
                  <a:schemeClr val="tx1"/>
                </a:solidFill>
                <a:latin typeface="Times New Roman" panose="02020603050405020304" pitchFamily="18" charset="0"/>
                <a:cs typeface="Times New Roman" panose="02020603050405020304" pitchFamily="18" charset="0"/>
              </a:rPr>
              <a:t>глобального взгляда </a:t>
            </a:r>
            <a:r>
              <a:rPr lang="ru-RU" sz="2400" b="1" dirty="0" smtClean="0">
                <a:solidFill>
                  <a:schemeClr val="tx1"/>
                </a:solidFill>
                <a:latin typeface="Times New Roman" panose="02020603050405020304" pitchFamily="18" charset="0"/>
                <a:cs typeface="Times New Roman" panose="02020603050405020304" pitchFamily="18" charset="0"/>
              </a:rPr>
              <a:t>можно </a:t>
            </a:r>
            <a:r>
              <a:rPr lang="ru-RU" sz="2400" b="1" dirty="0">
                <a:solidFill>
                  <a:schemeClr val="tx1"/>
                </a:solidFill>
                <a:latin typeface="Times New Roman" panose="02020603050405020304" pitchFamily="18" charset="0"/>
                <a:cs typeface="Times New Roman" panose="02020603050405020304" pitchFamily="18" charset="0"/>
              </a:rPr>
              <a:t>сказать, что кризис для России стал больше благом, чем бедой. Кризис 1998 года вычистил экономику от неэффективных элементов, а эффективным и умным позволил  развиваться. Оздоровилась и государственная политика, финансовый кризис заставил чиновников более ответственно относиться к бюджетному планированию. Малый бизнес осознал свою силу и стал развиваться в крупные предприятия, стали развиваться те направления бизнеса, которые не присущи сырьевой экономике, которой была Россия в то время. После 1999 года стала развиваться пищевая, легкая промышленность, сфера услуг, стал расти потребительский спрос.</a:t>
            </a:r>
            <a:br>
              <a:rPr lang="ru-RU" sz="2400" b="1" dirty="0">
                <a:solidFill>
                  <a:schemeClr val="tx1"/>
                </a:solidFill>
                <a:latin typeface="Times New Roman" panose="02020603050405020304" pitchFamily="18" charset="0"/>
                <a:cs typeface="Times New Roman" panose="02020603050405020304" pitchFamily="18" charset="0"/>
              </a:rPr>
            </a:br>
            <a:endParaRPr lang="ru-RU"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0463351"/>
      </p:ext>
    </p:extLst>
  </p:cSld>
  <p:clrMapOvr>
    <a:masterClrMapping/>
  </p:clrMapOvr>
  <mc:AlternateContent xmlns:mc="http://schemas.openxmlformats.org/markup-compatibility/2006">
    <mc:Choice xmlns:p14="http://schemas.microsoft.com/office/powerpoint/2010/main" Requires="p14">
      <p:transition spd="slow" p14:dur="3400" advTm="35302">
        <p14:reveal/>
        <p:sndAc>
          <p:stSnd>
            <p:snd r:embed="rId2" name="coin.wav"/>
          </p:stSnd>
        </p:sndAc>
      </p:transition>
    </mc:Choice>
    <mc:Fallback>
      <p:transition spd="slow" advTm="35302">
        <p:fade/>
        <p:sndAc>
          <p:stSnd>
            <p:snd r:embed="rId2" name="coin.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5153" y="96819"/>
            <a:ext cx="11976847" cy="6761182"/>
          </a:xfrm>
        </p:spPr>
        <p:txBody>
          <a:bodyPr>
            <a:normAutofit fontScale="90000"/>
          </a:bodyPr>
          <a:lstStyle/>
          <a:p>
            <a:r>
              <a:rPr lang="en-US" sz="2800" b="1" dirty="0" smtClean="0">
                <a:solidFill>
                  <a:schemeClr val="tx1"/>
                </a:solidFill>
                <a:latin typeface="Times New Roman" panose="02020603050405020304" pitchFamily="18" charset="0"/>
                <a:cs typeface="Times New Roman" panose="02020603050405020304" pitchFamily="18" charset="0"/>
              </a:rPr>
              <a:t/>
            </a:r>
            <a:br>
              <a:rPr lang="en-US" sz="2800" b="1" dirty="0" smtClean="0">
                <a:solidFill>
                  <a:schemeClr val="tx1"/>
                </a:solidFill>
                <a:latin typeface="Times New Roman" panose="02020603050405020304" pitchFamily="18" charset="0"/>
                <a:cs typeface="Times New Roman" panose="02020603050405020304" pitchFamily="18" charset="0"/>
              </a:rPr>
            </a:br>
            <a:r>
              <a:rPr lang="en-US" sz="2800" b="1" dirty="0" smtClean="0">
                <a:solidFill>
                  <a:schemeClr val="tx1"/>
                </a:solidFill>
                <a:latin typeface="Times New Roman" panose="02020603050405020304" pitchFamily="18" charset="0"/>
                <a:cs typeface="Times New Roman" panose="02020603050405020304" pitchFamily="18" charset="0"/>
              </a:rPr>
              <a:t/>
            </a:r>
            <a:br>
              <a:rPr lang="en-US"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Экономический </a:t>
            </a:r>
            <a:r>
              <a:rPr lang="ru-RU" sz="2800" b="1" dirty="0">
                <a:solidFill>
                  <a:schemeClr val="tx1"/>
                </a:solidFill>
                <a:latin typeface="Times New Roman" panose="02020603050405020304" pitchFamily="18" charset="0"/>
                <a:cs typeface="Times New Roman" panose="02020603050405020304" pitchFamily="18" charset="0"/>
              </a:rPr>
              <a:t>кризис 1998 года в России был одним </a:t>
            </a:r>
            <a:r>
              <a:rPr lang="en-US" sz="2800" b="1" dirty="0" smtClean="0">
                <a:solidFill>
                  <a:schemeClr val="tx1"/>
                </a:solidFill>
                <a:latin typeface="Times New Roman" panose="02020603050405020304" pitchFamily="18" charset="0"/>
                <a:cs typeface="Times New Roman" panose="02020603050405020304" pitchFamily="18" charset="0"/>
              </a:rPr>
              <a:t/>
            </a:r>
            <a:br>
              <a:rPr lang="en-US"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из</a:t>
            </a:r>
            <a:r>
              <a:rPr lang="en-US" sz="2800" b="1" dirty="0" smtClean="0">
                <a:solidFill>
                  <a:schemeClr val="tx1"/>
                </a:solidFill>
                <a:latin typeface="Times New Roman" panose="02020603050405020304" pitchFamily="18" charset="0"/>
                <a:cs typeface="Times New Roman" panose="02020603050405020304" pitchFamily="18" charset="0"/>
              </a:rPr>
              <a:t> </a:t>
            </a:r>
            <a:r>
              <a:rPr lang="ru-RU" sz="2800" b="1" dirty="0" smtClean="0">
                <a:solidFill>
                  <a:schemeClr val="tx1"/>
                </a:solidFill>
                <a:latin typeface="Times New Roman" panose="02020603050405020304" pitchFamily="18" charset="0"/>
                <a:cs typeface="Times New Roman" panose="02020603050405020304" pitchFamily="18" charset="0"/>
              </a:rPr>
              <a:t>самых </a:t>
            </a:r>
            <a:r>
              <a:rPr lang="ru-RU" sz="2800" b="1" dirty="0">
                <a:solidFill>
                  <a:schemeClr val="tx1"/>
                </a:solidFill>
                <a:latin typeface="Times New Roman" panose="02020603050405020304" pitchFamily="18" charset="0"/>
                <a:cs typeface="Times New Roman" panose="02020603050405020304" pitchFamily="18" charset="0"/>
              </a:rPr>
              <a:t>тяжёлых экономических кризисов в </a:t>
            </a:r>
            <a:r>
              <a:rPr lang="ru-RU" sz="2800" b="1" dirty="0" smtClean="0">
                <a:solidFill>
                  <a:schemeClr val="tx1"/>
                </a:solidFill>
                <a:latin typeface="Times New Roman" panose="02020603050405020304" pitchFamily="18" charset="0"/>
                <a:cs typeface="Times New Roman" panose="02020603050405020304" pitchFamily="18" charset="0"/>
              </a:rPr>
              <a:t>истории</a:t>
            </a:r>
            <a:r>
              <a:rPr lang="en-US" sz="2800" b="1" dirty="0" smtClean="0">
                <a:solidFill>
                  <a:schemeClr val="tx1"/>
                </a:solidFill>
                <a:latin typeface="Times New Roman" panose="02020603050405020304" pitchFamily="18" charset="0"/>
                <a:cs typeface="Times New Roman" panose="02020603050405020304" pitchFamily="18" charset="0"/>
              </a:rPr>
              <a:t/>
            </a:r>
            <a:br>
              <a:rPr lang="en-US"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России.</a:t>
            </a:r>
            <a:r>
              <a:rPr lang="en-US" sz="2800" b="1" dirty="0" smtClean="0">
                <a:solidFill>
                  <a:schemeClr val="tx1"/>
                </a:solidFill>
                <a:latin typeface="Times New Roman" panose="02020603050405020304" pitchFamily="18" charset="0"/>
                <a:cs typeface="Times New Roman" panose="02020603050405020304" pitchFamily="18" charset="0"/>
              </a:rPr>
              <a:t> </a:t>
            </a:r>
            <a:br>
              <a:rPr lang="en-US"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В </a:t>
            </a:r>
            <a:r>
              <a:rPr lang="ru-RU" sz="2800" b="1" dirty="0">
                <a:solidFill>
                  <a:schemeClr val="tx1"/>
                </a:solidFill>
                <a:latin typeface="Times New Roman" panose="02020603050405020304" pitchFamily="18" charset="0"/>
                <a:cs typeface="Times New Roman" panose="02020603050405020304" pitchFamily="18" charset="0"/>
              </a:rPr>
              <a:t>конце 90-х годов отмечались значительные сбои в функционировании мирового хозяйства: в 1998 году произошло двукратное падение темпа общемирового прироста валового продукта и международной торговли. </a:t>
            </a:r>
            <a:br>
              <a:rPr lang="ru-RU" sz="2800" b="1" dirty="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
            </a:r>
            <a:br>
              <a:rPr lang="ru-RU" sz="2800" b="1" dirty="0" smtClean="0">
                <a:solidFill>
                  <a:schemeClr val="tx1"/>
                </a:solidFill>
                <a:latin typeface="Times New Roman" panose="02020603050405020304" pitchFamily="18" charset="0"/>
                <a:cs typeface="Times New Roman" panose="02020603050405020304" pitchFamily="18" charset="0"/>
              </a:rPr>
            </a:br>
            <a:r>
              <a:rPr lang="ru-RU" sz="2800" b="1" dirty="0" smtClean="0">
                <a:solidFill>
                  <a:schemeClr val="tx1"/>
                </a:solidFill>
                <a:latin typeface="Times New Roman" panose="02020603050405020304" pitchFamily="18" charset="0"/>
                <a:cs typeface="Times New Roman" panose="02020603050405020304" pitchFamily="18" charset="0"/>
              </a:rPr>
              <a:t>Кризису </a:t>
            </a:r>
            <a:r>
              <a:rPr lang="ru-RU" sz="2800" b="1" dirty="0">
                <a:solidFill>
                  <a:schemeClr val="tx1"/>
                </a:solidFill>
                <a:latin typeface="Times New Roman" panose="02020603050405020304" pitchFamily="18" charset="0"/>
                <a:cs typeface="Times New Roman" panose="02020603050405020304" pitchFamily="18" charset="0"/>
              </a:rPr>
              <a:t>1998 года в России предшествовал обвал на Азиатских </a:t>
            </a:r>
            <a:r>
              <a:rPr lang="ru-RU" sz="2800" b="1" dirty="0" smtClean="0">
                <a:solidFill>
                  <a:schemeClr val="tx1"/>
                </a:solidFill>
                <a:latin typeface="Times New Roman" panose="02020603050405020304" pitchFamily="18" charset="0"/>
                <a:cs typeface="Times New Roman" panose="02020603050405020304" pitchFamily="18" charset="0"/>
              </a:rPr>
              <a:t>биржах. </a:t>
            </a:r>
            <a:r>
              <a:rPr lang="ru-RU" sz="2800" b="1" dirty="0">
                <a:solidFill>
                  <a:schemeClr val="tx1"/>
                </a:solidFill>
                <a:latin typeface="Times New Roman" panose="02020603050405020304" pitchFamily="18" charset="0"/>
                <a:cs typeface="Times New Roman" panose="02020603050405020304" pitchFamily="18" charset="0"/>
              </a:rPr>
              <a:t>Непосредственными причинами кризиса считается большой внешний долг, падение цен на нефть и другие сырьевые товары, пирамида </a:t>
            </a:r>
            <a:r>
              <a:rPr lang="ru-RU" sz="2800" b="1" dirty="0" smtClean="0">
                <a:solidFill>
                  <a:schemeClr val="tx1"/>
                </a:solidFill>
                <a:latin typeface="Times New Roman" panose="02020603050405020304" pitchFamily="18" charset="0"/>
                <a:cs typeface="Times New Roman" panose="02020603050405020304" pitchFamily="18" charset="0"/>
              </a:rPr>
              <a:t>ГКО, </a:t>
            </a:r>
            <a:r>
              <a:rPr lang="ru-RU" sz="2800" b="1" dirty="0">
                <a:solidFill>
                  <a:schemeClr val="tx1"/>
                </a:solidFill>
                <a:latin typeface="Times New Roman" panose="02020603050405020304" pitchFamily="18" charset="0"/>
                <a:cs typeface="Times New Roman" panose="02020603050405020304" pitchFamily="18" charset="0"/>
              </a:rPr>
              <a:t>которая давала доходность по инвестициям 40%. Совокупность внешних и внутренних факторов привела к тому, что государство не могло расплатиться со своими долгами, и вынуждено было объявить дефолт.</a:t>
            </a:r>
          </a:p>
        </p:txBody>
      </p:sp>
      <p:pic>
        <p:nvPicPr>
          <p:cNvPr id="3" name="Рисунок 2"/>
          <p:cNvPicPr>
            <a:picLocks noChangeAspect="1"/>
          </p:cNvPicPr>
          <p:nvPr/>
        </p:nvPicPr>
        <p:blipFill>
          <a:blip r:embed="rId3"/>
          <a:stretch>
            <a:fillRect/>
          </a:stretch>
        </p:blipFill>
        <p:spPr>
          <a:xfrm>
            <a:off x="8229601" y="96819"/>
            <a:ext cx="3876340" cy="1925620"/>
          </a:xfrm>
          <a:prstGeom prst="rect">
            <a:avLst/>
          </a:prstGeom>
        </p:spPr>
      </p:pic>
    </p:spTree>
    <p:extLst>
      <p:ext uri="{BB962C8B-B14F-4D97-AF65-F5344CB8AC3E}">
        <p14:creationId xmlns:p14="http://schemas.microsoft.com/office/powerpoint/2010/main" val="1898872023"/>
      </p:ext>
    </p:extLst>
  </p:cSld>
  <p:clrMapOvr>
    <a:masterClrMapping/>
  </p:clrMapOvr>
  <mc:AlternateContent xmlns:mc="http://schemas.openxmlformats.org/markup-compatibility/2006">
    <mc:Choice xmlns:p14="http://schemas.microsoft.com/office/powerpoint/2010/main" Requires="p14">
      <p:transition spd="slow" p14:dur="3400" advTm="8850">
        <p14:reveal/>
        <p:sndAc>
          <p:stSnd>
            <p:snd r:embed="rId2" name="coin.wav"/>
          </p:stSnd>
        </p:sndAc>
      </p:transition>
    </mc:Choice>
    <mc:Fallback>
      <p:transition spd="slow" advTm="8850">
        <p:fade/>
        <p:sndAc>
          <p:stSnd>
            <p:snd r:embed="rId2" name="coin.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972" y="96819"/>
            <a:ext cx="11596743" cy="6594437"/>
          </a:xfrm>
        </p:spPr>
        <p:txBody>
          <a:bodyPr>
            <a:noAutofit/>
          </a:bodyPr>
          <a:lstStyle/>
          <a:p>
            <a:r>
              <a:rPr lang="ru-RU" sz="2400" b="1" dirty="0">
                <a:solidFill>
                  <a:schemeClr val="tx1"/>
                </a:solidFill>
                <a:latin typeface="Times New Roman" panose="02020603050405020304" pitchFamily="18" charset="0"/>
                <a:cs typeface="Times New Roman" panose="02020603050405020304" pitchFamily="18" charset="0"/>
              </a:rPr>
              <a:t>Роль "азиатского", а в действительности, как это стало ясно сегодня, мирового финансового кризиса, его влияние на Россию нельзя недооценивать.</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Если бы мы не впустили нерезидентов на рынок ГКО, то влияние мирового кризиса на нашу экономику было бы намного меньше.</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И, тем не менее, </a:t>
            </a:r>
            <a:r>
              <a:rPr lang="ru-RU" sz="2400" b="1" dirty="0" smtClean="0">
                <a:solidFill>
                  <a:schemeClr val="tx1"/>
                </a:solidFill>
                <a:latin typeface="Times New Roman" panose="02020603050405020304" pitchFamily="18" charset="0"/>
                <a:cs typeface="Times New Roman" panose="02020603050405020304" pitchFamily="18" charset="0"/>
              </a:rPr>
              <a:t>кризис в России можно считать частью мирового </a:t>
            </a:r>
            <a:r>
              <a:rPr lang="ru-RU" sz="2400" b="1" dirty="0">
                <a:solidFill>
                  <a:schemeClr val="tx1"/>
                </a:solidFill>
                <a:latin typeface="Times New Roman" panose="02020603050405020304" pitchFamily="18" charset="0"/>
                <a:cs typeface="Times New Roman" panose="02020603050405020304" pitchFamily="18" charset="0"/>
              </a:rPr>
              <a:t>финансового кризиса. Весна 1997 г. - крах банковской системы в. Чехии, осень 1997 г. - в Малайзии и Таиланде, начало 1998 г. - удары кризиса настигают Южную Корею, Японию и Индонезию, летом - Россию, в начале 1999 г. - Бразилию. Во всех этих странах картина кризиса одинаковая:</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                    • </a:t>
            </a:r>
            <a:r>
              <a:rPr lang="ru-RU" sz="2400" b="1" dirty="0">
                <a:solidFill>
                  <a:schemeClr val="tx1"/>
                </a:solidFill>
                <a:latin typeface="Times New Roman" panose="02020603050405020304" pitchFamily="18" charset="0"/>
                <a:cs typeface="Times New Roman" panose="02020603050405020304" pitchFamily="18" charset="0"/>
              </a:rPr>
              <a:t>. резкое обесценение национальной </a:t>
            </a:r>
            <a:r>
              <a:rPr lang="ru-RU" sz="2400" b="1" dirty="0" smtClean="0">
                <a:solidFill>
                  <a:schemeClr val="tx1"/>
                </a:solidFill>
                <a:latin typeface="Times New Roman" panose="02020603050405020304" pitchFamily="18" charset="0"/>
                <a:cs typeface="Times New Roman" panose="02020603050405020304" pitchFamily="18" charset="0"/>
              </a:rPr>
              <a:t>валюты</a:t>
            </a: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                    • </a:t>
            </a:r>
            <a:r>
              <a:rPr lang="ru-RU" sz="2400" b="1" dirty="0">
                <a:solidFill>
                  <a:schemeClr val="tx1"/>
                </a:solidFill>
                <a:latin typeface="Times New Roman" panose="02020603050405020304" pitchFamily="18" charset="0"/>
                <a:cs typeface="Times New Roman" panose="02020603050405020304" pitchFamily="18" charset="0"/>
              </a:rPr>
              <a:t>. банковский кризис</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                    • </a:t>
            </a:r>
            <a:r>
              <a:rPr lang="ru-RU" sz="2400" b="1" dirty="0">
                <a:solidFill>
                  <a:schemeClr val="tx1"/>
                </a:solidFill>
                <a:latin typeface="Times New Roman" panose="02020603050405020304" pitchFamily="18" charset="0"/>
                <a:cs typeface="Times New Roman" panose="02020603050405020304" pitchFamily="18" charset="0"/>
              </a:rPr>
              <a:t>. падение капитализации фондового рынка</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smtClean="0">
                <a:solidFill>
                  <a:schemeClr val="tx1"/>
                </a:solidFill>
                <a:latin typeface="Times New Roman" panose="02020603050405020304" pitchFamily="18" charset="0"/>
                <a:cs typeface="Times New Roman" panose="02020603050405020304" pitchFamily="18" charset="0"/>
              </a:rPr>
              <a:t>                    • </a:t>
            </a:r>
            <a:r>
              <a:rPr lang="ru-RU" sz="2400" b="1" dirty="0">
                <a:solidFill>
                  <a:schemeClr val="tx1"/>
                </a:solidFill>
                <a:latin typeface="Times New Roman" panose="02020603050405020304" pitchFamily="18" charset="0"/>
                <a:cs typeface="Times New Roman" panose="02020603050405020304" pitchFamily="18" charset="0"/>
              </a:rPr>
              <a:t>. спад производства.</a:t>
            </a:r>
            <a:br>
              <a:rPr lang="ru-RU" sz="2400" b="1" dirty="0">
                <a:solidFill>
                  <a:schemeClr val="tx1"/>
                </a:solidFill>
                <a:latin typeface="Times New Roman" panose="02020603050405020304" pitchFamily="18" charset="0"/>
                <a:cs typeface="Times New Roman" panose="02020603050405020304" pitchFamily="18" charset="0"/>
              </a:rPr>
            </a:br>
            <a:r>
              <a:rPr lang="ru-RU" sz="2000" b="1" dirty="0">
                <a:solidFill>
                  <a:schemeClr val="tx1"/>
                </a:solidFill>
                <a:latin typeface="Times New Roman" panose="02020603050405020304" pitchFamily="18" charset="0"/>
                <a:cs typeface="Times New Roman" panose="02020603050405020304" pitchFamily="18" charset="0"/>
              </a:rPr>
              <a:t/>
            </a:r>
            <a:br>
              <a:rPr lang="ru-RU" sz="2000" b="1" dirty="0">
                <a:solidFill>
                  <a:schemeClr val="tx1"/>
                </a:solidFill>
                <a:latin typeface="Times New Roman" panose="02020603050405020304" pitchFamily="18" charset="0"/>
                <a:cs typeface="Times New Roman" panose="02020603050405020304" pitchFamily="18" charset="0"/>
              </a:rPr>
            </a:br>
            <a:endParaRPr lang="ru-RU" sz="2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3989403"/>
      </p:ext>
    </p:extLst>
  </p:cSld>
  <p:clrMapOvr>
    <a:masterClrMapping/>
  </p:clrMapOvr>
  <mc:AlternateContent xmlns:mc="http://schemas.openxmlformats.org/markup-compatibility/2006">
    <mc:Choice xmlns:p14="http://schemas.microsoft.com/office/powerpoint/2010/main" Requires="p14">
      <p:transition spd="slow" p14:dur="3400" advTm="14616">
        <p14:reveal/>
        <p:sndAc>
          <p:stSnd>
            <p:snd r:embed="rId2" name="coin.wav"/>
          </p:stSnd>
        </p:sndAc>
      </p:transition>
    </mc:Choice>
    <mc:Fallback>
      <p:transition spd="slow" advTm="14616">
        <p:fade/>
        <p:sndAc>
          <p:stSnd>
            <p:snd r:embed="rId2" name="coin.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5911" y="182880"/>
            <a:ext cx="11844169" cy="6583680"/>
          </a:xfrm>
        </p:spPr>
        <p:txBody>
          <a:bodyPr>
            <a:normAutofit/>
          </a:bodyPr>
          <a:lstStyle/>
          <a:p>
            <a:r>
              <a:rPr lang="ru-RU" sz="2400" b="1" dirty="0">
                <a:solidFill>
                  <a:schemeClr val="tx1"/>
                </a:solidFill>
                <a:latin typeface="Times New Roman" panose="02020603050405020304" pitchFamily="18" charset="0"/>
                <a:cs typeface="Times New Roman" panose="02020603050405020304" pitchFamily="18" charset="0"/>
              </a:rPr>
              <a:t>Дефолт 1998 года был неожиданным для западных инвесторов, руководствовавшихся принципом «Россия — большая, ей не дадут упасть». Однако история знает дефолты в куда более благополучных странах, например во Франции. Непосредственно перед кризисом, 13 </a:t>
            </a:r>
            <a:r>
              <a:rPr lang="ru-RU" sz="2400" b="1" dirty="0" smtClean="0">
                <a:solidFill>
                  <a:schemeClr val="tx1"/>
                </a:solidFill>
                <a:latin typeface="Times New Roman" panose="02020603050405020304" pitchFamily="18" charset="0"/>
                <a:cs typeface="Times New Roman" panose="02020603050405020304" pitchFamily="18" charset="0"/>
              </a:rPr>
              <a:t>июля Международный </a:t>
            </a:r>
            <a:r>
              <a:rPr lang="ru-RU" sz="2400" b="1" dirty="0">
                <a:solidFill>
                  <a:schemeClr val="tx1"/>
                </a:solidFill>
                <a:latin typeface="Times New Roman" panose="02020603050405020304" pitchFamily="18" charset="0"/>
                <a:cs typeface="Times New Roman" panose="02020603050405020304" pitchFamily="18" charset="0"/>
              </a:rPr>
              <a:t>валютный фонд выделил России неотложный кредит на 22 млрд долларов США. Однако сборы в бюджет не покрывали даже процентных платежей по государственному долгу.</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r>
              <a:rPr lang="ru-RU" sz="2400" b="1" dirty="0">
                <a:solidFill>
                  <a:schemeClr val="tx1"/>
                </a:solidFill>
                <a:latin typeface="Times New Roman" panose="02020603050405020304" pitchFamily="18" charset="0"/>
                <a:cs typeface="Times New Roman" panose="02020603050405020304" pitchFamily="18" charset="0"/>
              </a:rPr>
              <a:t>Особенностью кризиса являлось то, что в истории мира ещё не было случаев, когда государство объявляет дефолт по внутреннему долгу, номинированному в национальной валюте. В случае с Россией был объявлен дефолт по ГКО, доходность по которым непосредственно перед кризисом достигала 140 % годовых. Обычной практикой в других странах являлось то, что государство начинало печатать деньги и путём обесценивания национальной валюты производило погашение долга. Инвесторы, вложившие средства в рынок ГКО, ожидали именно такого сценария </a:t>
            </a:r>
            <a:r>
              <a:rPr lang="ru-RU" sz="2400" b="1" dirty="0" smtClean="0">
                <a:solidFill>
                  <a:schemeClr val="tx1"/>
                </a:solidFill>
                <a:latin typeface="Times New Roman" panose="02020603050405020304" pitchFamily="18" charset="0"/>
                <a:cs typeface="Times New Roman" panose="02020603050405020304" pitchFamily="18" charset="0"/>
              </a:rPr>
              <a:t>событий.</a:t>
            </a: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endParaRPr lang="ru-RU"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8037643"/>
      </p:ext>
    </p:extLst>
  </p:cSld>
  <p:clrMapOvr>
    <a:masterClrMapping/>
  </p:clrMapOvr>
  <mc:AlternateContent xmlns:mc="http://schemas.openxmlformats.org/markup-compatibility/2006">
    <mc:Choice xmlns:p14="http://schemas.microsoft.com/office/powerpoint/2010/main" Requires="p14">
      <p:transition spd="slow" p14:dur="3400" advTm="23009">
        <p14:reveal/>
        <p:sndAc>
          <p:stSnd>
            <p:snd r:embed="rId2" name="coin.wav"/>
          </p:stSnd>
        </p:sndAc>
      </p:transition>
    </mc:Choice>
    <mc:Fallback>
      <p:transition spd="slow" advTm="23009">
        <p:fade/>
        <p:sndAc>
          <p:stSnd>
            <p:snd r:embed="rId2" name="coin.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6565" y="290455"/>
            <a:ext cx="4528969" cy="6153375"/>
          </a:xfrm>
        </p:spPr>
        <p:txBody>
          <a:bodyPr>
            <a:normAutofit fontScale="90000"/>
          </a:bodyPr>
          <a:lstStyle/>
          <a:p>
            <a:r>
              <a:rPr lang="ru-RU" b="1" dirty="0">
                <a:solidFill>
                  <a:schemeClr val="tx1"/>
                </a:solidFill>
                <a:latin typeface="Times New Roman" panose="02020603050405020304" pitchFamily="18" charset="0"/>
                <a:cs typeface="Times New Roman" panose="02020603050405020304" pitchFamily="18" charset="0"/>
              </a:rPr>
              <a:t>Последствия кризиса серьёзно повлияли на развитие экономики и страны в целом, как отрицательно, так и положительно. Курс рубля упал за полгода более чем </a:t>
            </a:r>
            <a:r>
              <a:rPr lang="ru-RU" b="1" dirty="0" smtClean="0">
                <a:solidFill>
                  <a:schemeClr val="tx1"/>
                </a:solidFill>
                <a:latin typeface="Times New Roman" panose="02020603050405020304" pitchFamily="18" charset="0"/>
                <a:cs typeface="Times New Roman" panose="02020603050405020304" pitchFamily="18" charset="0"/>
              </a:rPr>
              <a:t>в</a:t>
            </a:r>
            <a:r>
              <a:rPr lang="en-US" b="1" dirty="0" smtClean="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3 раза — с 6 рублей за доллар перед дефолтом до 21 рубля за доллар 1 января 1999 года.</a:t>
            </a:r>
            <a:br>
              <a:rPr lang="ru-RU" b="1" dirty="0">
                <a:solidFill>
                  <a:schemeClr val="tx1"/>
                </a:solidFill>
                <a:latin typeface="Times New Roman" panose="02020603050405020304" pitchFamily="18" charset="0"/>
                <a:cs typeface="Times New Roman" panose="02020603050405020304" pitchFamily="18" charset="0"/>
              </a:rPr>
            </a:br>
            <a:r>
              <a:rPr lang="ru-RU" dirty="0"/>
              <a:t/>
            </a:r>
            <a:br>
              <a:rPr lang="ru-RU" dirty="0"/>
            </a:br>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22" y="204395"/>
            <a:ext cx="7207624" cy="4690334"/>
          </a:xfrm>
          <a:prstGeom prst="rect">
            <a:avLst/>
          </a:prstGeom>
        </p:spPr>
      </p:pic>
    </p:spTree>
    <p:extLst>
      <p:ext uri="{BB962C8B-B14F-4D97-AF65-F5344CB8AC3E}">
        <p14:creationId xmlns:p14="http://schemas.microsoft.com/office/powerpoint/2010/main" val="686071101"/>
      </p:ext>
    </p:extLst>
  </p:cSld>
  <p:clrMapOvr>
    <a:masterClrMapping/>
  </p:clrMapOvr>
  <mc:AlternateContent xmlns:mc="http://schemas.openxmlformats.org/markup-compatibility/2006">
    <mc:Choice xmlns:p14="http://schemas.microsoft.com/office/powerpoint/2010/main" Requires="p14">
      <p:transition spd="slow" p14:dur="3400" advTm="8220">
        <p14:reveal/>
        <p:sndAc>
          <p:stSnd>
            <p:snd r:embed="rId2" name="coin.wav"/>
          </p:stSnd>
        </p:sndAc>
      </p:transition>
    </mc:Choice>
    <mc:Fallback>
      <p:transition spd="slow" advTm="8220">
        <p:fade/>
        <p:sndAc>
          <p:stSnd>
            <p:snd r:embed="rId2" name="coin.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83680" y="763793"/>
            <a:ext cx="5028507" cy="3614569"/>
          </a:xfrm>
        </p:spPr>
        <p:txBody>
          <a:bodyPr>
            <a:normAutofit fontScale="90000"/>
          </a:bodyPr>
          <a:lstStyle/>
          <a:p>
            <a:r>
              <a:rPr lang="ru-RU" dirty="0">
                <a:solidFill>
                  <a:schemeClr val="tx1"/>
                </a:solidFill>
                <a:latin typeface="Times New Roman" panose="02020603050405020304" pitchFamily="18" charset="0"/>
                <a:cs typeface="Times New Roman" panose="02020603050405020304" pitchFamily="18" charset="0"/>
              </a:rPr>
              <a:t>Негативные результаты состояли в том, что было подорвано доверие населения и иностранных инвесторов  к российским банкам и государству, а также к национальной валюте. Разорилось большое количество малых предприятий, часть банков лопнуло. </a:t>
            </a:r>
            <a:br>
              <a:rPr lang="ru-RU"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0612" y="268941"/>
            <a:ext cx="5411096" cy="5475642"/>
          </a:xfrm>
          <a:prstGeom prst="rect">
            <a:avLst/>
          </a:prstGeom>
        </p:spPr>
      </p:pic>
    </p:spTree>
    <p:extLst>
      <p:ext uri="{BB962C8B-B14F-4D97-AF65-F5344CB8AC3E}">
        <p14:creationId xmlns:p14="http://schemas.microsoft.com/office/powerpoint/2010/main" val="2755378551"/>
      </p:ext>
    </p:extLst>
  </p:cSld>
  <p:clrMapOvr>
    <a:masterClrMapping/>
  </p:clrMapOvr>
  <mc:AlternateContent xmlns:mc="http://schemas.openxmlformats.org/markup-compatibility/2006">
    <mc:Choice xmlns:p14="http://schemas.microsoft.com/office/powerpoint/2010/main" Requires="p14">
      <p:transition spd="slow" p14:dur="3400" advTm="8027">
        <p14:reveal/>
        <p:sndAc>
          <p:stSnd>
            <p:snd r:embed="rId2" name="coin.wav"/>
          </p:stSnd>
        </p:sndAc>
      </p:transition>
    </mc:Choice>
    <mc:Fallback>
      <p:transition spd="slow" advTm="8027">
        <p:fade/>
        <p:sndAc>
          <p:stSnd>
            <p:snd r:embed="rId2" name="coin.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5910" y="96819"/>
            <a:ext cx="11833412" cy="6675119"/>
          </a:xfrm>
        </p:spPr>
        <p:txBody>
          <a:bodyPr>
            <a:normAutofit fontScale="90000"/>
          </a:bodyPr>
          <a:lstStyle/>
          <a:p>
            <a:r>
              <a:rPr lang="ru-RU" sz="2700" b="1" dirty="0" smtClean="0">
                <a:solidFill>
                  <a:schemeClr val="tx1"/>
                </a:solidFill>
              </a:rPr>
              <a:t>                                     Возможные </a:t>
            </a:r>
            <a:r>
              <a:rPr lang="ru-RU" sz="2700" b="1" dirty="0">
                <a:solidFill>
                  <a:schemeClr val="tx1"/>
                </a:solidFill>
              </a:rPr>
              <a:t>выходы из кризиса</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Государство в 1998 году имело три возможности для выхода из кризиса: </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напечатать деньги и выплатить ГКО, запустив механизм инфляции</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объявить дефолт по внешнему долгу</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объявить дефолт по внутреннему долгу</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
            </a:r>
            <a:br>
              <a:rPr lang="ru-RU" sz="2700" b="1" dirty="0">
                <a:solidFill>
                  <a:schemeClr val="tx1"/>
                </a:solidFill>
              </a:rPr>
            </a:br>
            <a:r>
              <a:rPr lang="ru-RU" sz="2700" b="1" dirty="0">
                <a:solidFill>
                  <a:schemeClr val="tx1"/>
                </a:solidFill>
              </a:rPr>
              <a:t>Был выбран третий вариант. Предполагаемые причины следующие: опыт гиперинфляции начала 90-х годов был достаточно свеж, запуск новой инфляционной спирали считался недопустимым. Невыплаты по внешнему долгу также представлялись неприемлемыми для властей </a:t>
            </a:r>
            <a:r>
              <a:rPr lang="ru-RU" sz="2700" b="1" dirty="0" smtClean="0">
                <a:solidFill>
                  <a:schemeClr val="tx1"/>
                </a:solidFill>
              </a:rPr>
              <a:t>России.</a:t>
            </a:r>
            <a:r>
              <a:rPr lang="ru-RU" dirty="0"/>
              <a:t/>
            </a:r>
            <a:br>
              <a:rPr lang="ru-RU" dirty="0"/>
            </a:br>
            <a:endParaRPr lang="ru-RU" dirty="0"/>
          </a:p>
        </p:txBody>
      </p:sp>
    </p:spTree>
    <p:extLst>
      <p:ext uri="{BB962C8B-B14F-4D97-AF65-F5344CB8AC3E}">
        <p14:creationId xmlns:p14="http://schemas.microsoft.com/office/powerpoint/2010/main" val="828781734"/>
      </p:ext>
    </p:extLst>
  </p:cSld>
  <p:clrMapOvr>
    <a:masterClrMapping/>
  </p:clrMapOvr>
  <mc:AlternateContent xmlns:mc="http://schemas.openxmlformats.org/markup-compatibility/2006">
    <mc:Choice xmlns:p14="http://schemas.microsoft.com/office/powerpoint/2010/main" Requires="p14">
      <p:transition spd="slow" p14:dur="3400" advTm="4970">
        <p14:reveal/>
        <p:sndAc>
          <p:stSnd>
            <p:snd r:embed="rId2" name="coin.wav"/>
          </p:stSnd>
        </p:sndAc>
      </p:transition>
    </mc:Choice>
    <mc:Fallback>
      <p:transition spd="slow" advTm="4970">
        <p:fade/>
        <p:sndAc>
          <p:stSnd>
            <p:snd r:embed="rId2" name="coin.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062" y="150607"/>
            <a:ext cx="6390042" cy="2058780"/>
          </a:xfrm>
          <a:ln>
            <a:solidFill>
              <a:schemeClr val="tx1"/>
            </a:solidFill>
          </a:ln>
        </p:spPr>
        <p:txBody>
          <a:bodyPr>
            <a:normAutofit fontScale="90000"/>
          </a:bodyPr>
          <a:lstStyle/>
          <a:p>
            <a:r>
              <a:rPr lang="ru-RU" sz="3100" b="1" dirty="0">
                <a:solidFill>
                  <a:schemeClr val="tx1"/>
                </a:solidFill>
                <a:latin typeface="Times New Roman" panose="02020603050405020304" pitchFamily="18" charset="0"/>
                <a:cs typeface="Times New Roman" panose="02020603050405020304" pitchFamily="18" charset="0"/>
              </a:rPr>
              <a:t>В начале 1998 г Черномырдин </a:t>
            </a:r>
            <a:r>
              <a:rPr lang="ru-RU" sz="3100" b="1" dirty="0" smtClean="0">
                <a:solidFill>
                  <a:schemeClr val="tx1"/>
                </a:solidFill>
                <a:latin typeface="Times New Roman" panose="02020603050405020304" pitchFamily="18" charset="0"/>
                <a:cs typeface="Times New Roman" panose="02020603050405020304" pitchFamily="18" charset="0"/>
              </a:rPr>
              <a:t>был</a:t>
            </a:r>
            <a:r>
              <a:rPr lang="en-US" sz="3100" b="1" dirty="0" smtClean="0">
                <a:solidFill>
                  <a:schemeClr val="tx1"/>
                </a:solidFill>
                <a:latin typeface="Times New Roman" panose="02020603050405020304" pitchFamily="18" charset="0"/>
                <a:cs typeface="Times New Roman" panose="02020603050405020304" pitchFamily="18" charset="0"/>
              </a:rPr>
              <a:t> </a:t>
            </a:r>
            <a:r>
              <a:rPr lang="ru-RU" sz="3100" b="1" dirty="0" smtClean="0">
                <a:solidFill>
                  <a:schemeClr val="tx1"/>
                </a:solidFill>
                <a:latin typeface="Times New Roman" panose="02020603050405020304" pitchFamily="18" charset="0"/>
                <a:cs typeface="Times New Roman" panose="02020603050405020304" pitchFamily="18" charset="0"/>
              </a:rPr>
              <a:t>отправлен </a:t>
            </a:r>
            <a:r>
              <a:rPr lang="ru-RU" sz="3100" b="1" dirty="0">
                <a:solidFill>
                  <a:schemeClr val="tx1"/>
                </a:solidFill>
                <a:latin typeface="Times New Roman" panose="02020603050405020304" pitchFamily="18" charset="0"/>
                <a:cs typeface="Times New Roman" panose="02020603050405020304" pitchFamily="18" charset="0"/>
              </a:rPr>
              <a:t>Ельциным в отставку</a:t>
            </a:r>
            <a:r>
              <a:rPr lang="ru-RU" sz="3100" b="1" dirty="0" smtClean="0">
                <a:solidFill>
                  <a:schemeClr val="tx1"/>
                </a:solidFill>
                <a:latin typeface="Times New Roman" panose="02020603050405020304" pitchFamily="18" charset="0"/>
                <a:cs typeface="Times New Roman" panose="02020603050405020304" pitchFamily="18" charset="0"/>
              </a:rPr>
              <a:t>.</a:t>
            </a:r>
            <a:r>
              <a:rPr lang="en-US" sz="3100" b="1" dirty="0" smtClean="0">
                <a:solidFill>
                  <a:schemeClr val="tx1"/>
                </a:solidFill>
                <a:latin typeface="Times New Roman" panose="02020603050405020304" pitchFamily="18" charset="0"/>
                <a:cs typeface="Times New Roman" panose="02020603050405020304" pitchFamily="18" charset="0"/>
              </a:rPr>
              <a:t> </a:t>
            </a:r>
            <a:r>
              <a:rPr lang="ru-RU" sz="3100" b="1" dirty="0" smtClean="0">
                <a:solidFill>
                  <a:schemeClr val="tx1"/>
                </a:solidFill>
                <a:latin typeface="Times New Roman" panose="02020603050405020304" pitchFamily="18" charset="0"/>
                <a:cs typeface="Times New Roman" panose="02020603050405020304" pitchFamily="18" charset="0"/>
              </a:rPr>
              <a:t>Его </a:t>
            </a:r>
            <a:r>
              <a:rPr lang="ru-RU" sz="3100" b="1" dirty="0">
                <a:solidFill>
                  <a:schemeClr val="tx1"/>
                </a:solidFill>
                <a:latin typeface="Times New Roman" panose="02020603050405020304" pitchFamily="18" charset="0"/>
                <a:cs typeface="Times New Roman" panose="02020603050405020304" pitchFamily="18" charset="0"/>
              </a:rPr>
              <a:t>преемником стал С. В. </a:t>
            </a:r>
            <a:r>
              <a:rPr lang="ru-RU" sz="3100" b="1" dirty="0" smtClean="0">
                <a:solidFill>
                  <a:schemeClr val="tx1"/>
                </a:solidFill>
                <a:latin typeface="Times New Roman" panose="02020603050405020304" pitchFamily="18" charset="0"/>
                <a:cs typeface="Times New Roman" panose="02020603050405020304" pitchFamily="18" charset="0"/>
              </a:rPr>
              <a:t>                Кириенко. </a:t>
            </a:r>
            <a:r>
              <a:rPr lang="ru-RU" dirty="0">
                <a:solidFill>
                  <a:schemeClr val="tx1"/>
                </a:solidFill>
                <a:latin typeface="Times New Roman" panose="02020603050405020304" pitchFamily="18" charset="0"/>
                <a:cs typeface="Times New Roman" panose="02020603050405020304" pitchFamily="18" charset="0"/>
              </a:rPr>
              <a:t/>
            </a:r>
            <a:br>
              <a:rPr lang="ru-RU"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649" y="2988710"/>
            <a:ext cx="2119255" cy="2174961"/>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6103" y="150608"/>
            <a:ext cx="2173045" cy="2323652"/>
          </a:xfrm>
          <a:prstGeom prst="rect">
            <a:avLst/>
          </a:prstGeom>
        </p:spPr>
      </p:pic>
      <p:sp>
        <p:nvSpPr>
          <p:cNvPr id="8" name="TextBox 7"/>
          <p:cNvSpPr txBox="1"/>
          <p:nvPr/>
        </p:nvSpPr>
        <p:spPr>
          <a:xfrm>
            <a:off x="86064" y="2397376"/>
            <a:ext cx="6368527" cy="1938992"/>
          </a:xfrm>
          <a:prstGeom prst="rect">
            <a:avLst/>
          </a:prstGeom>
          <a:noFill/>
          <a:ln>
            <a:solidFill>
              <a:schemeClr val="tx1"/>
            </a:solidFill>
          </a:ln>
        </p:spPr>
        <p:txBody>
          <a:bodyPr wrap="square" rtlCol="0">
            <a:spAutoFit/>
          </a:bodyPr>
          <a:lstStyle/>
          <a:p>
            <a:pPr algn="just"/>
            <a:r>
              <a:rPr lang="ru-RU" sz="2400" b="1" dirty="0">
                <a:latin typeface="Times New Roman" panose="02020603050405020304" pitchFamily="18" charset="0"/>
                <a:cs typeface="Times New Roman" panose="02020603050405020304" pitchFamily="18" charset="0"/>
              </a:rPr>
              <a:t>Приближение финансового </a:t>
            </a:r>
            <a:r>
              <a:rPr lang="ru-RU" sz="2400" b="1" dirty="0" smtClean="0">
                <a:latin typeface="Times New Roman" panose="02020603050405020304" pitchFamily="18" charset="0"/>
                <a:cs typeface="Times New Roman" panose="02020603050405020304" pitchFamily="18" charset="0"/>
              </a:rPr>
              <a:t>кризиса</a:t>
            </a:r>
            <a:r>
              <a:rPr lang="en-US" sz="2400" b="1" dirty="0" smtClean="0">
                <a:latin typeface="Times New Roman" panose="02020603050405020304" pitchFamily="18" charset="0"/>
                <a:cs typeface="Times New Roman" panose="02020603050405020304" pitchFamily="18" charset="0"/>
              </a:rPr>
              <a:t> </a:t>
            </a:r>
            <a:r>
              <a:rPr lang="ru-RU" sz="2400" b="1" dirty="0" smtClean="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становилось все очевиднее. </a:t>
            </a:r>
            <a:r>
              <a:rPr lang="ru-RU" sz="2400" b="1" dirty="0" smtClean="0">
                <a:latin typeface="Times New Roman" panose="02020603050405020304" pitchFamily="18" charset="0"/>
                <a:cs typeface="Times New Roman" panose="02020603050405020304" pitchFamily="18" charset="0"/>
              </a:rPr>
              <a:t>Выплаты </a:t>
            </a:r>
            <a:r>
              <a:rPr lang="ru-RU" sz="2400" b="1" dirty="0">
                <a:latin typeface="Times New Roman" panose="02020603050405020304" pitchFamily="18" charset="0"/>
                <a:cs typeface="Times New Roman" panose="02020603050405020304" pitchFamily="18" charset="0"/>
              </a:rPr>
              <a:t>по процентам от ГКО </a:t>
            </a:r>
          </a:p>
          <a:p>
            <a:pPr algn="just"/>
            <a:r>
              <a:rPr lang="ru-RU" sz="2400" b="1" dirty="0">
                <a:latin typeface="Times New Roman" panose="02020603050405020304" pitchFamily="18" charset="0"/>
                <a:cs typeface="Times New Roman" panose="02020603050405020304" pitchFamily="18" charset="0"/>
              </a:rPr>
              <a:t>достигли сумм, п</a:t>
            </a:r>
            <a:r>
              <a:rPr lang="ru-RU" sz="2400" b="1" dirty="0" smtClean="0">
                <a:latin typeface="Times New Roman" panose="02020603050405020304" pitchFamily="18" charset="0"/>
                <a:cs typeface="Times New Roman" panose="02020603050405020304" pitchFamily="18" charset="0"/>
              </a:rPr>
              <a:t>ревосходивших </a:t>
            </a:r>
            <a:endParaRPr lang="ru-RU" sz="2400" b="1" dirty="0">
              <a:latin typeface="Times New Roman" panose="02020603050405020304" pitchFamily="18" charset="0"/>
              <a:cs typeface="Times New Roman" panose="02020603050405020304" pitchFamily="18" charset="0"/>
            </a:endParaRPr>
          </a:p>
          <a:p>
            <a:pPr algn="just"/>
            <a:r>
              <a:rPr lang="ru-RU" sz="2400" b="1" dirty="0">
                <a:latin typeface="Times New Roman" panose="02020603050405020304" pitchFamily="18" charset="0"/>
                <a:cs typeface="Times New Roman" panose="02020603050405020304" pitchFamily="18" charset="0"/>
              </a:rPr>
              <a:t>возможности </a:t>
            </a:r>
            <a:r>
              <a:rPr lang="ru-RU" sz="2400" b="1" dirty="0" smtClean="0">
                <a:latin typeface="Times New Roman" panose="02020603050405020304" pitchFamily="18" charset="0"/>
                <a:cs typeface="Times New Roman" panose="02020603050405020304" pitchFamily="18" charset="0"/>
              </a:rPr>
              <a:t>бюджета.</a:t>
            </a:r>
            <a:endParaRPr lang="ru-RU" sz="24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96819" y="4524356"/>
            <a:ext cx="6443830" cy="1569660"/>
          </a:xfrm>
          <a:prstGeom prst="rect">
            <a:avLst/>
          </a:prstGeom>
          <a:noFill/>
          <a:ln>
            <a:solidFill>
              <a:schemeClr val="tx1"/>
            </a:solidFill>
          </a:ln>
        </p:spPr>
        <p:txBody>
          <a:bodyPr wrap="square" rtlCol="0">
            <a:spAutoFit/>
          </a:bodyPr>
          <a:lstStyle/>
          <a:p>
            <a:r>
              <a:rPr lang="ru-RU" sz="2400" b="1" dirty="0">
                <a:latin typeface="Times New Roman" panose="02020603050405020304" pitchFamily="18" charset="0"/>
                <a:cs typeface="Times New Roman" panose="02020603050405020304" pitchFamily="18" charset="0"/>
              </a:rPr>
              <a:t>17 августа 1998 г. правительство</a:t>
            </a:r>
          </a:p>
          <a:p>
            <a:r>
              <a:rPr lang="ru-RU" sz="2400" b="1" dirty="0">
                <a:latin typeface="Times New Roman" panose="02020603050405020304" pitchFamily="18" charset="0"/>
                <a:cs typeface="Times New Roman" panose="02020603050405020304" pitchFamily="18" charset="0"/>
              </a:rPr>
              <a:t>объявило о прекращении выплат по </a:t>
            </a:r>
          </a:p>
          <a:p>
            <a:r>
              <a:rPr lang="ru-RU" sz="2400" b="1" dirty="0">
                <a:latin typeface="Times New Roman" panose="02020603050405020304" pitchFamily="18" charset="0"/>
                <a:cs typeface="Times New Roman" panose="02020603050405020304" pitchFamily="18" charset="0"/>
              </a:rPr>
              <a:t>ГКО. Фактически государство </a:t>
            </a:r>
          </a:p>
          <a:p>
            <a:r>
              <a:rPr lang="ru-RU" sz="2400" b="1" dirty="0">
                <a:latin typeface="Times New Roman" panose="02020603050405020304" pitchFamily="18" charset="0"/>
                <a:cs typeface="Times New Roman" panose="02020603050405020304" pitchFamily="18" charset="0"/>
              </a:rPr>
              <a:t>отказалось платить по долгам (дефолт)</a:t>
            </a:r>
          </a:p>
        </p:txBody>
      </p:sp>
      <p:sp>
        <p:nvSpPr>
          <p:cNvPr id="10" name="TextBox 9"/>
          <p:cNvSpPr txBox="1"/>
          <p:nvPr/>
        </p:nvSpPr>
        <p:spPr>
          <a:xfrm>
            <a:off x="8649147" y="150607"/>
            <a:ext cx="3542852" cy="1815882"/>
          </a:xfrm>
          <a:prstGeom prst="rect">
            <a:avLst/>
          </a:prstGeom>
          <a:noFill/>
          <a:ln>
            <a:solidFill>
              <a:schemeClr val="tx1"/>
            </a:solidFill>
          </a:ln>
        </p:spPr>
        <p:txBody>
          <a:bodyPr wrap="square" rtlCol="0">
            <a:spAutoFit/>
          </a:bodyPr>
          <a:lstStyle/>
          <a:p>
            <a:pPr algn="ctr"/>
            <a:r>
              <a:rPr lang="ru-RU" sz="2800" b="1" dirty="0">
                <a:latin typeface="Times New Roman" panose="02020603050405020304" pitchFamily="18" charset="0"/>
                <a:cs typeface="Times New Roman" panose="02020603050405020304" pitchFamily="18" charset="0"/>
              </a:rPr>
              <a:t>Одновременно был отменен </a:t>
            </a:r>
            <a:r>
              <a:rPr lang="ru-RU" sz="2800" b="1" dirty="0" smtClean="0">
                <a:latin typeface="Times New Roman" panose="02020603050405020304" pitchFamily="18" charset="0"/>
                <a:cs typeface="Times New Roman" panose="02020603050405020304" pitchFamily="18" charset="0"/>
              </a:rPr>
              <a:t>«</a:t>
            </a:r>
            <a:r>
              <a:rPr lang="ru-RU" sz="2800" b="1" dirty="0">
                <a:latin typeface="Times New Roman" panose="02020603050405020304" pitchFamily="18" charset="0"/>
                <a:cs typeface="Times New Roman" panose="02020603050405020304" pitchFamily="18" charset="0"/>
              </a:rPr>
              <a:t>валютный коридор</a:t>
            </a:r>
            <a:r>
              <a:rPr lang="ru-RU" sz="2800" b="1" dirty="0" smtClean="0">
                <a:latin typeface="Times New Roman" panose="02020603050405020304" pitchFamily="18" charset="0"/>
                <a:cs typeface="Times New Roman" panose="02020603050405020304" pitchFamily="18" charset="0"/>
              </a:rPr>
              <a:t>» </a:t>
            </a:r>
          </a:p>
          <a:p>
            <a:pPr algn="ctr"/>
            <a:r>
              <a:rPr lang="ru-RU" sz="2800" b="1" dirty="0" smtClean="0">
                <a:latin typeface="Times New Roman" panose="02020603050405020304" pitchFamily="18" charset="0"/>
                <a:cs typeface="Times New Roman" panose="02020603050405020304" pitchFamily="18" charset="0"/>
              </a:rPr>
              <a:t>1995 </a:t>
            </a:r>
            <a:r>
              <a:rPr lang="ru-RU" sz="2800" b="1" dirty="0">
                <a:latin typeface="Times New Roman" panose="02020603050405020304" pitchFamily="18" charset="0"/>
                <a:cs typeface="Times New Roman" panose="02020603050405020304" pitchFamily="18" charset="0"/>
              </a:rPr>
              <a:t>- 1998 гг. </a:t>
            </a:r>
          </a:p>
        </p:txBody>
      </p:sp>
      <p:sp>
        <p:nvSpPr>
          <p:cNvPr id="11" name="TextBox 10"/>
          <p:cNvSpPr txBox="1"/>
          <p:nvPr/>
        </p:nvSpPr>
        <p:spPr>
          <a:xfrm>
            <a:off x="8659904" y="2474260"/>
            <a:ext cx="3532095" cy="3970318"/>
          </a:xfrm>
          <a:prstGeom prst="rect">
            <a:avLst/>
          </a:prstGeom>
          <a:noFill/>
          <a:ln>
            <a:solidFill>
              <a:schemeClr val="tx1"/>
            </a:solidFill>
          </a:ln>
        </p:spPr>
        <p:txBody>
          <a:bodyPr wrap="square" rtlCol="0">
            <a:spAutoFit/>
          </a:bodyPr>
          <a:lstStyle/>
          <a:p>
            <a:r>
              <a:rPr lang="ru-RU" sz="2800" b="1" dirty="0">
                <a:latin typeface="Times New Roman" panose="02020603050405020304" pitchFamily="18" charset="0"/>
                <a:cs typeface="Times New Roman" panose="02020603050405020304" pitchFamily="18" charset="0"/>
              </a:rPr>
              <a:t>Курс рубля по отношению </a:t>
            </a:r>
          </a:p>
          <a:p>
            <a:r>
              <a:rPr lang="ru-RU" sz="2800" b="1" dirty="0">
                <a:latin typeface="Times New Roman" panose="02020603050405020304" pitchFamily="18" charset="0"/>
                <a:cs typeface="Times New Roman" panose="02020603050405020304" pitchFamily="18" charset="0"/>
              </a:rPr>
              <a:t>к доллару к осени 1998 г. </a:t>
            </a:r>
          </a:p>
          <a:p>
            <a:r>
              <a:rPr lang="ru-RU" sz="2800" b="1" dirty="0" smtClean="0">
                <a:latin typeface="Times New Roman" panose="02020603050405020304" pitchFamily="18" charset="0"/>
                <a:cs typeface="Times New Roman" panose="02020603050405020304" pitchFamily="18" charset="0"/>
              </a:rPr>
              <a:t>снизился </a:t>
            </a:r>
            <a:r>
              <a:rPr lang="ru-RU" sz="2800" b="1" dirty="0">
                <a:latin typeface="Times New Roman" panose="02020603050405020304" pitchFamily="18" charset="0"/>
                <a:cs typeface="Times New Roman" panose="02020603050405020304" pitchFamily="18" charset="0"/>
              </a:rPr>
              <a:t>в четыре раза.</a:t>
            </a:r>
          </a:p>
          <a:p>
            <a:r>
              <a:rPr lang="ru-RU" sz="2800" b="1" dirty="0">
                <a:latin typeface="Times New Roman" panose="02020603050405020304" pitchFamily="18" charset="0"/>
                <a:cs typeface="Times New Roman" panose="02020603050405020304" pitchFamily="18" charset="0"/>
              </a:rPr>
              <a:t>Денежные вклады населения</a:t>
            </a:r>
          </a:p>
          <a:p>
            <a:r>
              <a:rPr lang="ru-RU" sz="2800" b="1" dirty="0">
                <a:latin typeface="Times New Roman" panose="02020603050405020304" pitchFamily="18" charset="0"/>
                <a:cs typeface="Times New Roman" panose="02020603050405020304" pitchFamily="18" charset="0"/>
              </a:rPr>
              <a:t>опять </a:t>
            </a:r>
            <a:r>
              <a:rPr lang="ru-RU" sz="2800" b="1" dirty="0" smtClean="0">
                <a:latin typeface="Times New Roman" panose="02020603050405020304" pitchFamily="18" charset="0"/>
                <a:cs typeface="Times New Roman" panose="02020603050405020304" pitchFamily="18" charset="0"/>
              </a:rPr>
              <a:t>обесценились.</a:t>
            </a:r>
            <a:endParaRPr lang="ru-RU" sz="28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6465347" y="2474260"/>
            <a:ext cx="1990165" cy="461665"/>
          </a:xfrm>
          <a:prstGeom prst="rect">
            <a:avLst/>
          </a:prstGeom>
          <a:noFill/>
        </p:spPr>
        <p:txBody>
          <a:bodyPr wrap="square" rtlCol="0">
            <a:spAutoFit/>
          </a:bodyPr>
          <a:lstStyle/>
          <a:p>
            <a:pPr algn="ctr"/>
            <a:r>
              <a:rPr lang="ru-RU" sz="1200" b="1" dirty="0"/>
              <a:t>Сергей Владиленович</a:t>
            </a:r>
          </a:p>
          <a:p>
            <a:pPr algn="ctr"/>
            <a:r>
              <a:rPr lang="ru-RU" sz="1200" b="1" dirty="0"/>
              <a:t> Кириенко</a:t>
            </a:r>
          </a:p>
        </p:txBody>
      </p:sp>
      <p:sp>
        <p:nvSpPr>
          <p:cNvPr id="13" name="TextBox 12"/>
          <p:cNvSpPr txBox="1"/>
          <p:nvPr/>
        </p:nvSpPr>
        <p:spPr>
          <a:xfrm>
            <a:off x="6476103" y="5401122"/>
            <a:ext cx="2183802" cy="276999"/>
          </a:xfrm>
          <a:prstGeom prst="rect">
            <a:avLst/>
          </a:prstGeom>
          <a:noFill/>
        </p:spPr>
        <p:txBody>
          <a:bodyPr wrap="square" rtlCol="0">
            <a:spAutoFit/>
          </a:bodyPr>
          <a:lstStyle/>
          <a:p>
            <a:pPr algn="ctr"/>
            <a:r>
              <a:rPr lang="ru-RU" sz="1200" b="1" dirty="0"/>
              <a:t>Борис Николаевич Ельцин </a:t>
            </a:r>
          </a:p>
        </p:txBody>
      </p:sp>
    </p:spTree>
    <p:extLst>
      <p:ext uri="{BB962C8B-B14F-4D97-AF65-F5344CB8AC3E}">
        <p14:creationId xmlns:p14="http://schemas.microsoft.com/office/powerpoint/2010/main" val="3748774374"/>
      </p:ext>
    </p:extLst>
  </p:cSld>
  <p:clrMapOvr>
    <a:masterClrMapping/>
  </p:clrMapOvr>
  <mc:AlternateContent xmlns:mc="http://schemas.openxmlformats.org/markup-compatibility/2006">
    <mc:Choice xmlns:p14="http://schemas.microsoft.com/office/powerpoint/2010/main" Requires="p14">
      <p:transition spd="slow" p14:dur="3400" advTm="8698">
        <p14:reveal/>
        <p:sndAc>
          <p:stSnd>
            <p:snd r:embed="rId2" name="coin.wav"/>
          </p:stSnd>
        </p:sndAc>
      </p:transition>
    </mc:Choice>
    <mc:Fallback>
      <p:transition spd="slow" advTm="8698">
        <p:fade/>
        <p:sndAc>
          <p:stSnd>
            <p:snd r:embed="rId2" name="coin.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7757" y="215320"/>
            <a:ext cx="8911687" cy="1280890"/>
          </a:xfrm>
          <a:ln>
            <a:solidFill>
              <a:schemeClr val="tx1"/>
            </a:solidFill>
          </a:ln>
        </p:spPr>
        <p:txBody>
          <a:bodyPr>
            <a:noAutofit/>
          </a:bodyPr>
          <a:lstStyle/>
          <a:p>
            <a:pPr lvl="0" defTabSz="914400" fontAlgn="base">
              <a:spcAft>
                <a:spcPct val="0"/>
              </a:spcAft>
            </a:pPr>
            <a:r>
              <a:rPr lang="ru-RU" altLang="ru-RU" sz="2400" b="1" dirty="0">
                <a:solidFill>
                  <a:schemeClr val="tx1"/>
                </a:solidFill>
                <a:latin typeface="Times New Roman" panose="02020603050405020304" pitchFamily="18" charset="0"/>
                <a:ea typeface="+mn-ea"/>
                <a:cs typeface="+mn-cs"/>
              </a:rPr>
              <a:t>МВФ и Всемирный банк объявили о замораживании всех </a:t>
            </a:r>
            <a:r>
              <a:rPr lang="ru-RU" altLang="ru-RU" sz="2400" b="1" dirty="0" smtClean="0">
                <a:solidFill>
                  <a:schemeClr val="tx1"/>
                </a:solidFill>
                <a:latin typeface="Times New Roman" panose="02020603050405020304" pitchFamily="18" charset="0"/>
                <a:ea typeface="+mn-ea"/>
                <a:cs typeface="+mn-cs"/>
              </a:rPr>
              <a:t>программ помощи </a:t>
            </a:r>
            <a:r>
              <a:rPr lang="ru-RU" altLang="ru-RU" sz="2400" b="1" dirty="0">
                <a:solidFill>
                  <a:schemeClr val="tx1"/>
                </a:solidFill>
                <a:latin typeface="Times New Roman" panose="02020603050405020304" pitchFamily="18" charset="0"/>
                <a:ea typeface="+mn-ea"/>
                <a:cs typeface="+mn-cs"/>
              </a:rPr>
              <a:t>России. Правительство Кириенко было отправлено в </a:t>
            </a:r>
            <a:r>
              <a:rPr lang="ru-RU" altLang="ru-RU" sz="2400" b="1" dirty="0" smtClean="0">
                <a:solidFill>
                  <a:schemeClr val="tx1"/>
                </a:solidFill>
                <a:latin typeface="Times New Roman" panose="02020603050405020304" pitchFamily="18" charset="0"/>
                <a:ea typeface="+mn-ea"/>
                <a:cs typeface="+mn-cs"/>
              </a:rPr>
              <a:t>отставку.</a:t>
            </a:r>
            <a:r>
              <a:rPr lang="ru-RU" altLang="ru-RU" sz="2400" b="1" dirty="0">
                <a:solidFill>
                  <a:schemeClr val="tx1"/>
                </a:solidFill>
                <a:latin typeface="Times New Roman" panose="02020603050405020304" pitchFamily="18" charset="0"/>
                <a:ea typeface="+mn-ea"/>
                <a:cs typeface="+mn-cs"/>
              </a:rPr>
              <a:t/>
            </a:r>
            <a:br>
              <a:rPr lang="ru-RU" altLang="ru-RU" sz="2400" b="1" dirty="0">
                <a:solidFill>
                  <a:schemeClr val="tx1"/>
                </a:solidFill>
                <a:latin typeface="Times New Roman" panose="02020603050405020304" pitchFamily="18" charset="0"/>
                <a:ea typeface="+mn-ea"/>
                <a:cs typeface="+mn-cs"/>
              </a:rPr>
            </a:br>
            <a:endParaRPr lang="ru-RU" sz="2400" dirty="0">
              <a:solidFill>
                <a:schemeClr val="tx1"/>
              </a:solidFill>
            </a:endParaRPr>
          </a:p>
        </p:txBody>
      </p:sp>
      <p:sp>
        <p:nvSpPr>
          <p:cNvPr id="3" name="TextBox 2"/>
          <p:cNvSpPr txBox="1"/>
          <p:nvPr/>
        </p:nvSpPr>
        <p:spPr>
          <a:xfrm>
            <a:off x="355003" y="1769441"/>
            <a:ext cx="8804441" cy="1200329"/>
          </a:xfrm>
          <a:prstGeom prst="rect">
            <a:avLst/>
          </a:prstGeom>
          <a:noFill/>
          <a:ln>
            <a:solidFill>
              <a:schemeClr val="tx1"/>
            </a:solidFill>
          </a:ln>
        </p:spPr>
        <p:txBody>
          <a:bodyPr wrap="square" rtlCol="0">
            <a:spAutoFit/>
          </a:bodyPr>
          <a:lstStyle/>
          <a:p>
            <a:r>
              <a:rPr lang="ru-RU" sz="2400" b="1" dirty="0">
                <a:latin typeface="Times New Roman" panose="02020603050405020304" pitchFamily="18" charset="0"/>
                <a:cs typeface="Times New Roman" panose="02020603050405020304" pitchFamily="18" charset="0"/>
              </a:rPr>
              <a:t>Новым главой Кабинета министров </a:t>
            </a:r>
            <a:r>
              <a:rPr lang="ru-RU" sz="2400" b="1" dirty="0" smtClean="0">
                <a:latin typeface="Times New Roman" panose="02020603050405020304" pitchFamily="18" charset="0"/>
                <a:cs typeface="Times New Roman" panose="02020603050405020304" pitchFamily="18" charset="0"/>
              </a:rPr>
              <a:t>был утвержден </a:t>
            </a:r>
            <a:r>
              <a:rPr lang="ru-RU" sz="2400" b="1" dirty="0">
                <a:latin typeface="Times New Roman" panose="02020603050405020304" pitchFamily="18" charset="0"/>
                <a:cs typeface="Times New Roman" panose="02020603050405020304" pitchFamily="18" charset="0"/>
              </a:rPr>
              <a:t>Евгений Максимович Примаков, </a:t>
            </a:r>
            <a:r>
              <a:rPr lang="ru-RU" sz="2400" b="1" dirty="0" smtClean="0">
                <a:latin typeface="Times New Roman" panose="02020603050405020304" pitchFamily="18" charset="0"/>
                <a:cs typeface="Times New Roman" panose="02020603050405020304" pitchFamily="18" charset="0"/>
              </a:rPr>
              <a:t>провозгласивший </a:t>
            </a:r>
            <a:r>
              <a:rPr lang="ru-RU" sz="2400" b="1" dirty="0">
                <a:latin typeface="Times New Roman" panose="02020603050405020304" pitchFamily="18" charset="0"/>
                <a:cs typeface="Times New Roman" panose="02020603050405020304" pitchFamily="18" charset="0"/>
              </a:rPr>
              <a:t>курс «опоры на </a:t>
            </a:r>
          </a:p>
          <a:p>
            <a:pPr algn="just"/>
            <a:r>
              <a:rPr lang="ru-RU" sz="2400" b="1" dirty="0">
                <a:latin typeface="Times New Roman" panose="02020603050405020304" pitchFamily="18" charset="0"/>
                <a:cs typeface="Times New Roman" panose="02020603050405020304" pitchFamily="18" charset="0"/>
              </a:rPr>
              <a:t>собственные силы» и достижение </a:t>
            </a:r>
            <a:r>
              <a:rPr lang="ru-RU" sz="2400" b="1" dirty="0" smtClean="0">
                <a:latin typeface="Times New Roman" panose="02020603050405020304" pitchFamily="18" charset="0"/>
                <a:cs typeface="Times New Roman" panose="02020603050405020304" pitchFamily="18" charset="0"/>
              </a:rPr>
              <a:t>общественного согласия.</a:t>
            </a:r>
            <a:endParaRPr lang="ru-RU" sz="24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2592593" y="3309443"/>
            <a:ext cx="6217919" cy="1569660"/>
          </a:xfrm>
          <a:prstGeom prst="rect">
            <a:avLst/>
          </a:prstGeom>
          <a:noFill/>
          <a:ln>
            <a:solidFill>
              <a:schemeClr val="tx1"/>
            </a:solidFill>
          </a:ln>
        </p:spPr>
        <p:txBody>
          <a:bodyPr wrap="square" rtlCol="0">
            <a:spAutoFit/>
          </a:bodyPr>
          <a:lstStyle/>
          <a:p>
            <a:r>
              <a:rPr lang="ru-RU" sz="2400" b="1" dirty="0">
                <a:latin typeface="Times New Roman" panose="02020603050405020304" pitchFamily="18" charset="0"/>
                <a:cs typeface="Times New Roman" panose="02020603050405020304" pitchFamily="18" charset="0"/>
              </a:rPr>
              <a:t>Рубль «подешевел», импорт </a:t>
            </a:r>
            <a:r>
              <a:rPr lang="ru-RU" sz="2400" b="1" dirty="0" smtClean="0">
                <a:latin typeface="Times New Roman" panose="02020603050405020304" pitchFamily="18" charset="0"/>
                <a:cs typeface="Times New Roman" panose="02020603050405020304" pitchFamily="18" charset="0"/>
              </a:rPr>
              <a:t>сократился</a:t>
            </a:r>
          </a:p>
          <a:p>
            <a:r>
              <a:rPr lang="ru-RU" sz="2400" b="1" dirty="0">
                <a:latin typeface="Times New Roman" panose="02020603050405020304" pitchFamily="18" charset="0"/>
                <a:cs typeface="Times New Roman" panose="02020603050405020304" pitchFamily="18" charset="0"/>
              </a:rPr>
              <a:t> это объективно усиливало позиции </a:t>
            </a:r>
          </a:p>
          <a:p>
            <a:r>
              <a:rPr lang="ru-RU" sz="2400" b="1" dirty="0">
                <a:latin typeface="Times New Roman" panose="02020603050405020304" pitchFamily="18" charset="0"/>
                <a:cs typeface="Times New Roman" panose="02020603050405020304" pitchFamily="18" charset="0"/>
              </a:rPr>
              <a:t>отечественных </a:t>
            </a:r>
            <a:r>
              <a:rPr lang="ru-RU" sz="2400" b="1" dirty="0" smtClean="0">
                <a:latin typeface="Times New Roman" panose="02020603050405020304" pitchFamily="18" charset="0"/>
                <a:cs typeface="Times New Roman" panose="02020603050405020304" pitchFamily="18" charset="0"/>
              </a:rPr>
              <a:t>производителей. </a:t>
            </a:r>
            <a:endParaRPr lang="ru-RU" sz="2400" b="1" dirty="0">
              <a:latin typeface="Times New Roman" panose="02020603050405020304" pitchFamily="18" charset="0"/>
              <a:cs typeface="Times New Roman" panose="02020603050405020304" pitchFamily="18" charset="0"/>
            </a:endParaRPr>
          </a:p>
          <a:p>
            <a:endParaRPr lang="ru-RU" sz="24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647201" y="5498475"/>
            <a:ext cx="6163311" cy="830997"/>
          </a:xfrm>
          <a:prstGeom prst="rect">
            <a:avLst/>
          </a:prstGeom>
          <a:noFill/>
          <a:ln>
            <a:solidFill>
              <a:schemeClr val="tx1"/>
            </a:solidFill>
          </a:ln>
        </p:spPr>
        <p:txBody>
          <a:bodyPr wrap="square" rtlCol="0">
            <a:spAutoFit/>
          </a:bodyPr>
          <a:lstStyle/>
          <a:p>
            <a:r>
              <a:rPr lang="ru-RU" sz="2400" b="1" dirty="0">
                <a:latin typeface="Times New Roman" panose="02020603050405020304" pitchFamily="18" charset="0"/>
                <a:cs typeface="Times New Roman" panose="02020603050405020304" pitchFamily="18" charset="0"/>
              </a:rPr>
              <a:t>Вдвое удалось снизить государственные</a:t>
            </a:r>
          </a:p>
          <a:p>
            <a:r>
              <a:rPr lang="ru-RU" sz="2400" b="1" dirty="0">
                <a:latin typeface="Times New Roman" panose="02020603050405020304" pitchFamily="18" charset="0"/>
                <a:cs typeface="Times New Roman" panose="02020603050405020304" pitchFamily="18" charset="0"/>
              </a:rPr>
              <a:t>расходы и выйти в профицит </a:t>
            </a:r>
            <a:r>
              <a:rPr lang="ru-RU" sz="2400" b="1" dirty="0" smtClean="0">
                <a:latin typeface="Times New Roman" panose="02020603050405020304" pitchFamily="18" charset="0"/>
                <a:cs typeface="Times New Roman" panose="02020603050405020304" pitchFamily="18" charset="0"/>
              </a:rPr>
              <a:t>бюджета.</a:t>
            </a:r>
            <a:endParaRPr lang="ru-RU" sz="2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9187029" y="3972508"/>
            <a:ext cx="2753957" cy="646331"/>
          </a:xfrm>
          <a:prstGeom prst="rect">
            <a:avLst/>
          </a:prstGeom>
          <a:noFill/>
        </p:spPr>
        <p:txBody>
          <a:bodyPr wrap="square" rtlCol="0">
            <a:spAutoFit/>
          </a:bodyPr>
          <a:lstStyle/>
          <a:p>
            <a:pPr algn="ctr"/>
            <a:r>
              <a:rPr lang="ru-RU" b="1" dirty="0">
                <a:latin typeface="Times New Roman" panose="02020603050405020304" pitchFamily="18" charset="0"/>
                <a:cs typeface="Times New Roman" panose="02020603050405020304" pitchFamily="18" charset="0"/>
              </a:rPr>
              <a:t>Евгений Максимович Примаков</a:t>
            </a:r>
          </a:p>
        </p:txBody>
      </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8458" y="215320"/>
            <a:ext cx="2451100" cy="3556000"/>
          </a:xfrm>
          <a:prstGeom prst="rect">
            <a:avLst/>
          </a:prstGeom>
        </p:spPr>
      </p:pic>
    </p:spTree>
    <p:extLst>
      <p:ext uri="{BB962C8B-B14F-4D97-AF65-F5344CB8AC3E}">
        <p14:creationId xmlns:p14="http://schemas.microsoft.com/office/powerpoint/2010/main" val="25185694"/>
      </p:ext>
    </p:extLst>
  </p:cSld>
  <p:clrMapOvr>
    <a:masterClrMapping/>
  </p:clrMapOvr>
  <mc:AlternateContent xmlns:mc="http://schemas.openxmlformats.org/markup-compatibility/2006">
    <mc:Choice xmlns:p14="http://schemas.microsoft.com/office/powerpoint/2010/main" Requires="p14">
      <p:transition spd="slow" p14:dur="3400" advTm="6844">
        <p14:reveal/>
        <p:sndAc>
          <p:stSnd>
            <p:snd r:embed="rId3" name="coin.wav"/>
          </p:stSnd>
        </p:sndAc>
      </p:transition>
    </mc:Choice>
    <mc:Fallback>
      <p:transition spd="slow" advTm="6844">
        <p:fade/>
        <p:sndAc>
          <p:stSnd>
            <p:snd r:embed="rId3" name="coin.wav"/>
          </p:stSnd>
        </p:sndAc>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3|0.9|0.7|0.7|0.6"/>
</p:tagLst>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653</TotalTime>
  <Words>529</Words>
  <Application>Microsoft Office PowerPoint</Application>
  <PresentationFormat>Широкоэкранный</PresentationFormat>
  <Paragraphs>58</Paragraphs>
  <Slides>14</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vt:i4>
      </vt:variant>
    </vt:vector>
  </HeadingPairs>
  <TitlesOfParts>
    <vt:vector size="20" baseType="lpstr">
      <vt:lpstr>Arial</vt:lpstr>
      <vt:lpstr>Calibri</vt:lpstr>
      <vt:lpstr>Century Gothic</vt:lpstr>
      <vt:lpstr>Times New Roman</vt:lpstr>
      <vt:lpstr>Wingdings 3</vt:lpstr>
      <vt:lpstr>Легкий дым</vt:lpstr>
      <vt:lpstr>Глобальный экономический кризис 1998 г. и его последствия.      </vt:lpstr>
      <vt:lpstr>  Экономический кризис 1998 года в России был одним  из самых тяжёлых экономических кризисов в истории России.  В конце 90-х годов отмечались значительные сбои в функционировании мирового хозяйства: в 1998 году произошло двукратное падение темпа общемирового прироста валового продукта и международной торговли.   Кризису 1998 года в России предшествовал обвал на Азиатских биржах. Непосредственными причинами кризиса считается большой внешний долг, падение цен на нефть и другие сырьевые товары, пирамида ГКО, которая давала доходность по инвестициям 40%. Совокупность внешних и внутренних факторов привела к тому, что государство не могло расплатиться со своими долгами, и вынуждено было объявить дефолт.</vt:lpstr>
      <vt:lpstr>Роль "азиатского", а в действительности, как это стало ясно сегодня, мирового финансового кризиса, его влияние на Россию нельзя недооценивать.  Если бы мы не впустили нерезидентов на рынок ГКО, то влияние мирового кризиса на нашу экономику было бы намного меньше.  И, тем не менее, кризис в России можно считать частью мирового финансового кризиса. Весна 1997 г. - крах банковской системы в. Чехии, осень 1997 г. - в Малайзии и Таиланде, начало 1998 г. - удары кризиса настигают Южную Корею, Японию и Индонезию, летом - Россию, в начале 1999 г. - Бразилию. Во всех этих странах картина кризиса одинаковая:                      • . резкое обесценение национальной валюты                     • . банковский кризис                     • . падение капитализации фондового рынка                     • . спад производства.  </vt:lpstr>
      <vt:lpstr>Дефолт 1998 года был неожиданным для западных инвесторов, руководствовавшихся принципом «Россия — большая, ей не дадут упасть». Однако история знает дефолты в куда более благополучных странах, например во Франции. Непосредственно перед кризисом, 13 июля Международный валютный фонд выделил России неотложный кредит на 22 млрд долларов США. Однако сборы в бюджет не покрывали даже процентных платежей по государственному долгу.  Особенностью кризиса являлось то, что в истории мира ещё не было случаев, когда государство объявляет дефолт по внутреннему долгу, номинированному в национальной валюте. В случае с Россией был объявлен дефолт по ГКО, доходность по которым непосредственно перед кризисом достигала 140 % годовых. Обычной практикой в других странах являлось то, что государство начинало печатать деньги и путём обесценивания национальной валюты производило погашение долга. Инвесторы, вложившие средства в рынок ГКО, ожидали именно такого сценария событий. </vt:lpstr>
      <vt:lpstr>Последствия кризиса серьёзно повлияли на развитие экономики и страны в целом, как отрицательно, так и положительно. Курс рубля упал за полгода более чем в 3 раза — с 6 рублей за доллар перед дефолтом до 21 рубля за доллар 1 января 1999 года.  </vt:lpstr>
      <vt:lpstr>Негативные результаты состояли в том, что было подорвано доверие населения и иностранных инвесторов  к российским банкам и государству, а также к национальной валюте. Разорилось большое количество малых предприятий, часть банков лопнуло.  </vt:lpstr>
      <vt:lpstr>                                     Возможные выходы из кризиса  Государство в 1998 году имело три возможности для выхода из кризиса:   • напечатать деньги и выплатить ГКО, запустив механизм инфляции   • объявить дефолт по внешнему долгу   • объявить дефолт по внутреннему долгу   Был выбран третий вариант. Предполагаемые причины следующие: опыт гиперинфляции начала 90-х годов был достаточно свеж, запуск новой инфляционной спирали считался недопустимым. Невыплаты по внешнему долгу также представлялись неприемлемыми для властей России. </vt:lpstr>
      <vt:lpstr>В начале 1998 г Черномырдин был отправлен Ельциным в отставку. Его преемником стал С. В.                 Кириенко.  </vt:lpstr>
      <vt:lpstr>МВФ и Всемирный банк объявили о замораживании всех программ помощи России. Правительство Кириенко было отправлено в отставку. </vt:lpstr>
      <vt:lpstr>Презентация PowerPoint</vt:lpstr>
      <vt:lpstr>Был принят новый Бюджетный кодекс. Для упорядочения расходования бюджетных средств была создана казначейская система.</vt:lpstr>
      <vt:lpstr>Антикризисная программа</vt:lpstr>
      <vt:lpstr>Программа поддержки производства. Цены на продукты естественных монополий.    Здесь программа предусматривала три на­правления:  -снижение налогового бремени;  -снижение цен и тарифов в отраслях естественных монополий, -сокращение перекрестного субсидирования; -реструктуризация долгов пред­приятий.</vt:lpstr>
      <vt:lpstr>                                                         Последствия кризиса Последствиями финансового кризиса 1998 года стали как негативные, так и позитивные изменение. К негативным последствиям кризиса - 1998 можно отнести падение курса рубля за полгода в 3 раза, паралич банковской системы, банкротство многих банков и предприятий, резкое падение уровня доходов и жизни населения, подрыв доверия к банковской системе страны. Позитивным последствием кризиса 1998 года стало повышение конкурентоспособности российской экономики. Вследствие девальвации рубля цены на импортные товары внутри страны подскочили, а цены отечественных товаров заграницей упали, что позволило им занять рынки, которые они не могли занять раньше. Кризис 1998 года дал шанс отечественной промышленности набрать силу, отгородил ее от импорта и увеличить экспортные возможности.  С глобального взгляда можно сказать, что кризис для России стал больше благом, чем бедой. Кризис 1998 года вычистил экономику от неэффективных элементов, а эффективным и умным позволил  развиваться. Оздоровилась и государственная политика, финансовый кризис заставил чиновников более ответственно относиться к бюджетному планированию. Малый бизнес осознал свою силу и стал развиваться в крупные предприятия, стали развиваться те направления бизнеса, которые не присущи сырьевой экономике, которой была Россия в то время. После 1999 года стала развиваться пищевая, легкая промышленность, сфера услуг, стал расти потребительский спрос. </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Состояние российской экономики к концу 1991 г.</dc:title>
  <dc:creator>Светлана Кулинич</dc:creator>
  <cp:lastModifiedBy>Светлана Кулинич</cp:lastModifiedBy>
  <cp:revision>36</cp:revision>
  <dcterms:created xsi:type="dcterms:W3CDTF">2015-10-19T14:35:44Z</dcterms:created>
  <dcterms:modified xsi:type="dcterms:W3CDTF">2015-10-21T10:45:52Z</dcterms:modified>
</cp:coreProperties>
</file>