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5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091F54-460C-490B-A942-2F9C491D3381}" type="datetimeFigureOut">
              <a:rPr lang="ru-RU" smtClean="0"/>
              <a:pPr/>
              <a:t>26.04.2014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010DD1-A634-4B2C-878B-57B1A3A0D9A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238AF753-C588-4198-87A5-92B31E562AE2}" type="datetime1">
              <a:rPr lang="ru-RU" smtClean="0"/>
              <a:pPr/>
              <a:t>26.04.2014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6C8A6-05EF-42D8-AF62-5E3402754132}" type="datetime1">
              <a:rPr lang="ru-RU" smtClean="0"/>
              <a:pPr/>
              <a:t>26.04.2014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7546F-B0F5-4D75-8CF5-2ADD50A6A13D}" type="datetime1">
              <a:rPr lang="ru-RU" smtClean="0"/>
              <a:pPr/>
              <a:t>26.04.2014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6DB60244-03E8-4E2F-B839-367C69F5F9B5}" type="datetime1">
              <a:rPr lang="ru-RU" smtClean="0"/>
              <a:pPr/>
              <a:t>26.04.2014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DF50C4E5-DC18-412D-9D6E-91C5B1FB9A13}" type="datetime1">
              <a:rPr lang="ru-RU" smtClean="0"/>
              <a:pPr/>
              <a:t>26.04.2014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F609C-A414-4E97-92E9-631E47755B2C}" type="datetime1">
              <a:rPr lang="ru-RU" smtClean="0"/>
              <a:pPr/>
              <a:t>26.04.2014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2397A-BC37-43A0-AD62-E5E156AE8E21}" type="datetime1">
              <a:rPr lang="ru-RU" smtClean="0"/>
              <a:pPr/>
              <a:t>26.04.2014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4E1484E4-8D64-40F1-9B56-1B3E9C1BCB38}" type="datetime1">
              <a:rPr lang="ru-RU" smtClean="0"/>
              <a:pPr/>
              <a:t>26.04.2014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263C4D-E7CB-46D9-A40F-CE8EF19E133F}" type="datetime1">
              <a:rPr lang="ru-RU" smtClean="0"/>
              <a:pPr/>
              <a:t>26.04.2014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358672F4-AD66-4BF6-B43C-FDB385B28F02}" type="datetime1">
              <a:rPr lang="ru-RU" smtClean="0"/>
              <a:pPr/>
              <a:t>26.04.2014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2DAC2E3-AAB0-48B0-87F7-185FCC441DB6}" type="datetime1">
              <a:rPr lang="ru-RU" smtClean="0"/>
              <a:pPr/>
              <a:t>26.04.2014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5FA10C2-57E9-424C-B7A0-BC54D9F46DF8}" type="datetime1">
              <a:rPr lang="ru-RU" smtClean="0"/>
              <a:pPr/>
              <a:t>26.04.2014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95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697857"/>
            <a:ext cx="5344937" cy="4160143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1340768"/>
            <a:ext cx="7702624" cy="2736304"/>
          </a:xfrm>
        </p:spPr>
        <p:txBody>
          <a:bodyPr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2800" cap="none" dirty="0" smtClean="0">
                <a:ln/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ФГОБУ ВПО «Финансовый университет при Правительстве Российской Федерации»</a:t>
            </a:r>
            <a:br>
              <a:rPr lang="ru-RU" sz="2800" cap="none" dirty="0" smtClean="0">
                <a:ln/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cap="none" dirty="0" smtClean="0">
                <a:ln/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Уфимский филиал</a:t>
            </a:r>
            <a:br>
              <a:rPr lang="ru-RU" sz="2800" cap="none" dirty="0" smtClean="0">
                <a:ln/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cap="none" dirty="0" smtClean="0">
                <a:ln/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cap="none" dirty="0" smtClean="0">
                <a:ln/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cap="none" dirty="0" smtClean="0">
                <a:ln/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Презентация</a:t>
            </a:r>
            <a:br>
              <a:rPr lang="ru-RU" sz="2800" cap="none" dirty="0" smtClean="0">
                <a:ln/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cap="none" dirty="0" smtClean="0">
                <a:ln/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 по дисциплине: Деньги, кредит, банки.</a:t>
            </a:r>
            <a:br>
              <a:rPr lang="ru-RU" sz="2800" cap="none" dirty="0" smtClean="0">
                <a:ln/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cap="none" dirty="0" smtClean="0">
                <a:ln/>
                <a:solidFill>
                  <a:schemeClr val="accent3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На тему: «</a:t>
            </a:r>
            <a:r>
              <a:rPr lang="ru-RU" sz="2800" cap="none" dirty="0" smtClean="0">
                <a:ln/>
                <a:solidFill>
                  <a:schemeClr val="accent3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Инфляция, виды</a:t>
            </a:r>
            <a:r>
              <a:rPr lang="ru-RU" sz="2800" cap="none" dirty="0" smtClean="0">
                <a:ln/>
                <a:solidFill>
                  <a:schemeClr val="accent3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cap="none" dirty="0" smtClean="0">
                <a:ln/>
                <a:solidFill>
                  <a:schemeClr val="accent3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причины </a:t>
            </a:r>
            <a:r>
              <a:rPr lang="ru-RU" sz="2800" cap="none" dirty="0" smtClean="0">
                <a:ln/>
                <a:solidFill>
                  <a:schemeClr val="accent3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и</a:t>
            </a:r>
            <a:br>
              <a:rPr lang="ru-RU" sz="2800" cap="none" dirty="0" smtClean="0">
                <a:ln/>
                <a:solidFill>
                  <a:schemeClr val="accent3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cap="none" dirty="0" smtClean="0">
                <a:ln/>
                <a:solidFill>
                  <a:schemeClr val="accent3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методы регулирования»</a:t>
            </a:r>
            <a:endParaRPr lang="ru-RU" sz="2800" cap="none" dirty="0">
              <a:ln/>
              <a:solidFill>
                <a:schemeClr val="accent3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81088" y="5157192"/>
            <a:ext cx="8062912" cy="1536576"/>
          </a:xfrm>
        </p:spPr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r"/>
            <a:r>
              <a:rPr lang="ru-RU" dirty="0" smtClean="0">
                <a:ln/>
                <a:solidFill>
                  <a:schemeClr val="accent3"/>
                </a:solidFill>
              </a:rPr>
              <a:t>Выполнила студентка: Андреева В.В.</a:t>
            </a:r>
          </a:p>
          <a:p>
            <a:pPr algn="r"/>
            <a:r>
              <a:rPr lang="ru-RU" dirty="0" smtClean="0">
                <a:ln/>
                <a:solidFill>
                  <a:schemeClr val="accent3"/>
                </a:solidFill>
              </a:rPr>
              <a:t>Курс: 3 № группы: 13БЭБ</a:t>
            </a:r>
          </a:p>
          <a:p>
            <a:pPr algn="r"/>
            <a:r>
              <a:rPr lang="ru-RU" dirty="0" smtClean="0">
                <a:ln/>
                <a:solidFill>
                  <a:schemeClr val="accent3"/>
                </a:solidFill>
              </a:rPr>
              <a:t>Личное дело: № 100.28/120210</a:t>
            </a:r>
          </a:p>
          <a:p>
            <a:pPr algn="r"/>
            <a:r>
              <a:rPr lang="ru-RU" dirty="0" smtClean="0">
                <a:ln/>
                <a:solidFill>
                  <a:schemeClr val="accent3"/>
                </a:solidFill>
              </a:rPr>
              <a:t>Преподаватель: Порозова И.А.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76056" y="0"/>
            <a:ext cx="3754760" cy="580926"/>
          </a:xfrm>
        </p:spPr>
        <p:txBody>
          <a:bodyPr/>
          <a:lstStyle/>
          <a:p>
            <a:r>
              <a:rPr lang="ru-RU" dirty="0" smtClean="0"/>
              <a:t>Продолжение п.4.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548680"/>
            <a:ext cx="9144000" cy="6309320"/>
          </a:xfrm>
        </p:spPr>
        <p:txBody>
          <a:bodyPr>
            <a:normAutofit/>
          </a:bodyPr>
          <a:lstStyle/>
          <a:p>
            <a:pPr marL="0" indent="45720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Денежная реформа</a:t>
            </a:r>
          </a:p>
          <a:p>
            <a:pPr marL="0" indent="4572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Представляет из себя преобразование денежной системы государства (полное или частичное) с целью нормализации и закрепления обращения денег. Денежные перестройки выполняются разными методами, это зависит от экономической и политической обстановки в стране, от уровня обесценения денег, а также от государственной политики.</a:t>
            </a:r>
          </a:p>
          <a:p>
            <a:pPr marL="0" indent="4572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Нумификация</a:t>
            </a: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4572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Это признание государством обесценившихся денег недействительными, т.е. их аннулирование и введение новой валюты (в данном случае меняется денежная единица). Например, такая мера была принята в Германии в 1924 г.</a:t>
            </a:r>
          </a:p>
          <a:p>
            <a:pPr marL="0" indent="4572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2. Реставрация (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ревальвация)</a:t>
            </a: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4572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Данная мера выражается в увеличении курса валюты национальной по отношению к валютам иностранным, а также к счетным денежным единицам международного уровня. До отмены золотого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содержания при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ревальвации (реставрации) одновременно повышалось металлическое содержание денежных единиц. Пример использования такой реформы – Англия в 1925-1928 гг., тогда было возрождено золотое содержание Фунта Стерлинга, преобладавшее в довоенный период.</a:t>
            </a:r>
          </a:p>
          <a:p>
            <a:pPr marL="0" indent="4572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3. Деноминация</a:t>
            </a:r>
          </a:p>
          <a:p>
            <a:pPr marL="0" indent="4572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Это укрупнение, увеличение масштаба цен при котором прежние денежные знаки размениваются на новые с единовременным пересчетом в таких же пропорциях цен, заработной платы, тарифов и т.д. Деноминация проводилась в России в 1998 г. и во Франции в 1958-1960 гг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10</a:t>
            </a:fld>
            <a:endParaRPr lang="ru-RU"/>
          </a:p>
        </p:txBody>
      </p:sp>
      <p:pic>
        <p:nvPicPr>
          <p:cNvPr id="5" name="Рисунок 4" descr="5a4e15188b6ac2c1ba234bd90428b44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907704" cy="1025352"/>
          </a:xfrm>
          <a:prstGeom prst="rect">
            <a:avLst/>
          </a:prstGeom>
        </p:spPr>
      </p:pic>
    </p:spTree>
  </p:cSld>
  <p:clrMapOvr>
    <a:masterClrMapping/>
  </p:clrMapOvr>
  <p:transition>
    <p:wedg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fimg1983155_Obestsenivanie_bumazhnyih_dene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3645024"/>
            <a:ext cx="4392488" cy="3446258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32040" y="0"/>
            <a:ext cx="3826768" cy="652934"/>
          </a:xfrm>
        </p:spPr>
        <p:txBody>
          <a:bodyPr/>
          <a:lstStyle/>
          <a:p>
            <a:r>
              <a:rPr lang="ru-RU" dirty="0" smtClean="0"/>
              <a:t>Продолжение п.4.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692696"/>
            <a:ext cx="8219256" cy="5781256"/>
          </a:xfrm>
        </p:spPr>
        <p:txBody>
          <a:bodyPr>
            <a:normAutofit/>
          </a:bodyPr>
          <a:lstStyle/>
          <a:p>
            <a:pPr marL="0" indent="4572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 современном мире регулирование 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инфляции с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помощью денежных реформ осталось в прошлом и теперь вместо него обычно проводятся антиинфляционные действия, которые заключается в комплексе мероприятий по государственному управлению в сфере экономики, финансов, денежного обращения, кредита, заработной платы, валютно-кредитных отношений и т.п. с целью сдерживания инфляционных процессов.</a:t>
            </a:r>
          </a:p>
          <a:p>
            <a:pPr marL="0" indent="4572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Регулирование инфляции в рамках антиинфляционной политики предполагает два направления: дефляционная стратегия, применяющаяся для корректировки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инфляции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спроса; а также политика доходов, направленная против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инфляции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издержек.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11</a:t>
            </a:fld>
            <a:endParaRPr lang="ru-RU"/>
          </a:p>
        </p:txBody>
      </p:sp>
      <p:pic>
        <p:nvPicPr>
          <p:cNvPr id="5" name="Рисунок 4" descr="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4048" y="4437112"/>
            <a:ext cx="2610222" cy="22048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-171400"/>
            <a:ext cx="6779096" cy="72494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5.Инфляция в РФ в марте 2014 года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548680"/>
            <a:ext cx="9144000" cy="6624736"/>
          </a:xfrm>
        </p:spPr>
        <p:txBody>
          <a:bodyPr>
            <a:normAutofit fontScale="55000" lnSpcReduction="20000"/>
          </a:bodyPr>
          <a:lstStyle/>
          <a:p>
            <a:pPr marL="0" indent="457200" algn="just">
              <a:lnSpc>
                <a:spcPct val="170000"/>
              </a:lnSpc>
              <a:spcBef>
                <a:spcPts val="0"/>
              </a:spcBef>
              <a:buNone/>
            </a:pP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В марте отмечался значительный рост цен на плодоовощную продукцию: рекордсменами стали бананы - 19,8%, белокочанная капуста подорожала на 10,2%, картофель - на 9,9%, репчатый лук, свёкла и морковь - на 5,4-8,5</a:t>
            </a: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%.</a:t>
            </a:r>
          </a:p>
          <a:p>
            <a:pPr marL="0" indent="457200" algn="just" fontAlgn="base">
              <a:lnSpc>
                <a:spcPct val="170000"/>
              </a:lnSpc>
              <a:spcBef>
                <a:spcPts val="0"/>
              </a:spcBef>
              <a:buNone/>
            </a:pP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Инфляция в России в марте 2014 года составила 1% против 0,3% в марте прошлого года и 0,7% в феврале текущего года, сообщает в пятницу Росстат. Таким образом, инфляция оказалась в рамках прогнозов Минэкономразвития, ожидавшего ускорения роста потребительских цен в марте до 0,9-1%.</a:t>
            </a:r>
          </a:p>
          <a:p>
            <a:pPr marL="0" indent="457200" algn="just" fontAlgn="base">
              <a:lnSpc>
                <a:spcPct val="170000"/>
              </a:lnSpc>
              <a:spcBef>
                <a:spcPts val="0"/>
              </a:spcBef>
              <a:buNone/>
            </a:pP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За первый квартал рост цен в РФ составил 2,3% (в 2013 году — 1,9%). Годовая инфляция (март 2014 к марту 2013 года) ускорилась до 6,9% с 6,2% в феврале этого года на фоне резкого ослабления рубля в начале года. Официальный прогноз министерства по инфляции на 2014 </a:t>
            </a: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год составляет </a:t>
            </a: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4,5-5,5%, но и министры экономического блока, и ЦБ уже усомнились в реалистичности этой оценки и заявили, что инфляция по итогам 2014 года составит 5-6%.</a:t>
            </a:r>
          </a:p>
          <a:p>
            <a:pPr marL="0" indent="457200" algn="just" fontAlgn="base">
              <a:lnSpc>
                <a:spcPct val="170000"/>
              </a:lnSpc>
              <a:spcBef>
                <a:spcPts val="0"/>
              </a:spcBef>
              <a:buNone/>
            </a:pP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В марте отмечался значительный рост цен на плодоовощную продукцию: рекордсменами стали бананы — 19,8%, белокочанная капуста подорожала на 10,2%, картофель — на 9,9%, репчатый лук, свёкла и морковь — на 5,4-8,5%. При этом цены на чеснок снизились на 0,8%. В группе алкогольных напитков водка подорожала на 4,4%, коньяк — на 1,9%.</a:t>
            </a:r>
          </a:p>
          <a:p>
            <a:pPr marL="0" indent="457200" algn="just" fontAlgn="base">
              <a:lnSpc>
                <a:spcPct val="170000"/>
              </a:lnSpc>
              <a:spcBef>
                <a:spcPts val="0"/>
              </a:spcBef>
              <a:buNone/>
            </a:pP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В группе молочных продуктов больше всего — на 2,5-3,1% — подорожали кисломолочные продукты, творог, сметана. Кроме того, на 1,8-2,4% стали дороже томатные консервы, мороженая рыба, рис и говяжья печень, зафиксировали в Росстате. Вместе с тем цены на овсяные хлопья "Геркулес", национальные сыры и брынзу и гречку снизились на 0,2-0,7%.</a:t>
            </a:r>
          </a:p>
          <a:p>
            <a:pPr algn="just">
              <a:buNone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13</a:t>
            </a:fld>
            <a:endParaRPr lang="ru-RU"/>
          </a:p>
        </p:txBody>
      </p:sp>
      <p:pic>
        <p:nvPicPr>
          <p:cNvPr id="3" name="Рисунок 2" descr="cd0e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6905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92080" y="4290053"/>
            <a:ext cx="3851920" cy="2567947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7467600" cy="620688"/>
          </a:xfrm>
        </p:spPr>
        <p:txBody>
          <a:bodyPr/>
          <a:lstStyle/>
          <a:p>
            <a:pPr algn="ctr"/>
            <a:r>
              <a:rPr lang="ru-RU" dirty="0" smtClean="0"/>
              <a:t>1.Сущность инфляции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548680"/>
            <a:ext cx="8604448" cy="6048672"/>
          </a:xfrm>
        </p:spPr>
        <p:txBody>
          <a:bodyPr>
            <a:noAutofit/>
          </a:bodyPr>
          <a:lstStyle/>
          <a:p>
            <a:pPr marL="0" indent="4572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Инфля́ция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 (лат. 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Inflatio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 — вздутие) — повышение общего уровня цен на товары и услуги. При инфляции на одну и ту же сумму денег по прошествии некоторого времени можно будет купить меньше товаров и услуг, чем прежде. В этом случае говорят, что за прошедшее время покупательная способность денег снизилась, деньги обесценились — утратили часть своей реальной стоимости. Инфляцию следует отличать от скачка цен, так как это длительный, устойчивый процесс. Инфляция не означает рост всех цен в экономике, потому что цены на отдельные товары и услуги могут повышаться, понижаться или оставаться без изменения. Важно, чтобы изменялся общий уровень цен, то есть дефлятор ВВП. Противоположным процессом является дефляция — снижение общего уровня цен (отрицательный рост). В современной экономике встречается редко и краткосрочно, обычно носит сезонный характер. Например, цены на зерновые сразу после сбора урожая обычно снижаются.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Длительная дефляция характерна для очень немногих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стран. Известны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примеры, когда политика правительства приводила к длительному периоду снижения розничных цен при постепенном повышении заработной платы (например, в СССР в последние годы жизни Сталина и при правительстве Людвига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Эрхарда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 в Западной Германии начиная с 1950 года).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fimg1988140_Krizis_denezhnoy_sistemy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35696" y="4005064"/>
            <a:ext cx="5414600" cy="3345478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0"/>
            <a:ext cx="7272808" cy="108012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2.Типы инфляции их сущность и различия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23528" y="1196752"/>
            <a:ext cx="8568952" cy="5472608"/>
          </a:xfrm>
        </p:spPr>
        <p:txBody>
          <a:bodyPr>
            <a:normAutofit/>
          </a:bodyPr>
          <a:lstStyle/>
          <a:p>
            <a:pPr marL="0" indent="457200" algn="just">
              <a:lnSpc>
                <a:spcPct val="160000"/>
              </a:lnSpc>
              <a:spcBef>
                <a:spcPts val="0"/>
              </a:spcBef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Типы инфляции классифицируются по трем базовым направлениям – в зависимости от характера проявления, от скорости роста цен и ввиду вызывающих инфляцию причин.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Разные типы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инфляции неодинаково влияют на экономическое здоровье страны, какие-то действуют на финансовую систему разрушительно, а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какие-то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наоборот, приносят пользу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457200" algn="just">
              <a:lnSpc>
                <a:spcPct val="160000"/>
              </a:lnSpc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1.Типы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инфляции в зависимости от формы выражения</a:t>
            </a:r>
          </a:p>
          <a:p>
            <a:pPr indent="457200" algn="just">
              <a:lnSpc>
                <a:spcPct val="160000"/>
              </a:lnSpc>
              <a:buNone/>
            </a:pPr>
            <a:r>
              <a:rPr lang="ru-RU" sz="1600" b="1" u="sng" dirty="0" smtClean="0">
                <a:latin typeface="Times New Roman" pitchFamily="18" charset="0"/>
                <a:cs typeface="Times New Roman" pitchFamily="18" charset="0"/>
              </a:rPr>
              <a:t>Открытая инфляция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 выявляется в росте цен, существует в условиях рыночной экономики, когда действует механизм свободного рыночного ценообразования </a:t>
            </a:r>
          </a:p>
          <a:p>
            <a:pPr indent="457200" algn="just">
              <a:lnSpc>
                <a:spcPct val="160000"/>
              </a:lnSpc>
              <a:buNone/>
            </a:pPr>
            <a:r>
              <a:rPr lang="ru-RU" sz="1600" b="1" u="sng" dirty="0" smtClean="0">
                <a:latin typeface="Times New Roman" pitchFamily="18" charset="0"/>
                <a:cs typeface="Times New Roman" pitchFamily="18" charset="0"/>
              </a:rPr>
              <a:t>Скрытая, подавленная инфляция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 существует при административной экономике, когда на рынке действует принцип государственного ценообразования. Определить ее уровень практически невозможно. Проявляется такой процесс в дефиците товаров и услуг, а также в снижении их качества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1400" dirty="0" smtClean="0"/>
          </a:p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39709_origina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96136" y="2636912"/>
            <a:ext cx="2998088" cy="172819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6016" y="0"/>
            <a:ext cx="3754760" cy="50891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Продолжение п.2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548680"/>
            <a:ext cx="8003232" cy="5976664"/>
          </a:xfrm>
        </p:spPr>
        <p:txBody>
          <a:bodyPr>
            <a:normAutofit fontScale="62500" lnSpcReduction="20000"/>
          </a:bodyPr>
          <a:lstStyle/>
          <a:p>
            <a:pPr marL="0" indent="457200" algn="just">
              <a:lnSpc>
                <a:spcPct val="170000"/>
              </a:lnSpc>
              <a:spcBef>
                <a:spcPts val="0"/>
              </a:spcBef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2.Типы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инфляции в зависимости от вызывающих ее причин</a:t>
            </a:r>
          </a:p>
          <a:p>
            <a:pPr marL="0" indent="457200" algn="just">
              <a:lnSpc>
                <a:spcPct val="170000"/>
              </a:lnSpc>
              <a:spcBef>
                <a:spcPts val="0"/>
              </a:spcBef>
              <a:buNone/>
            </a:pP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Инфляция спроса и издержек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Если в возникновении инфляционных процессов важную роль играют факторы денежного происхождения, то это инфляция спроса. Если основой являются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неденежные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факторы, тогда это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инфл.яция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предложения (подробнее о факторах, вызывающих инфляцию. На практике данные типы инфляции разделить очень сложно, такое разделение важно лишь в те моменты, когда необходимо выбрать те или иные методы антиинфляционного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регулирования.</a:t>
            </a:r>
          </a:p>
          <a:p>
            <a:pPr marL="0" indent="457200" algn="just">
              <a:lnSpc>
                <a:spcPct val="170000"/>
              </a:lnSpc>
              <a:spcBef>
                <a:spcPts val="0"/>
              </a:spcBef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457200" algn="just">
              <a:lnSpc>
                <a:spcPct val="170000"/>
              </a:lnSpc>
              <a:spcBef>
                <a:spcPts val="0"/>
              </a:spcBef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457200" algn="just">
              <a:lnSpc>
                <a:spcPct val="170000"/>
              </a:lnSpc>
              <a:spcBef>
                <a:spcPts val="0"/>
              </a:spcBef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457200" algn="just">
              <a:lnSpc>
                <a:spcPct val="170000"/>
              </a:lnSpc>
              <a:spcBef>
                <a:spcPts val="0"/>
              </a:spcBef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3.Типы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инфляции ввиду темпов роста стоимости</a:t>
            </a:r>
          </a:p>
          <a:p>
            <a:pPr marL="0" indent="457200" algn="just">
              <a:lnSpc>
                <a:spcPct val="170000"/>
              </a:lnSpc>
              <a:spcBef>
                <a:spcPts val="0"/>
              </a:spcBef>
              <a:buNone/>
            </a:pP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Ползучая, умеренная инфляция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это процесс, при котором среднегодовая скорость прироста стоимости не превышает 5-10% за год. Цены в данном случае растут медленно, но неуклонно. Небольшая скорость роста цен характерна для государств с развитой рыночной финансовой системой. Ползучая инфляция считается нормальным экономическим явлением, при этом ее ожидающийся темп учитывается при заключении коммерческих соглашений (т.е. закладывается в различные финансовые договоры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news_20082012_125795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44591" y="3881036"/>
            <a:ext cx="4599409" cy="2976964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76056" y="0"/>
            <a:ext cx="3682752" cy="43691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Продолжение п.2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23528" y="476672"/>
            <a:ext cx="8424936" cy="5997280"/>
          </a:xfrm>
        </p:spPr>
        <p:txBody>
          <a:bodyPr>
            <a:normAutofit fontScale="92500" lnSpcReduction="10000"/>
          </a:bodyPr>
          <a:lstStyle/>
          <a:p>
            <a:pPr marL="0" indent="457200" algn="just">
              <a:lnSpc>
                <a:spcPct val="160000"/>
              </a:lnSpc>
              <a:spcBef>
                <a:spcPts val="0"/>
              </a:spcBef>
              <a:buNone/>
            </a:pPr>
            <a:r>
              <a:rPr lang="ru-RU" sz="1800" b="1" u="sng" dirty="0" smtClean="0">
                <a:latin typeface="Times New Roman" pitchFamily="18" charset="0"/>
                <a:cs typeface="Times New Roman" pitchFamily="18" charset="0"/>
              </a:rPr>
              <a:t>Галопирующая инфляция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 вызывает ценовой рост со скоростью от 10% до 50-100% годовых, при этом повышение цен происходит резко и неравномерно, скачкообразно (например, в начале нового финансового года). В отличие от умеренной, галопирующая становится трудно управляемой, поэтому при ее преобладании большинство коммерческих контрактов привязываются к индексу цен, либо к курсу какой-либо иностранной валюты. Характерна для развивающихся стран.</a:t>
            </a:r>
          </a:p>
          <a:p>
            <a:pPr marL="0" indent="457200" algn="just">
              <a:lnSpc>
                <a:spcPct val="160000"/>
              </a:lnSpc>
              <a:spcBef>
                <a:spcPts val="0"/>
              </a:spcBef>
              <a:buNone/>
            </a:pPr>
            <a:r>
              <a:rPr lang="ru-RU" sz="1800" b="1" u="sng" dirty="0" smtClean="0">
                <a:latin typeface="Times New Roman" pitchFamily="18" charset="0"/>
                <a:cs typeface="Times New Roman" pitchFamily="18" charset="0"/>
              </a:rPr>
              <a:t>Гиперинфляция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 развивается со скоростью свыше 50-100% в год, ее особенность заключается в том, что такой процесс практически не управляем – стоимость денег уменьшается так быстро, что они уже не имеют возможности реализовывать свои функции, следовательно, владельцы денежных средств стараются побыстрее от них избавиться. Это приводит к тому, что повышается спрос на те активы, которые могут стать средством сохранения сбережений (недвижимость, золото, валюты сильных экономических держав и др.). В результате деньги вытесняются из обращения, и на смену товарно-денежным отношениям приходит натуральный товарообмен. Свойственна странам с развивающимися экономиками.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7467600" cy="85010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3.Ключевые причины возникновения инфляции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6</a:t>
            </a:fld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764704"/>
            <a:ext cx="6696744" cy="3024336"/>
          </a:xfrm>
          <a:prstGeom prst="rect">
            <a:avLst/>
          </a:prstGeom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0" y="3861048"/>
            <a:ext cx="8676456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Внутренние причины возникновения инфляции не денежного характера</a:t>
            </a:r>
          </a:p>
          <a:p>
            <a:pPr algn="just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1) Монополистическое ценообразование</a:t>
            </a:r>
          </a:p>
          <a:p>
            <a:pPr algn="just">
              <a:buFont typeface="Arial" pitchFamily="34" charset="0"/>
              <a:buChar char="•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Ключевую роль в формировании инфляционных процессов играют монополии, а происходит это через процесс ценообразования. Они оказывают давление в сторону повышения цен двумя способами.</a:t>
            </a:r>
          </a:p>
          <a:p>
            <a:pPr algn="just">
              <a:buFont typeface="Arial" pitchFamily="34" charset="0"/>
              <a:buChar char="•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Картельное соглашение – явный либо тайный сговор по ценовой стратегии между небольшим количеством ведущих производителей (т.е. монополистов);</a:t>
            </a:r>
          </a:p>
          <a:p>
            <a:pPr algn="just">
              <a:buFont typeface="Arial" pitchFamily="34" charset="0"/>
              <a:buChar char="•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Принцип лидерства в ценах – заключается в том, что предприниматели ориентируются на цены, которые устанавливают компании-лидеры, т.е. самые крупные производители, а эти цены характеризуются прибылью, превышающую среднюю норму.</a:t>
            </a:r>
          </a:p>
          <a:p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vkladi-procenti-kalkulat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16288" y="3506192"/>
            <a:ext cx="5027712" cy="3351808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64088" y="0"/>
            <a:ext cx="3394720" cy="652934"/>
          </a:xfrm>
        </p:spPr>
        <p:txBody>
          <a:bodyPr/>
          <a:lstStyle/>
          <a:p>
            <a:r>
              <a:rPr lang="ru-RU" dirty="0" smtClean="0"/>
              <a:t>Продолжение 3.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79512" y="476672"/>
            <a:ext cx="8568952" cy="5997280"/>
          </a:xfrm>
        </p:spPr>
        <p:txBody>
          <a:bodyPr>
            <a:noAutofit/>
          </a:bodyPr>
          <a:lstStyle/>
          <a:p>
            <a:pPr marL="0" indent="4572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2) Рост производственных издержек</a:t>
            </a:r>
          </a:p>
          <a:p>
            <a:pPr marL="0" indent="4572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Его стимулирует частое изменение ассортимента продукции, уменьшение серийности производства, расходы на повышение квалифицированной рабочей силы, воздействие на спрос через рекламу.</a:t>
            </a:r>
          </a:p>
          <a:p>
            <a:pPr marL="0" indent="4572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Внешние денежные причины возникновения инфляции</a:t>
            </a:r>
          </a:p>
          <a:p>
            <a:pPr marL="0" indent="4572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1) Импортируемая инфляция</a:t>
            </a:r>
          </a:p>
          <a:p>
            <a:pPr marL="0" indent="4572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Ее смысл заключается в чрезмерном наплыве в страну иностранных денег (т.е. валюты), а также в повышении импортных цен. Центральный Банк страны покупает иностранную валюту, а вместо нее дополнительно эмитирует национальные банкноты. Таким образом, посредством кредитной системы требования, выраженные в иностранной валюте, превращаются во внутренние платежные средства уже сверх реальных надобностей товарооборота.</a:t>
            </a:r>
          </a:p>
          <a:p>
            <a:pPr marL="0" indent="4572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2) Кризис мировой системы валют</a:t>
            </a:r>
          </a:p>
          <a:p>
            <a:pPr marL="0" indent="4572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Кризис международного валютного строя вызывает постоянные колебания валютных курсов: девальвация валюты (т.е. ее обесценение по отношению к другим валютам) удорожает импорт, а ревальвация (т.е. ее укрепление относительно других валют) удорожает экспорт. Колебания импортных и экспортных цен используется для дополнительного их повышения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20072" y="0"/>
            <a:ext cx="3538736" cy="580926"/>
          </a:xfrm>
        </p:spPr>
        <p:txBody>
          <a:bodyPr/>
          <a:lstStyle/>
          <a:p>
            <a:r>
              <a:rPr lang="ru-RU" dirty="0" smtClean="0"/>
              <a:t>Продолжение 3.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79512" y="764704"/>
            <a:ext cx="8496944" cy="5709248"/>
          </a:xfrm>
        </p:spPr>
        <p:txBody>
          <a:bodyPr>
            <a:normAutofit/>
          </a:bodyPr>
          <a:lstStyle/>
          <a:p>
            <a:pPr marL="0" indent="4572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Внешние причины не денежного происхождения</a:t>
            </a:r>
          </a:p>
          <a:p>
            <a:pPr marL="0" indent="4572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1) Мировые структурные кризисы</a:t>
            </a:r>
          </a:p>
          <a:p>
            <a:pPr marL="0" indent="4572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 70-х гг. внешними критериями 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инфляции стали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мировые структурные катаклизмы, которые проявлялись в перестройке структуры цен. В 70-г гг. произошел пересмотр цен в нефтедобывающей отрасли, цены на все виды сырья выросли в 7 раз, а на сырую нефть стоимость взлетела больше чем в 20 раз. Все это привело к удорожанию импорта сырья и к ценовому росту на внутреннем рынке.</a:t>
            </a:r>
          </a:p>
          <a:p>
            <a:pPr marL="0" indent="4572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Помимо перечисленных выше причин, факторы инфляции могут носить не экономический характер – это так именуемые инфляционные ожидания, возникающие в результате политической нестабильности (войны, революции, утрата доверия к правительству и прочие).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8</a:t>
            </a:fld>
            <a:endParaRPr lang="ru-RU"/>
          </a:p>
        </p:txBody>
      </p:sp>
      <p:pic>
        <p:nvPicPr>
          <p:cNvPr id="5" name="Рисунок 4" descr="personalitieshoward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39952" y="4365104"/>
            <a:ext cx="4762500" cy="2780928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6" name="Рисунок 5" descr="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4941168"/>
            <a:ext cx="2880320" cy="1728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7467600" cy="77809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4.Регулирование инфляции и перечень мер антиинфляционного характера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908720"/>
            <a:ext cx="9144000" cy="5949280"/>
          </a:xfrm>
        </p:spPr>
        <p:txBody>
          <a:bodyPr>
            <a:normAutofit/>
          </a:bodyPr>
          <a:lstStyle/>
          <a:p>
            <a:pPr marL="0" indent="4572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Регулирование инфляции выражается в методах, применяемых монетарными властями в зависимости от состояния инфляционных процессов.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Так при гиперинфляции используется денежная реформа, а при умеренной и галопирующей инфляции применяется антиинфляционная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политика. Своевременно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ерегулирование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инфляции приводит к стабилизации денежного обращения и к приостановке неконтролируемого роста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цен.</a:t>
            </a:r>
          </a:p>
          <a:p>
            <a:pPr marL="0" indent="457200" algn="just">
              <a:lnSpc>
                <a:spcPct val="150000"/>
              </a:lnSpc>
              <a:spcBef>
                <a:spcPts val="0"/>
              </a:spcBef>
              <a:buNone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9</a:t>
            </a:fld>
            <a:endParaRPr lang="ru-RU"/>
          </a:p>
        </p:txBody>
      </p:sp>
      <p:pic>
        <p:nvPicPr>
          <p:cNvPr id="8" name="Рисунок 7" descr="Безымянный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592" y="2924944"/>
            <a:ext cx="7416824" cy="3600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plus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190</TotalTime>
  <Words>485</Words>
  <Application>Microsoft Office PowerPoint</Application>
  <PresentationFormat>Экран (4:3)</PresentationFormat>
  <Paragraphs>75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Эркер</vt:lpstr>
      <vt:lpstr>ФГОБУ ВПО «Финансовый университет при Правительстве Российской Федерации» Уфимский филиал  Презентация  по дисциплине: Деньги, кредит, банки. На тему: «Инфляция, виды,  причины и методы регулирования»</vt:lpstr>
      <vt:lpstr>1.Сущность инфляции</vt:lpstr>
      <vt:lpstr>2.Типы инфляции их сущность и различия</vt:lpstr>
      <vt:lpstr>Продолжение п.2</vt:lpstr>
      <vt:lpstr>Продолжение п.2</vt:lpstr>
      <vt:lpstr>3.Ключевые причины возникновения инфляции</vt:lpstr>
      <vt:lpstr>Продолжение 3.</vt:lpstr>
      <vt:lpstr>Продолжение 3.</vt:lpstr>
      <vt:lpstr>4.Регулирование инфляции и перечень мер антиинфляционного характера</vt:lpstr>
      <vt:lpstr>Продолжение п.4.</vt:lpstr>
      <vt:lpstr>Продолжение п.4.</vt:lpstr>
      <vt:lpstr>5.Инфляция в РФ в марте 2014 года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ФГОБУ ВПО «Финансовый университет при Правительстве Российской Федерации» Уфимский филиал  Презентация  по дисциплине: Деньги, кредит, банки. На тему: «Инфляции, формы ее проявления, виды, причины и методы регулирования»</dc:title>
  <dc:creator>Anton</dc:creator>
  <cp:lastModifiedBy>Антон</cp:lastModifiedBy>
  <cp:revision>27</cp:revision>
  <dcterms:created xsi:type="dcterms:W3CDTF">2014-04-25T09:52:30Z</dcterms:created>
  <dcterms:modified xsi:type="dcterms:W3CDTF">2014-04-25T22:15:57Z</dcterms:modified>
</cp:coreProperties>
</file>