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14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4CCA28-152B-402D-BEAB-3A6457447273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9B15E-ABBA-4D34-AAE6-F35EBD94A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9B15E-ABBA-4D34-AAE6-F35EBD94A3B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D530B0A-CBB9-454C-810E-8EEA2147064E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B56AE74-4597-4BF2-A2DF-5325D613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ychologos.ru/articles/view/intuiciya" TargetMode="External"/><Relationship Id="rId2" Type="http://schemas.openxmlformats.org/officeDocument/2006/relationships/hyperlink" Target="http://www.psychologos.ru/articles/view/diskursivnoe_myshlenie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ychologos.ru/articles/view/shablon" TargetMode="External"/><Relationship Id="rId2" Type="http://schemas.openxmlformats.org/officeDocument/2006/relationships/hyperlink" Target="http://www.psychologos.ru/articles/view/tvorcheskoe_myshleni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sychologos.ru/articles/view/format" TargetMode="External"/><Relationship Id="rId4" Type="http://schemas.openxmlformats.org/officeDocument/2006/relationships/hyperlink" Target="http://www.psychologos.ru/articles/view/vospitanie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B%D1%83%D0%B6%D0%B5%D0%B1%D0%BD%D0%B0%D1%8F:%D0%98%D1%81%D1%82%D0%BE%D1%87%D0%BD%D0%B8%D0%BA%D0%B8_%D0%BA%D0%BD%D0%B8%D0%B3/5060014444" TargetMode="External"/><Relationship Id="rId13" Type="http://schemas.openxmlformats.org/officeDocument/2006/relationships/hyperlink" Target="http://ru.wikipedia.org/wiki/2001" TargetMode="External"/><Relationship Id="rId3" Type="http://schemas.openxmlformats.org/officeDocument/2006/relationships/hyperlink" Target="http://ru.wikipedia.org/wiki/%D0%9C%D0%B5%D0%B4%D0%B8%D1%86%D0%B8%D0%BD%D0%B0_(%D0%B8%D0%B7%D0%B4%D0%B0%D1%82%D0%B5%D0%BB%D1%8C%D1%81%D1%82%D0%B2%D0%BE)" TargetMode="External"/><Relationship Id="rId7" Type="http://schemas.openxmlformats.org/officeDocument/2006/relationships/hyperlink" Target="http://ru.wikipedia.org/wiki/1988" TargetMode="External"/><Relationship Id="rId12" Type="http://schemas.openxmlformats.org/officeDocument/2006/relationships/hyperlink" Target="http://ru.wikipedia.org/wiki/%D0%9F%D0%B8%D1%82%D0%B5%D1%80_(%D0%B8%D0%B7%D0%B4%D0%B0%D1%82%D0%B5%D0%BB%D1%8C%D1%81%D1%82%D0%B2%D0%BE)" TargetMode="External"/><Relationship Id="rId2" Type="http://schemas.openxmlformats.org/officeDocument/2006/relationships/hyperlink" Target="http://ru.wikipedia.org/wiki/%D0%9C%D0%BE%D1%81%D0%BA%D0%B2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/index.php?title=%D0%92%D1%8B%D1%81%D1%88%D0%B0%D1%8F_%D1%88%D0%BA%D0%BE%D0%BB%D0%B0_(%D0%B8%D0%B7%D0%B4%D0%B0%D1%82%D0%B5%D0%BB%D1%8C%D1%81%D1%82%D0%B2%D0%BE)&amp;action=edit&amp;redlink=1" TargetMode="External"/><Relationship Id="rId11" Type="http://schemas.openxmlformats.org/officeDocument/2006/relationships/hyperlink" Target="http://ru.wikipedia.org/wiki/%D0%A1%D0%B0%D0%BD%D0%BA%D1%82-%D0%9F%D0%B5%D1%82%D0%B5%D1%80%D0%B1%D1%83%D1%80%D0%B3" TargetMode="External"/><Relationship Id="rId5" Type="http://schemas.openxmlformats.org/officeDocument/2006/relationships/hyperlink" Target="http://ru.wikipedia.org/w/index.php?title=%D0%9A%D0%BE%D0%B3%D0%B0%D0%BD,_%D0%90%D0%BB%D0%B5%D0%BA%D1%81%D0%B0%D0%BD%D0%B4%D1%80_%D0%91%D0%BE%D1%80%D0%B8%D1%81%D0%BE%D0%B2%D0%B8%D1%87&amp;action=edit&amp;redlink=1" TargetMode="External"/><Relationship Id="rId10" Type="http://schemas.openxmlformats.org/officeDocument/2006/relationships/hyperlink" Target="http://www.gumer.info/bibliotek_Buks/Psihol/makl/12.php" TargetMode="External"/><Relationship Id="rId4" Type="http://schemas.openxmlformats.org/officeDocument/2006/relationships/hyperlink" Target="http://ru.wikipedia.org/wiki/1967" TargetMode="External"/><Relationship Id="rId9" Type="http://schemas.openxmlformats.org/officeDocument/2006/relationships/hyperlink" Target="http://ru.wikipedia.org/w/index.php?title=%D0%9C%D0%B0%D0%BA%D0%BB%D0%B0%D0%BA%D0%BE%D0%B2,_%D0%90%D0%BD%D0%B0%D1%82%D0%BE%D0%BB%D0%B8%D0%B9_%D0%93%D0%B5%D0%BD%D0%BD%D0%B0%D0%B4%D1%8C%D0%B5%D0%B2%D0%B8%D1%87&amp;action=edit&amp;redlink=1" TargetMode="External"/><Relationship Id="rId14" Type="http://schemas.openxmlformats.org/officeDocument/2006/relationships/hyperlink" Target="http://ru.wikipedia.org/wiki/%D0%A1%D0%BB%D1%83%D0%B6%D0%B5%D0%B1%D0%BD%D0%B0%D1%8F:%D0%98%D1%81%D1%82%D0%BE%D1%87%D0%BD%D0%B8%D0%BA%D0%B8_%D0%BA%D0%BD%D0%B8%D0%B3/5272000625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0%BD%D1%84%D0%BE%D1%80%D0%BC%D0%B0%D1%86%D0%B8%D1%8F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E%D0%B1%D1%8A%D0%B5%D0%BA%D1%82" TargetMode="External"/><Relationship Id="rId4" Type="http://schemas.openxmlformats.org/officeDocument/2006/relationships/hyperlink" Target="http://ru.wikipedia.org/wiki/%D0%A7%D0%B5%D0%BB%D0%BE%D0%B2%D0%B5%D0%BA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142984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Мышление, виды мышления, мыслительные операции.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Подготовил: студен 1 курса </a:t>
            </a:r>
          </a:p>
          <a:p>
            <a:pPr algn="r"/>
            <a:r>
              <a:rPr lang="ru-RU" dirty="0" smtClean="0"/>
              <a:t>Кочергин Евгений Алексеевич</a:t>
            </a:r>
          </a:p>
          <a:p>
            <a:pPr algn="r"/>
            <a:r>
              <a:rPr lang="ru-RU" dirty="0" smtClean="0"/>
              <a:t>Проверил: Егоров Вадим Алексеевич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ru-RU" dirty="0" smtClean="0"/>
              <a:t>Развернутое (</a:t>
            </a:r>
            <a:r>
              <a:rPr lang="ru-RU" dirty="0" smtClean="0">
                <a:hlinkClick r:id="rId2"/>
              </a:rPr>
              <a:t>дискурсивное</a:t>
            </a:r>
            <a:r>
              <a:rPr lang="ru-RU" dirty="0" smtClean="0"/>
              <a:t>) и свернутое мышление: </a:t>
            </a:r>
            <a:r>
              <a:rPr lang="ru-RU" dirty="0" smtClean="0">
                <a:hlinkClick r:id="rId3"/>
              </a:rPr>
              <a:t>интуиция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развернутом виде внутренняя речь, внутренние действия, образы и ощущения слышатся, видятся и ощущаются, в автоматическом и свернутом - мелькают и исчезают из поля сознания. Развернутое мышление называется по науке дискурсивным мышлением, по жизни - размышлением. Свернутое и мгновенное осмысление чаще называют интуицией, схватыванием, видением сути.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/>
            <a:r>
              <a:rPr lang="ru-RU" dirty="0" smtClean="0"/>
              <a:t>Шаблонное и самостоятельное мышление</a:t>
            </a:r>
          </a:p>
          <a:p>
            <a:r>
              <a:rPr lang="ru-RU" dirty="0" smtClean="0"/>
              <a:t>Шаблонное мышление - это не мышление, в котором не используются шаблоны: такое, похоже, невозможно в принципе, шаблоны используются везде. Шаблонное мышление не использует ничего, кроме шаблонов, остается в рамках исключительно шаблонов. Выходит за рамки шаблонов и перестает быть шаблонным мышлением мышление самостоятельное. Его основные разновидности - проектное и творческое мышление.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 smtClean="0"/>
              <a:t>Автоматическое и управляемое мышление</a:t>
            </a:r>
          </a:p>
          <a:p>
            <a:r>
              <a:rPr lang="ru-RU" dirty="0" smtClean="0"/>
              <a:t>Автоматическое мышление происходит само, осуществляясь, как программа, начинаясь и завершаясь самостоятельно, без воли, ведома и контроля человека. Приятнее, когда человек все-таки сам управляет своим мышлением. 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dirty="0" smtClean="0"/>
              <a:t>Свободное и </a:t>
            </a:r>
            <a:r>
              <a:rPr lang="ru-RU" dirty="0" smtClean="0">
                <a:hlinkClick r:id="rId2"/>
              </a:rPr>
              <a:t>творческое мышление</a:t>
            </a:r>
            <a:endParaRPr lang="ru-RU" dirty="0" smtClean="0"/>
          </a:p>
          <a:p>
            <a:r>
              <a:rPr lang="ru-RU" dirty="0" smtClean="0"/>
              <a:t>Свободное мышление - </a:t>
            </a:r>
            <a:r>
              <a:rPr lang="ru-RU" dirty="0" err="1" smtClean="0"/>
              <a:t>мышление</a:t>
            </a:r>
            <a:r>
              <a:rPr lang="ru-RU" dirty="0" smtClean="0"/>
              <a:t>, не зажатое в рамки </a:t>
            </a:r>
            <a:r>
              <a:rPr lang="ru-RU" dirty="0" err="1" smtClean="0"/>
              <a:t>ограничивающих</a:t>
            </a:r>
            <a:r>
              <a:rPr lang="ru-RU" dirty="0" err="1" smtClean="0">
                <a:hlinkClick r:id="rId3"/>
              </a:rPr>
              <a:t>шаблонов</a:t>
            </a:r>
            <a:r>
              <a:rPr lang="ru-RU" dirty="0" smtClean="0"/>
              <a:t>. Свободно мыслящий человек не обязательно тот, кто не </a:t>
            </a:r>
            <a:r>
              <a:rPr lang="ru-RU" dirty="0" err="1" smtClean="0"/>
              <a:t>был</a:t>
            </a:r>
            <a:r>
              <a:rPr lang="ru-RU" dirty="0" err="1" smtClean="0">
                <a:hlinkClick r:id="rId4"/>
              </a:rPr>
              <a:t>воспитан</a:t>
            </a:r>
            <a:r>
              <a:rPr lang="ru-RU" dirty="0" smtClean="0"/>
              <a:t> - это может быть и тот, кого воспитали в </a:t>
            </a:r>
            <a:r>
              <a:rPr lang="ru-RU" dirty="0" smtClean="0">
                <a:hlinkClick r:id="rId5"/>
              </a:rPr>
              <a:t>формате</a:t>
            </a:r>
            <a:r>
              <a:rPr lang="ru-RU" dirty="0" smtClean="0"/>
              <a:t> внутренне свободного мышления. Творческое мышление - </a:t>
            </a:r>
            <a:r>
              <a:rPr lang="ru-RU" dirty="0" err="1" smtClean="0"/>
              <a:t>мышление</a:t>
            </a:r>
            <a:r>
              <a:rPr lang="ru-RU" dirty="0" smtClean="0"/>
              <a:t>, порождающее из известных посылок новый, неизвестный - и ценный - результат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736c264-a474-4e82-91b1-7445e2f4297b-800x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5286388"/>
            <a:ext cx="1905019" cy="14287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Мыслительные операции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Мыслительная деятельность</a:t>
            </a:r>
            <a:r>
              <a:rPr lang="ru-RU" dirty="0" smtClean="0"/>
              <a:t> человека представляет собой решение разнообразных мыслительных задач, направленных на раскрытие сущности чего-либо. </a:t>
            </a:r>
            <a:r>
              <a:rPr lang="ru-RU" b="1" dirty="0" smtClean="0"/>
              <a:t>Мыслительная операция</a:t>
            </a:r>
            <a:r>
              <a:rPr lang="ru-RU" dirty="0" smtClean="0"/>
              <a:t> - это один из способов мыслительной деятельности, посредством которого человек решает мыслительные задачи.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Мыслительные операции</a:t>
            </a:r>
            <a:r>
              <a:rPr lang="ru-RU" dirty="0" smtClean="0"/>
              <a:t> разнообразны: анализ и синтез, сравнение, абстрагирование, конкретизация, обобщение, классификация. Какие из логических операций применит человек, это будет зависеть от задачи и от характера информации, которую он подвергает мыслительной переработке.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Анализ</a:t>
            </a:r>
            <a:r>
              <a:rPr lang="ru-RU" dirty="0" smtClean="0"/>
              <a:t> - это мысленное разложение целого на части или мысленное выделение из целого его сторон, действий, отношений. </a:t>
            </a:r>
            <a:r>
              <a:rPr lang="ru-RU" b="1" dirty="0" smtClean="0"/>
              <a:t>Синтез</a:t>
            </a:r>
            <a:r>
              <a:rPr lang="ru-RU" dirty="0" smtClean="0"/>
              <a:t> - обратный анализу процесс мысли, это - объединение частей, свойств, действий, отношений в одно целое. Анализ и синтез - две взаимосвязанные логические операции. Синтез, как и анализ, может быть как практическим, так и умственным. Анализ и синтез сформировались в практической деятельности человека. В трудовой деятельности люди постоянно взаимодействуют с предметами и явлениями. Практическое освоение их и привело к формированию мыслительных операций анализа и синтеза.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Сравнение</a:t>
            </a:r>
            <a:r>
              <a:rPr lang="ru-RU" dirty="0" smtClean="0"/>
              <a:t> — мыслительная операции, основанная на</a:t>
            </a:r>
            <a:r>
              <a:rPr lang="ru-RU" b="1" dirty="0" smtClean="0"/>
              <a:t> установлении сходства и различия</a:t>
            </a:r>
            <a:r>
              <a:rPr lang="ru-RU" dirty="0" smtClean="0"/>
              <a:t> между объектами. Результатом сравнения может стать классификация, которая выступает как первичная форма теоретического познания.</a:t>
            </a:r>
          </a:p>
          <a:p>
            <a:r>
              <a:rPr lang="ru-RU" b="1" dirty="0" smtClean="0"/>
              <a:t>Анализ</a:t>
            </a:r>
            <a:r>
              <a:rPr lang="ru-RU" dirty="0" smtClean="0"/>
              <a:t> — мыслительная операция расчленения сложного объекта на составляющие его части или характеристики с последующим их сравнением.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Абстрагирование</a:t>
            </a:r>
            <a:r>
              <a:rPr lang="ru-RU" dirty="0" smtClean="0"/>
              <a:t> - это процесс мысленного отвлечения от некоторых признаков, сторон конкретного с целью лучшего познания его. Человек мысленно выделяет какой-нибудь признак предмета и рассматривает его изолированно от всех других признаков, временно отвлекаясь от них. Изолированное изучение отдельных признаков объекта при одновременном отвлечении от всех остальных помогает человеку глубже понять сущность вещей и явлений. Благодаря абстракции человек смог оторваться от единичного, конкретного и подняться на самую высокую ступень познания - научного теоретического мышления.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Конкретизация</a:t>
            </a:r>
            <a:r>
              <a:rPr lang="ru-RU" dirty="0" smtClean="0"/>
              <a:t> - процесс, обратный абстрагированию и неразрывно связанный с ним. Конкретизация есть возвращение мысли от общего и абстрактного к конкретному с целью раскрытия содержания.</a:t>
            </a:r>
          </a:p>
          <a:p>
            <a:r>
              <a:rPr lang="ru-RU" dirty="0" smtClean="0"/>
              <a:t>Мыслительная деятельность всегда направлена на получение какого-либо результата. Человек анализирует предметы, сравнивает их, абстрагирует отдельные свойства с тем, чтобы выявить общее в них, чтобы раскрыть закономерности, управляющие их развитием, чтобы овладеть ими.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Click="0" advTm="400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Мышление</a:t>
            </a:r>
          </a:p>
          <a:p>
            <a:r>
              <a:rPr lang="ru-RU" dirty="0" smtClean="0"/>
              <a:t>2. Виды мышления</a:t>
            </a:r>
          </a:p>
          <a:p>
            <a:r>
              <a:rPr lang="ru-RU" dirty="0" smtClean="0"/>
              <a:t>3. Мыслительные операции</a:t>
            </a:r>
          </a:p>
          <a:p>
            <a:r>
              <a:rPr lang="ru-RU" dirty="0" smtClean="0"/>
              <a:t>4. </a:t>
            </a:r>
            <a:r>
              <a:rPr lang="ru-RU" smtClean="0"/>
              <a:t>Литература</a:t>
            </a:r>
            <a:endParaRPr lang="ru-RU" dirty="0"/>
          </a:p>
        </p:txBody>
      </p:sp>
    </p:spTree>
  </p:cSld>
  <p:clrMapOvr>
    <a:masterClrMapping/>
  </p:clrMapOvr>
  <p:transition advClick="0" advTm="10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i="1" dirty="0" smtClean="0"/>
              <a:t>Банщиков В. М., Гуськов В. С., Мягков И. Ф.</a:t>
            </a:r>
            <a:r>
              <a:rPr lang="ru-RU" dirty="0" smtClean="0"/>
              <a:t> Мышление // Медицинская психология. — </a:t>
            </a:r>
            <a:r>
              <a:rPr lang="ru-RU" dirty="0" smtClean="0">
                <a:hlinkClick r:id="rId2" tooltip="Москва"/>
              </a:rPr>
              <a:t>Москва</a:t>
            </a:r>
            <a:r>
              <a:rPr lang="ru-RU" dirty="0" smtClean="0"/>
              <a:t>: </a:t>
            </a:r>
            <a:r>
              <a:rPr lang="ru-RU" dirty="0" smtClean="0">
                <a:hlinkClick r:id="rId3" tooltip="Медицина (издательство)"/>
              </a:rPr>
              <a:t>Медицина</a:t>
            </a:r>
            <a:r>
              <a:rPr lang="ru-RU" dirty="0" smtClean="0"/>
              <a:t>, </a:t>
            </a:r>
            <a:r>
              <a:rPr lang="ru-RU" dirty="0" smtClean="0">
                <a:hlinkClick r:id="rId4" tooltip="1967"/>
              </a:rPr>
              <a:t>1967</a:t>
            </a:r>
            <a:r>
              <a:rPr lang="ru-RU" dirty="0" smtClean="0"/>
              <a:t>. — С. 63—79. — 240 с. — 90 000 экз.;</a:t>
            </a:r>
          </a:p>
          <a:p>
            <a:r>
              <a:rPr lang="ru-RU" i="1" dirty="0" smtClean="0">
                <a:hlinkClick r:id="rId5" tooltip="Коган, Александр Борисович (страница отсутствует)"/>
              </a:rPr>
              <a:t>Коган А. Б.</a:t>
            </a:r>
            <a:r>
              <a:rPr lang="ru-RU" dirty="0" smtClean="0"/>
              <a:t> Нейрофизиологические механизмы мышления человека // Основы физиологии высшей нервной деятельности. — второе, переработанное и дополненное. — </a:t>
            </a:r>
            <a:r>
              <a:rPr lang="ru-RU" dirty="0" smtClean="0">
                <a:hlinkClick r:id="rId2" tooltip="Москва"/>
              </a:rPr>
              <a:t>Москва</a:t>
            </a:r>
            <a:r>
              <a:rPr lang="ru-RU" dirty="0" smtClean="0"/>
              <a:t>: </a:t>
            </a:r>
            <a:r>
              <a:rPr lang="ru-RU" dirty="0" smtClean="0">
                <a:hlinkClick r:id="rId6" tooltip="Высшая школа (издательство) (страница отсутствует)"/>
              </a:rPr>
              <a:t>Высшая школа</a:t>
            </a:r>
            <a:r>
              <a:rPr lang="ru-RU" dirty="0" smtClean="0"/>
              <a:t>, </a:t>
            </a:r>
            <a:r>
              <a:rPr lang="ru-RU" dirty="0" smtClean="0">
                <a:hlinkClick r:id="rId7" tooltip="1988"/>
              </a:rPr>
              <a:t>1988</a:t>
            </a:r>
            <a:r>
              <a:rPr lang="ru-RU" dirty="0" smtClean="0"/>
              <a:t>. — С. 335—350. — 368 с. — 10 000 экз. — </a:t>
            </a:r>
            <a:r>
              <a:rPr lang="ru-RU" dirty="0" smtClean="0">
                <a:hlinkClick r:id="rId8"/>
              </a:rPr>
              <a:t>ISBN 5-06-001444-4</a:t>
            </a:r>
            <a:r>
              <a:rPr lang="ru-RU" dirty="0" smtClean="0"/>
              <a:t>;</a:t>
            </a:r>
          </a:p>
          <a:p>
            <a:r>
              <a:rPr lang="ru-RU" i="1" dirty="0" smtClean="0">
                <a:hlinkClick r:id="rId9" tooltip="Маклаков, Анатолий Геннадьевич (страница отсутствует)"/>
              </a:rPr>
              <a:t>Маклаков А. Г.</a:t>
            </a:r>
            <a:r>
              <a:rPr lang="ru-RU" dirty="0" smtClean="0"/>
              <a:t> Мышление // </a:t>
            </a:r>
            <a:r>
              <a:rPr lang="ru-RU" dirty="0" smtClean="0">
                <a:hlinkClick r:id="rId10"/>
              </a:rPr>
              <a:t>Общая психология</a:t>
            </a:r>
            <a:r>
              <a:rPr lang="ru-RU" dirty="0" smtClean="0"/>
              <a:t>. — </a:t>
            </a:r>
            <a:r>
              <a:rPr lang="ru-RU" dirty="0" smtClean="0">
                <a:hlinkClick r:id="rId11" tooltip="Санкт-Петербург"/>
              </a:rPr>
              <a:t>Санкт-Петербург</a:t>
            </a:r>
            <a:r>
              <a:rPr lang="ru-RU" dirty="0" smtClean="0"/>
              <a:t>: </a:t>
            </a:r>
            <a:r>
              <a:rPr lang="ru-RU" dirty="0" smtClean="0">
                <a:hlinkClick r:id="rId12" tooltip="Питер (издательство)"/>
              </a:rPr>
              <a:t>Питер</a:t>
            </a:r>
            <a:r>
              <a:rPr lang="ru-RU" dirty="0" smtClean="0"/>
              <a:t>, </a:t>
            </a:r>
            <a:r>
              <a:rPr lang="ru-RU" dirty="0" smtClean="0">
                <a:hlinkClick r:id="rId13" tooltip="2001"/>
              </a:rPr>
              <a:t>2001</a:t>
            </a:r>
            <a:r>
              <a:rPr lang="ru-RU" dirty="0" smtClean="0"/>
              <a:t>. — С. 298—331. — 592 с. — (Учебник нового века). — 7000 экз. — </a:t>
            </a:r>
            <a:r>
              <a:rPr lang="ru-RU" dirty="0" smtClean="0">
                <a:hlinkClick r:id="rId14"/>
              </a:rPr>
              <a:t>ISBN 5-272-00062-5</a:t>
            </a:r>
            <a:r>
              <a:rPr lang="ru-RU" dirty="0" smtClean="0"/>
              <a:t>;</a:t>
            </a:r>
          </a:p>
          <a:p>
            <a:r>
              <a:rPr lang="ru-RU" dirty="0" smtClean="0"/>
              <a:t>Маланов, С. В. Психологические механизмы мышления человека: мышление в науке и учебной деятельности / С. В. Маланов — М.: Издательство Московского психолого-социального института; Воронеж: Издательство НПО «МОДЭК», 2004. — 480 с.</a:t>
            </a:r>
          </a:p>
          <a:p>
            <a:r>
              <a:rPr lang="ru-RU" dirty="0" smtClean="0"/>
              <a:t>Тихомиров О. К. Психология мышления. М.: 1984.</a:t>
            </a:r>
          </a:p>
          <a:p>
            <a:r>
              <a:rPr lang="ru-RU" dirty="0" smtClean="0"/>
              <a:t>Хрестоматия по общей психологии. Психология мышления / Под ред. Ю. Б. </a:t>
            </a:r>
            <a:r>
              <a:rPr lang="ru-RU" dirty="0" err="1" smtClean="0"/>
              <a:t>Гиппенрейтер</a:t>
            </a:r>
            <a:r>
              <a:rPr lang="ru-RU" dirty="0" smtClean="0"/>
              <a:t>, В. В. Петухова. М.: 1981.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7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12cd80da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2000240"/>
            <a:ext cx="4286250" cy="4267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Мышление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Мышление</a:t>
            </a:r>
            <a:r>
              <a:rPr lang="ru-RU" dirty="0" smtClean="0"/>
              <a:t> — процесс моделирования систематических отношений окружающего мира на основе безусловных положений </a:t>
            </a:r>
            <a:r>
              <a:rPr lang="ru-RU" baseline="30000" dirty="0" smtClean="0"/>
              <a:t>. </a:t>
            </a:r>
            <a:r>
              <a:rPr lang="ru-RU" dirty="0" smtClean="0"/>
              <a:t>Однако в психологии существует множество других определений.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x_fe17d9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4500570"/>
            <a:ext cx="1225296" cy="1840992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28625" y="5715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Например — высший этап обработки </a:t>
            </a:r>
            <a:r>
              <a:rPr lang="ru-RU" dirty="0" smtClean="0">
                <a:hlinkClick r:id="rId3" tooltip="Информация"/>
              </a:rPr>
              <a:t>информации</a:t>
            </a:r>
            <a:r>
              <a:rPr lang="ru-RU" dirty="0" smtClean="0"/>
              <a:t> </a:t>
            </a:r>
            <a:r>
              <a:rPr lang="ru-RU" dirty="0" smtClean="0">
                <a:hlinkClick r:id="rId4" tooltip="Человек"/>
              </a:rPr>
              <a:t>человеком</a:t>
            </a:r>
            <a:r>
              <a:rPr lang="ru-RU" dirty="0" smtClean="0"/>
              <a:t> или животным, процесс установления связей между </a:t>
            </a:r>
            <a:r>
              <a:rPr lang="ru-RU" dirty="0" smtClean="0">
                <a:hlinkClick r:id="rId5" tooltip="Объект"/>
              </a:rPr>
              <a:t>объектами</a:t>
            </a:r>
            <a:r>
              <a:rPr lang="ru-RU" dirty="0" smtClean="0"/>
              <a:t> или явлениями окружающего мира; или — процесс отражения существенных свойств объектов, а также связей между ними, что приводит к появлению представлений об объективной реальности. Споры по поводу определения продолжаются по сей день.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Мышление — высшая ступень человеческого познания, процесс отражения в мозге окружающего реального мира, основанный на двух принципиально различных психофизиологических механизмах: образования и непрерывного пополнения запаса понятий, представлений и вывода новых суждений и умозаключений. Мышление позволяет получить знание о таких объектах, свойствах и отношениях окружающего мира, которые не могут быть непосредственно восприняты при помощи первой сигнальной системы. Формы и законы мышления составляют предмет рассмотрения логики, а психофизиологические механизмы — соответственно, психологии и физиологии. С точки зрения физиологии и психологии, это определение является наиболее верным.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sychology4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571480"/>
            <a:ext cx="1285884" cy="16439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мышления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Традиционно выделяют следующие виды мышления (их также можно назвать структурные особенности мышления):</a:t>
            </a:r>
          </a:p>
          <a:p>
            <a:r>
              <a:rPr lang="ru-RU" dirty="0" smtClean="0"/>
              <a:t>Наглядно- действенное, наглядно-образная, образно- </a:t>
            </a:r>
            <a:r>
              <a:rPr lang="ru-RU" dirty="0" err="1" smtClean="0"/>
              <a:t>ассациативное</a:t>
            </a:r>
            <a:r>
              <a:rPr lang="ru-RU" dirty="0" smtClean="0"/>
              <a:t>, сценарий  и понятийное мышление. Оно же - отвлеченное (абстрактное) мышление.</a:t>
            </a:r>
          </a:p>
        </p:txBody>
      </p:sp>
    </p:spTree>
  </p:cSld>
  <p:clrMapOvr>
    <a:masterClrMapping/>
  </p:clrMapOvr>
  <p:transition spd="med" advClick="0" advTm="4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dirty="0" smtClean="0"/>
              <a:t>Продуктивное мышление и мышление как внутренняя болтовня.</a:t>
            </a:r>
          </a:p>
          <a:p>
            <a:r>
              <a:rPr lang="ru-RU" dirty="0" smtClean="0"/>
              <a:t>Продуктивное мышление - нахождение связи между предметами и явлениями, решающее жизненную задачу. Внутренняя болтовня - это относительно связное, иногда даже логичное, но нецелесообразное мышление заполняет пустоту души, создает иллюзию, что жизнь чем-то наполнена.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>
              <a:buNone/>
            </a:pPr>
            <a:r>
              <a:rPr lang="ru-RU" dirty="0" smtClean="0"/>
              <a:t>Рациональное и иррациональное мышление</a:t>
            </a:r>
          </a:p>
          <a:p>
            <a:r>
              <a:rPr lang="ru-RU" dirty="0" smtClean="0"/>
              <a:t>Рациональное мышление - </a:t>
            </a:r>
            <a:r>
              <a:rPr lang="ru-RU" dirty="0" err="1" smtClean="0"/>
              <a:t>мышление</a:t>
            </a:r>
            <a:r>
              <a:rPr lang="ru-RU" dirty="0" smtClean="0"/>
              <a:t>, имеющее четкую логику и идущее к цели. Противоположно иррациональному, а иногда и просто бессвязному мышлению, течению мыслей вне логики и цели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 smtClean="0"/>
              <a:t>Примитивное и развитое мышление</a:t>
            </a:r>
          </a:p>
          <a:p>
            <a:pPr>
              <a:buNone/>
            </a:pPr>
            <a:r>
              <a:rPr lang="ru-RU" dirty="0" smtClean="0"/>
              <a:t>В развитом варианте мышление - это анализ, сопоставление, нахождение новых </a:t>
            </a:r>
            <a:r>
              <a:rPr lang="ru-RU" dirty="0" err="1" smtClean="0"/>
              <a:t>связий</a:t>
            </a:r>
            <a:r>
              <a:rPr lang="ru-RU" dirty="0" smtClean="0"/>
              <a:t> и другие операции с </a:t>
            </a:r>
            <a:r>
              <a:rPr lang="ru-RU" dirty="0" err="1" smtClean="0"/>
              <a:t>мыслеобразами</a:t>
            </a:r>
            <a:r>
              <a:rPr lang="ru-RU" dirty="0" smtClean="0"/>
              <a:t> </a:t>
            </a:r>
            <a:r>
              <a:rPr lang="ru-RU" dirty="0" err="1" smtClean="0"/>
              <a:t>с</a:t>
            </a:r>
            <a:r>
              <a:rPr lang="ru-RU" dirty="0" smtClean="0"/>
              <a:t> целью нахождения продуктивных, полезных </a:t>
            </a:r>
            <a:r>
              <a:rPr lang="ru-RU" dirty="0" err="1" smtClean="0"/>
              <a:t>мыслеобразов</a:t>
            </a:r>
            <a:endParaRPr lang="ru-RU" dirty="0"/>
          </a:p>
        </p:txBody>
      </p:sp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58</TotalTime>
  <Words>264</Words>
  <Application>Microsoft Office PowerPoint</Application>
  <PresentationFormat>Экран (4:3)</PresentationFormat>
  <Paragraphs>47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Городская</vt:lpstr>
      <vt:lpstr>Мышление, виды мышления, мыслительные операции.</vt:lpstr>
      <vt:lpstr>Содержание</vt:lpstr>
      <vt:lpstr>Мышление</vt:lpstr>
      <vt:lpstr>Слайд 4</vt:lpstr>
      <vt:lpstr>Слайд 5</vt:lpstr>
      <vt:lpstr>Виды мышления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Мыслительные операции</vt:lpstr>
      <vt:lpstr>Слайд 15</vt:lpstr>
      <vt:lpstr>Слайд 16</vt:lpstr>
      <vt:lpstr>Слайд 17</vt:lpstr>
      <vt:lpstr>Слайд 18</vt:lpstr>
      <vt:lpstr>Слайд 19</vt:lpstr>
      <vt:lpstr>Литература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Мышление, виды мышления, мыслительные операции.</dc:title>
  <dc:creator>Евгений</dc:creator>
  <cp:lastModifiedBy>Евгений</cp:lastModifiedBy>
  <cp:revision>10</cp:revision>
  <dcterms:created xsi:type="dcterms:W3CDTF">2013-01-19T20:15:12Z</dcterms:created>
  <dcterms:modified xsi:type="dcterms:W3CDTF">2013-01-19T21:53:13Z</dcterms:modified>
</cp:coreProperties>
</file>