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95" r:id="rId2"/>
    <p:sldId id="258" r:id="rId3"/>
    <p:sldId id="257"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1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907E67F-0EBF-4330-B1EB-0F5FBA9BCFEF}" type="datetimeFigureOut">
              <a:rPr lang="ru-RU" smtClean="0"/>
              <a:t>28.05.2013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23545B-1346-49EC-8D1D-19A47E1AD4FA}"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907E67F-0EBF-4330-B1EB-0F5FBA9BCFEF}" type="datetimeFigureOut">
              <a:rPr lang="ru-RU" smtClean="0"/>
              <a:t>28.05.2013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23545B-1346-49EC-8D1D-19A47E1AD4FA}"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907E67F-0EBF-4330-B1EB-0F5FBA9BCFEF}" type="datetimeFigureOut">
              <a:rPr lang="ru-RU" smtClean="0"/>
              <a:t>28.05.2013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23545B-1346-49EC-8D1D-19A47E1AD4FA}"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907E67F-0EBF-4330-B1EB-0F5FBA9BCFEF}" type="datetimeFigureOut">
              <a:rPr lang="ru-RU" smtClean="0"/>
              <a:t>28.05.2013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23545B-1346-49EC-8D1D-19A47E1AD4FA}"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907E67F-0EBF-4330-B1EB-0F5FBA9BCFEF}" type="datetimeFigureOut">
              <a:rPr lang="ru-RU" smtClean="0"/>
              <a:t>28.05.2013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23545B-1346-49EC-8D1D-19A47E1AD4FA}"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907E67F-0EBF-4330-B1EB-0F5FBA9BCFEF}" type="datetimeFigureOut">
              <a:rPr lang="ru-RU" smtClean="0"/>
              <a:t>28.05.2013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23545B-1346-49EC-8D1D-19A47E1AD4FA}"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907E67F-0EBF-4330-B1EB-0F5FBA9BCFEF}" type="datetimeFigureOut">
              <a:rPr lang="ru-RU" smtClean="0"/>
              <a:t>28.05.2013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C23545B-1346-49EC-8D1D-19A47E1AD4FA}"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907E67F-0EBF-4330-B1EB-0F5FBA9BCFEF}" type="datetimeFigureOut">
              <a:rPr lang="ru-RU" smtClean="0"/>
              <a:t>28.05.2013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C23545B-1346-49EC-8D1D-19A47E1AD4FA}"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07E67F-0EBF-4330-B1EB-0F5FBA9BCFEF}" type="datetimeFigureOut">
              <a:rPr lang="ru-RU" smtClean="0"/>
              <a:t>28.05.2013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C23545B-1346-49EC-8D1D-19A47E1AD4FA}"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907E67F-0EBF-4330-B1EB-0F5FBA9BCFEF}" type="datetimeFigureOut">
              <a:rPr lang="ru-RU" smtClean="0"/>
              <a:t>28.05.2013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23545B-1346-49EC-8D1D-19A47E1AD4FA}"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907E67F-0EBF-4330-B1EB-0F5FBA9BCFEF}" type="datetimeFigureOut">
              <a:rPr lang="ru-RU" smtClean="0"/>
              <a:t>28.05.2013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23545B-1346-49EC-8D1D-19A47E1AD4FA}"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7907E67F-0EBF-4330-B1EB-0F5FBA9BCFEF}" type="datetimeFigureOut">
              <a:rPr lang="ru-RU" smtClean="0"/>
              <a:t>28.05.2013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C23545B-1346-49EC-8D1D-19A47E1AD4F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332656"/>
            <a:ext cx="6811159" cy="3672408"/>
          </a:xfrm>
        </p:spPr>
        <p:txBody>
          <a:bodyPr/>
          <a:lstStyle/>
          <a:p>
            <a:pPr algn="ctr"/>
            <a:r>
              <a:rPr lang="ru-RU" sz="3600" dirty="0">
                <a:latin typeface="Times New Roman" pitchFamily="18" charset="0"/>
                <a:cs typeface="Times New Roman" pitchFamily="18" charset="0"/>
              </a:rPr>
              <a:t>КОНТРОЛЬНАЯ РАБОТА</a:t>
            </a:r>
            <a:br>
              <a:rPr lang="ru-RU" sz="3600" dirty="0">
                <a:latin typeface="Times New Roman" pitchFamily="18" charset="0"/>
                <a:cs typeface="Times New Roman" pitchFamily="18" charset="0"/>
              </a:rPr>
            </a:br>
            <a:r>
              <a:rPr lang="ru-RU" sz="3600" dirty="0">
                <a:latin typeface="Times New Roman" pitchFamily="18" charset="0"/>
                <a:cs typeface="Times New Roman" pitchFamily="18" charset="0"/>
              </a:rPr>
              <a:t>по  дисциплине  «Психология»</a:t>
            </a:r>
            <a:br>
              <a:rPr lang="ru-RU" sz="3600" dirty="0">
                <a:latin typeface="Times New Roman" pitchFamily="18" charset="0"/>
                <a:cs typeface="Times New Roman" pitchFamily="18" charset="0"/>
              </a:rPr>
            </a:br>
            <a:r>
              <a:rPr lang="ru-RU" sz="3600" dirty="0">
                <a:latin typeface="Times New Roman" pitchFamily="18" charset="0"/>
                <a:cs typeface="Times New Roman" pitchFamily="18" charset="0"/>
              </a:rPr>
              <a:t>Вариант №18</a:t>
            </a:r>
            <a:r>
              <a:rPr lang="ru-RU" sz="3600" dirty="0"/>
              <a:t/>
            </a:r>
            <a:br>
              <a:rPr lang="ru-RU" sz="3600" dirty="0"/>
            </a:br>
            <a:r>
              <a:rPr lang="ru-RU" sz="3600" dirty="0"/>
              <a:t/>
            </a:r>
            <a:br>
              <a:rPr lang="ru-RU" sz="3600" dirty="0"/>
            </a:br>
            <a:endParaRPr lang="ru-RU" sz="3600" dirty="0"/>
          </a:p>
        </p:txBody>
      </p:sp>
      <p:sp>
        <p:nvSpPr>
          <p:cNvPr id="3" name="Объект 2"/>
          <p:cNvSpPr>
            <a:spLocks noGrp="1"/>
          </p:cNvSpPr>
          <p:nvPr>
            <p:ph sz="quarter" idx="13"/>
          </p:nvPr>
        </p:nvSpPr>
        <p:spPr>
          <a:xfrm>
            <a:off x="4860032" y="3933056"/>
            <a:ext cx="3888432" cy="2592288"/>
          </a:xfrm>
        </p:spPr>
        <p:txBody>
          <a:bodyPr>
            <a:normAutofit/>
          </a:bodyPr>
          <a:lstStyle/>
          <a:p>
            <a:pPr algn="r"/>
            <a:r>
              <a:rPr lang="ru-RU" sz="1800" dirty="0" smtClean="0">
                <a:latin typeface="Times New Roman" pitchFamily="18" charset="0"/>
                <a:cs typeface="Times New Roman" pitchFamily="18" charset="0"/>
              </a:rPr>
              <a:t>Выполнила студентка </a:t>
            </a:r>
          </a:p>
          <a:p>
            <a:pPr algn="r"/>
            <a:r>
              <a:rPr lang="en-US" sz="1800" dirty="0" smtClean="0">
                <a:latin typeface="Times New Roman" pitchFamily="18" charset="0"/>
                <a:cs typeface="Times New Roman" pitchFamily="18" charset="0"/>
              </a:rPr>
              <a:t>I </a:t>
            </a:r>
            <a:r>
              <a:rPr lang="ru-RU" sz="1800" dirty="0" smtClean="0">
                <a:latin typeface="Times New Roman" pitchFamily="18" charset="0"/>
                <a:cs typeface="Times New Roman" pitchFamily="18" charset="0"/>
              </a:rPr>
              <a:t>курса</a:t>
            </a:r>
          </a:p>
          <a:p>
            <a:pPr algn="r"/>
            <a:r>
              <a:rPr lang="ru-RU" sz="1800" dirty="0" smtClean="0">
                <a:latin typeface="Times New Roman" pitchFamily="18" charset="0"/>
                <a:cs typeface="Times New Roman" pitchFamily="18" charset="0"/>
              </a:rPr>
              <a:t>Специальность: бакалавр менеджмента</a:t>
            </a:r>
          </a:p>
          <a:p>
            <a:pPr algn="r"/>
            <a:r>
              <a:rPr lang="ru-RU" sz="1800" dirty="0" smtClean="0">
                <a:latin typeface="Times New Roman" pitchFamily="18" charset="0"/>
                <a:cs typeface="Times New Roman" pitchFamily="18" charset="0"/>
              </a:rPr>
              <a:t>Группа: дневная</a:t>
            </a:r>
          </a:p>
          <a:p>
            <a:pPr algn="r"/>
            <a:r>
              <a:rPr lang="ru-RU" sz="1800" dirty="0" smtClean="0">
                <a:latin typeface="Times New Roman" pitchFamily="18" charset="0"/>
                <a:cs typeface="Times New Roman" pitchFamily="18" charset="0"/>
              </a:rPr>
              <a:t>Рожкова Н. В.</a:t>
            </a:r>
            <a:endParaRPr lang="ru-RU" sz="1800" dirty="0">
              <a:latin typeface="Times New Roman" pitchFamily="18" charset="0"/>
              <a:cs typeface="Times New Roman" pitchFamily="18" charset="0"/>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3068960"/>
            <a:ext cx="4680520" cy="3230240"/>
          </a:xfrm>
          <a:prstGeom prst="rect">
            <a:avLst/>
          </a:prstGeom>
        </p:spPr>
      </p:pic>
      <p:pic>
        <p:nvPicPr>
          <p:cNvPr id="5" name="Muzyka-dlya-prezentaciy-Beach-Dream(muzofon.com).mp3">
            <a:hlinkClick r:id="" action="ppaction://media"/>
          </p:cNvPr>
          <p:cNvPicPr>
            <a:picLocks noChangeAspect="1"/>
          </p:cNvPicPr>
          <p:nvPr>
            <a:audioFile r:link="rId1"/>
            <p:extLst>
              <p:ext uri="{DAA4B4D4-6D71-4841-9C94-3DE7FCFB9230}">
                <p14:media xmlns:p14="http://schemas.microsoft.com/office/powerpoint/2010/main" r:embed="rId2">
                  <p14:trim end="0.8125"/>
                </p14:media>
              </p:ext>
            </p:extLst>
          </p:nvPr>
        </p:nvPicPr>
        <p:blipFill>
          <a:blip r:embed="rId5"/>
          <a:stretch>
            <a:fillRect/>
          </a:stretch>
        </p:blipFill>
        <p:spPr>
          <a:xfrm>
            <a:off x="467544" y="188640"/>
            <a:ext cx="609600" cy="609600"/>
          </a:xfrm>
          <a:prstGeom prst="rect">
            <a:avLst/>
          </a:prstGeom>
        </p:spPr>
      </p:pic>
    </p:spTree>
    <p:extLst>
      <p:ext uri="{BB962C8B-B14F-4D97-AF65-F5344CB8AC3E}">
        <p14:creationId xmlns:p14="http://schemas.microsoft.com/office/powerpoint/2010/main" val="4215190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39">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404664"/>
            <a:ext cx="7533456" cy="2520280"/>
          </a:xfrm>
        </p:spPr>
        <p:txBody>
          <a:bodyPr>
            <a:normAutofit fontScale="92500" lnSpcReduction="10000"/>
          </a:bodyPr>
          <a:lstStyle/>
          <a:p>
            <a:r>
              <a:rPr lang="ru-RU" dirty="0">
                <a:latin typeface="Times New Roman" pitchFamily="18" charset="0"/>
                <a:cs typeface="Times New Roman" pitchFamily="18" charset="0"/>
              </a:rPr>
              <a:t>В зависимости от влияния на личность, психические состояния человека делятся на: положительные и отрицательные, стенические и астенические. </a:t>
            </a:r>
          </a:p>
          <a:p>
            <a:r>
              <a:rPr lang="ru-RU" dirty="0">
                <a:latin typeface="Times New Roman" pitchFamily="18" charset="0"/>
                <a:cs typeface="Times New Roman" pitchFamily="18" charset="0"/>
              </a:rPr>
              <a:t>Возникновение и протекание психических состояний человека зависят от его индивидуальных психических и нейрофизиологических качеств, предшествующих психических состояний, жизненного опыта, (в том числе профессионального), возраста, физического состояния, конкретной ситуации и т.д. </a:t>
            </a:r>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2924944"/>
            <a:ext cx="6696744" cy="3456384"/>
          </a:xfrm>
          <a:prstGeom prst="rect">
            <a:avLst/>
          </a:prstGeom>
        </p:spPr>
      </p:pic>
    </p:spTree>
    <p:extLst>
      <p:ext uri="{BB962C8B-B14F-4D97-AF65-F5344CB8AC3E}">
        <p14:creationId xmlns:p14="http://schemas.microsoft.com/office/powerpoint/2010/main" val="324995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11560" y="404664"/>
            <a:ext cx="8352928" cy="2952328"/>
          </a:xfrm>
        </p:spPr>
        <p:txBody>
          <a:bodyPr>
            <a:normAutofit/>
          </a:bodyPr>
          <a:lstStyle/>
          <a:p>
            <a:r>
              <a:rPr lang="ru-RU" dirty="0">
                <a:latin typeface="Times New Roman" pitchFamily="18" charset="0"/>
                <a:cs typeface="Times New Roman" pitchFamily="18" charset="0"/>
              </a:rPr>
              <a:t>Однако можно выделить типичные положительные и отрицательные психические состояния, свойственные большинству людей, как в повседневной жизни (любовь, счастье, горе и т.д.), так и в профессиональной деятельности. Сюда следует отнести психические состояния профессиональной пригодности, осознания значимости своей профессии, состояние радости от успехов в работе, состояние волевой активности и т. д. [Психология и педагогика (Радугин А.А.) стр.110-112]</a:t>
            </a:r>
          </a:p>
          <a:p>
            <a:endParaRPr lang="ru-RU" dirty="0"/>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1" y="3224401"/>
            <a:ext cx="3672407" cy="3311648"/>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3224401"/>
            <a:ext cx="3816424" cy="3311648"/>
          </a:xfrm>
          <a:prstGeom prst="rect">
            <a:avLst/>
          </a:prstGeom>
        </p:spPr>
      </p:pic>
    </p:spTree>
    <p:extLst>
      <p:ext uri="{BB962C8B-B14F-4D97-AF65-F5344CB8AC3E}">
        <p14:creationId xmlns:p14="http://schemas.microsoft.com/office/powerpoint/2010/main" val="28667490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395536" y="476672"/>
            <a:ext cx="8568952" cy="864095"/>
          </a:xfrm>
        </p:spPr>
        <p:txBody>
          <a:bodyPr/>
          <a:lstStyle/>
          <a:p>
            <a:r>
              <a:rPr lang="ru-RU" sz="3600" dirty="0">
                <a:latin typeface="Times New Roman" pitchFamily="18" charset="0"/>
                <a:cs typeface="Times New Roman" pitchFamily="18" charset="0"/>
              </a:rPr>
              <a:t>1.Типичные положительные психические состояния человека</a:t>
            </a:r>
          </a:p>
        </p:txBody>
      </p:sp>
      <p:sp>
        <p:nvSpPr>
          <p:cNvPr id="3" name="Объект 2"/>
          <p:cNvSpPr>
            <a:spLocks noGrp="1"/>
          </p:cNvSpPr>
          <p:nvPr>
            <p:ph sz="quarter" idx="13"/>
          </p:nvPr>
        </p:nvSpPr>
        <p:spPr>
          <a:xfrm>
            <a:off x="323528" y="2276872"/>
            <a:ext cx="8424936" cy="3528392"/>
          </a:xfrm>
        </p:spPr>
        <p:txBody>
          <a:bodyPr>
            <a:normAutofit lnSpcReduction="10000"/>
          </a:bodyPr>
          <a:lstStyle/>
          <a:p>
            <a:r>
              <a:rPr lang="ru-RU" dirty="0">
                <a:latin typeface="Times New Roman" pitchFamily="18" charset="0"/>
                <a:cs typeface="Times New Roman" pitchFamily="18" charset="0"/>
              </a:rPr>
              <a:t>Возникновение и протекание психических состояний человека зависят от его индивидуальных психических и нейрофизиологических качеств, предшествующих психических состояний, жизненного опыта (в том числе профессионального), возраста, физического состояния, конкретной ситуации и т.д.</a:t>
            </a:r>
          </a:p>
          <a:p>
            <a:r>
              <a:rPr lang="ru-RU" dirty="0">
                <a:latin typeface="Times New Roman" pitchFamily="18" charset="0"/>
                <a:cs typeface="Times New Roman" pitchFamily="18" charset="0"/>
              </a:rPr>
              <a:t>Однако можно выделить типичные положительные и отрицательные психические состояния, свойственные большинству людей как в повседневной жизни (любовь, счастье, горе и т.д.), так и в профессиональной деятельности, особенно в деятельности, связанной с экстремальными (крайними, необычными) условиями. </a:t>
            </a:r>
          </a:p>
        </p:txBody>
      </p:sp>
    </p:spTree>
    <p:extLst>
      <p:ext uri="{BB962C8B-B14F-4D97-AF65-F5344CB8AC3E}">
        <p14:creationId xmlns:p14="http://schemas.microsoft.com/office/powerpoint/2010/main" val="33154858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2708920"/>
            <a:ext cx="8568952" cy="4032448"/>
          </a:xfrm>
        </p:spPr>
        <p:txBody>
          <a:bodyPr>
            <a:normAutofit fontScale="92500" lnSpcReduction="20000"/>
          </a:bodyPr>
          <a:lstStyle/>
          <a:p>
            <a:r>
              <a:rPr lang="ru-RU" dirty="0">
                <a:latin typeface="Times New Roman" pitchFamily="18" charset="0"/>
                <a:cs typeface="Times New Roman" pitchFamily="18" charset="0"/>
              </a:rPr>
              <a:t>Типично положительными состояниями повседневной жизни являются радость, счастье, любовь и многие другие состояния, имеющие яркую положительную окраску. Они характеризуются улыбкой на лице, удовольствием от общения с другими людьми, ощущением принятия окружающими, уверенностью в себе и спокойствием, ощущением способности справиться с жизненными проблемами. </a:t>
            </a:r>
            <a:r>
              <a:rPr lang="ru-RU" dirty="0" err="1">
                <a:latin typeface="Times New Roman" pitchFamily="18" charset="0"/>
                <a:cs typeface="Times New Roman" pitchFamily="18" charset="0"/>
              </a:rPr>
              <a:t>Аргайл</a:t>
            </a:r>
            <a:r>
              <a:rPr lang="ru-RU" dirty="0">
                <a:latin typeface="Times New Roman" pitchFamily="18" charset="0"/>
                <a:cs typeface="Times New Roman" pitchFamily="18" charset="0"/>
              </a:rPr>
              <a:t> и др. выделили 3 группы факторов положительных эмоциональных состояний, такие как полнота переживаний и их глубина; успех; чувство привязанности к людям. Полнота переживаний имеет много общего с "пиковыми переживаниями" или "моментами наиболее полного ощущения счастья и самореализации" (</a:t>
            </a:r>
            <a:r>
              <a:rPr lang="ru-RU" dirty="0" err="1">
                <a:latin typeface="Times New Roman" pitchFamily="18" charset="0"/>
                <a:cs typeface="Times New Roman" pitchFamily="18" charset="0"/>
              </a:rPr>
              <a:t>Маслоу</a:t>
            </a:r>
            <a:r>
              <a:rPr lang="ru-RU" dirty="0">
                <a:latin typeface="Times New Roman" pitchFamily="18" charset="0"/>
                <a:cs typeface="Times New Roman" pitchFamily="18" charset="0"/>
              </a:rPr>
              <a:t>). Это состояние характеризуется как полная вовлеченность, погруженность в какую-либо деятельность - трудовую или досуговую. Источником этой вовлеченности является равновесие между сложностью деятельности и умениями человека. Если проблема, которую предстоит решить, слишком сложна, появляется чувство беспокойства, если слишком проста, то чувство скуки.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720" y="116631"/>
            <a:ext cx="7671712" cy="2592289"/>
          </a:xfrm>
          <a:prstGeom prst="rect">
            <a:avLst/>
          </a:prstGeom>
        </p:spPr>
      </p:pic>
    </p:spTree>
    <p:extLst>
      <p:ext uri="{BB962C8B-B14F-4D97-AF65-F5344CB8AC3E}">
        <p14:creationId xmlns:p14="http://schemas.microsoft.com/office/powerpoint/2010/main" val="17903289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008" y="116632"/>
            <a:ext cx="8496944" cy="3528392"/>
          </a:xfrm>
        </p:spPr>
        <p:txBody>
          <a:bodyPr>
            <a:normAutofit lnSpcReduction="10000"/>
          </a:bodyPr>
          <a:lstStyle/>
          <a:p>
            <a:r>
              <a:rPr lang="ru-RU" dirty="0">
                <a:latin typeface="Times New Roman" pitchFamily="18" charset="0"/>
                <a:cs typeface="Times New Roman" pitchFamily="18" charset="0"/>
              </a:rPr>
              <a:t>Положительно окрашенное эмоциональное состояние влияет на протекание практически всех психических процессов и поведение человека. Радость — одна из основных положительных эмоций человека, внутреннее чувство удовлетворения, удовольствия и счастья. Является положительной внутренней мотивацией человека. Радость считается противоположной грусти, печали. Радость может отделяться от удовлетворения и удовольствия и даже противопоставляться им. Радость, как более «высокое» чувство, в противопоставлении «душа» — «тело» связывается с душой, а удовольствие, как всего лишь «ощущение, реакция» — с телом.</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3645024"/>
            <a:ext cx="2448272" cy="2782957"/>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3645024"/>
            <a:ext cx="2952328" cy="278295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76" y="3645024"/>
            <a:ext cx="2736304" cy="2782958"/>
          </a:xfrm>
          <a:prstGeom prst="rect">
            <a:avLst/>
          </a:prstGeom>
        </p:spPr>
      </p:pic>
    </p:spTree>
    <p:extLst>
      <p:ext uri="{BB962C8B-B14F-4D97-AF65-F5344CB8AC3E}">
        <p14:creationId xmlns:p14="http://schemas.microsoft.com/office/powerpoint/2010/main" val="41230017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332656"/>
            <a:ext cx="4320480" cy="6264696"/>
          </a:xfrm>
        </p:spPr>
        <p:txBody>
          <a:bodyPr>
            <a:normAutofit/>
          </a:bodyPr>
          <a:lstStyle/>
          <a:p>
            <a:r>
              <a:rPr lang="ru-RU" dirty="0">
                <a:latin typeface="Times New Roman" pitchFamily="18" charset="0"/>
                <a:cs typeface="Times New Roman" pitchFamily="18" charset="0"/>
              </a:rPr>
              <a:t>Счастье — психологическое состояние, при котором человек испытывает удовлетворенность собственным бытием, внутренняя гармония. Разделяются: эпизодическая удовлетворенность по случаю конкретных событий жизни и интегральная характеристика того, насколько удовлетворение данной актуализированной потребности не противоречит возможности удовлетворить другие потребности. [</a:t>
            </a:r>
            <a:r>
              <a:rPr lang="ru-RU" dirty="0" err="1">
                <a:latin typeface="Times New Roman" pitchFamily="18" charset="0"/>
                <a:cs typeface="Times New Roman" pitchFamily="18" charset="0"/>
              </a:rPr>
              <a:t>Каретко</a:t>
            </a:r>
            <a:r>
              <a:rPr lang="ru-RU" dirty="0">
                <a:latin typeface="Times New Roman" pitchFamily="18" charset="0"/>
                <a:cs typeface="Times New Roman" pitchFamily="18" charset="0"/>
              </a:rPr>
              <a:t> М.А. О счастье. 1992. №1. С. 186]</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548680"/>
            <a:ext cx="4248472" cy="288032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3573016"/>
            <a:ext cx="4248471" cy="2448272"/>
          </a:xfrm>
          <a:prstGeom prst="rect">
            <a:avLst/>
          </a:prstGeom>
        </p:spPr>
      </p:pic>
    </p:spTree>
    <p:extLst>
      <p:ext uri="{BB962C8B-B14F-4D97-AF65-F5344CB8AC3E}">
        <p14:creationId xmlns:p14="http://schemas.microsoft.com/office/powerpoint/2010/main" val="33098706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260648"/>
            <a:ext cx="8496944" cy="2808312"/>
          </a:xfrm>
        </p:spPr>
        <p:txBody>
          <a:bodyPr>
            <a:normAutofit fontScale="92500" lnSpcReduction="20000"/>
          </a:bodyPr>
          <a:lstStyle/>
          <a:p>
            <a:r>
              <a:rPr lang="ru-RU" dirty="0">
                <a:latin typeface="Times New Roman" pitchFamily="18" charset="0"/>
                <a:cs typeface="Times New Roman" pitchFamily="18" charset="0"/>
              </a:rPr>
              <a:t>Любовь — чувство, свойственное человеку, глубокая, самоотверженная привязанность к другому человеку или объекту. Способность к любви у высших животных может проявляться в форме привязанности, сложных взаимоотношений социального типа внутри группы, но в полной мере она спорна и пока не подтверждена. Любовь — одна из фундаментальных и общих тем в мировой культуре и искусстве. Рассуждения о любви и её анализ как явления восходят к древнейшим философским системам и литературным памятникам, известным человеку. Любовь рассматривается также как философская категория, в виде субъектного отношения, интимного избирательного чувства, направленного на предмет любви.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2852936"/>
            <a:ext cx="3960440" cy="371703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2852936"/>
            <a:ext cx="3960440" cy="3717031"/>
          </a:xfrm>
          <a:prstGeom prst="rect">
            <a:avLst/>
          </a:prstGeom>
        </p:spPr>
      </p:pic>
    </p:spTree>
    <p:extLst>
      <p:ext uri="{BB962C8B-B14F-4D97-AF65-F5344CB8AC3E}">
        <p14:creationId xmlns:p14="http://schemas.microsoft.com/office/powerpoint/2010/main" val="8303779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39752" y="4372168"/>
            <a:ext cx="6552728" cy="1865144"/>
          </a:xfrm>
        </p:spPr>
        <p:txBody>
          <a:bodyPr/>
          <a:lstStyle/>
          <a:p>
            <a:r>
              <a:rPr lang="ru-RU" dirty="0">
                <a:latin typeface="Times New Roman" pitchFamily="18" charset="0"/>
                <a:cs typeface="Times New Roman" pitchFamily="18" charset="0"/>
              </a:rPr>
              <a:t>Профессиональная заинтересованность</a:t>
            </a:r>
          </a:p>
        </p:txBody>
      </p:sp>
      <p:sp>
        <p:nvSpPr>
          <p:cNvPr id="3" name="Объект 2"/>
          <p:cNvSpPr>
            <a:spLocks noGrp="1"/>
          </p:cNvSpPr>
          <p:nvPr>
            <p:ph sz="quarter" idx="13"/>
          </p:nvPr>
        </p:nvSpPr>
        <p:spPr>
          <a:xfrm>
            <a:off x="395536" y="731520"/>
            <a:ext cx="8496944" cy="3474720"/>
          </a:xfrm>
        </p:spPr>
        <p:txBody>
          <a:bodyPr>
            <a:normAutofit fontScale="92500" lnSpcReduction="20000"/>
          </a:bodyPr>
          <a:lstStyle/>
          <a:p>
            <a:r>
              <a:rPr lang="ru-RU" dirty="0">
                <a:latin typeface="Times New Roman" pitchFamily="18" charset="0"/>
                <a:cs typeface="Times New Roman" pitchFamily="18" charset="0"/>
              </a:rPr>
              <a:t>Глубокий, обоснованный, общественно и личностно мотивированный, сильный интерес к профессиональному труду является важнейшим фактором профессиональной пригодности. Именно профессиональный интерес в сочетании с волей человека к труду создает эмоционально-волевую готовность к профессиональной работе. Для успешного осуществления трудовой деятельности важна профессиональная заинтересованность как личностное психическое состояние, выражающее направленность личности, ибо потеря устойчивого интереса к работе означает дисквалификацию специалиста. Специалист же, имеющий сильный профессиональный интерес, сам ищет ситуации, которые позволили бы ему пережить состояние профессиональной заинтересованности, то есть работает активно, с полной отдачей сил, знаний и способностей.</a:t>
            </a:r>
          </a:p>
        </p:txBody>
      </p:sp>
    </p:spTree>
    <p:extLst>
      <p:ext uri="{BB962C8B-B14F-4D97-AF65-F5344CB8AC3E}">
        <p14:creationId xmlns:p14="http://schemas.microsoft.com/office/powerpoint/2010/main" val="27545653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83568" y="332656"/>
            <a:ext cx="8064896" cy="5688632"/>
          </a:xfrm>
        </p:spPr>
        <p:txBody>
          <a:bodyPr>
            <a:normAutofit fontScale="92500" lnSpcReduction="10000"/>
          </a:bodyPr>
          <a:lstStyle/>
          <a:p>
            <a:r>
              <a:rPr lang="ru-RU" dirty="0">
                <a:latin typeface="Times New Roman" pitchFamily="18" charset="0"/>
                <a:cs typeface="Times New Roman" pitchFamily="18" charset="0"/>
              </a:rPr>
              <a:t>Для состояния профессиональной заинтересованности характерны: осознание значимости профессиональной деятельности; стремление больше узнать о ней и активно действовать в ее области; концентрация внимания на круге объектов, связанных с данной областью, и при этом указанные объекты начинают занимать господствующее положение в сознании специалиста. Наконец, состояние профессиональной заинтересованности в подавляющем большинстве случаев сопровождается приятными эмоциональными </a:t>
            </a:r>
            <a:r>
              <a:rPr lang="ru-RU" dirty="0" smtClean="0">
                <a:latin typeface="Times New Roman" pitchFamily="18" charset="0"/>
                <a:cs typeface="Times New Roman" pitchFamily="18" charset="0"/>
              </a:rPr>
              <a:t>переживаниями.</a:t>
            </a:r>
          </a:p>
          <a:p>
            <a:r>
              <a:rPr lang="ru-RU" dirty="0">
                <a:latin typeface="Times New Roman" pitchFamily="18" charset="0"/>
                <a:cs typeface="Times New Roman" pitchFamily="18" charset="0"/>
              </a:rPr>
              <a:t>Но следует отметить, что во избежание узкого профессионализма, для предотвращения профессиональной деформации личности состояние профессиональной заинтересованности должно сочетаться и протекать на фоне любознательности как направленности человека на получение знаний в различных областях культуры и жизни вообще, так и общей интеллектуальной отзывчивости. В свою очередь, любознательность здесь будет выступать и в качестве черты личности, и в качестве активного личностного психического состояния, выражающего потребность в ориентировке и связанного с избирательным отношением к действительности.</a:t>
            </a:r>
            <a:endParaRPr lang="ru-RU" dirty="0" smtClean="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3033887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3" y="116632"/>
            <a:ext cx="7776864" cy="1080120"/>
          </a:xfrm>
        </p:spPr>
        <p:txBody>
          <a:bodyPr/>
          <a:lstStyle/>
          <a:p>
            <a:r>
              <a:rPr lang="ru-RU" dirty="0">
                <a:latin typeface="Times New Roman" pitchFamily="18" charset="0"/>
                <a:cs typeface="Times New Roman" pitchFamily="18" charset="0"/>
              </a:rPr>
              <a:t>Творческое вдохновение</a:t>
            </a:r>
          </a:p>
        </p:txBody>
      </p:sp>
      <p:sp>
        <p:nvSpPr>
          <p:cNvPr id="3" name="Объект 2"/>
          <p:cNvSpPr>
            <a:spLocks noGrp="1"/>
          </p:cNvSpPr>
          <p:nvPr>
            <p:ph sz="quarter" idx="13"/>
          </p:nvPr>
        </p:nvSpPr>
        <p:spPr>
          <a:xfrm>
            <a:off x="251520" y="1124744"/>
            <a:ext cx="8784976" cy="3096344"/>
          </a:xfrm>
        </p:spPr>
        <p:txBody>
          <a:bodyPr>
            <a:normAutofit fontScale="70000" lnSpcReduction="20000"/>
          </a:bodyPr>
          <a:lstStyle/>
          <a:p>
            <a:r>
              <a:rPr lang="ru-RU" dirty="0">
                <a:latin typeface="Times New Roman" pitchFamily="18" charset="0"/>
                <a:cs typeface="Times New Roman" pitchFamily="18" charset="0"/>
              </a:rPr>
              <a:t>Разнообразие и творческий характер профессиональной деятельности делают возможным возникновение у работника психических состояний, близких по своему содержанию и структуре к состоянию творческого вдохновения, свойственного ученым, писателям, художникам, актерам, музыкантам. Состояние творческого вдохновения представляет собой сложный комплекс интеллектуальных и эмоциональных компонентов. Оно выражается в творческом подъеме; обострении восприятия; повышении способности воспроизведения ранее запечатленного; возрастании мощи воображения; возникновении целого ряда комбинаций оригинальных впечатлений; проявлении обилия мыслей и легкости нахождения существенного; полной сосредоточенности и росте физической энергии, которые приводят к очень большой работоспособности, к психическому состоянию радости творчества и нечувствительности к усталости. Это состояние подготавливается систематическим трудом профессионала, его обширными знаниями и длительными раздумьями над конкретным делом. Вдохновение профессионала - это всегда единство его таланта, знаний и кропотливого каждодневного труда.</a:t>
            </a:r>
          </a:p>
          <a:p>
            <a:r>
              <a:rPr lang="ru-RU" dirty="0">
                <a:latin typeface="Times New Roman" pitchFamily="18" charset="0"/>
                <a:cs typeface="Times New Roman" pitchFamily="18" charset="0"/>
              </a:rPr>
              <a:t>Важное значение для эффективности профессиональной деятельности имеет психическое состояние готовности к ней в целом и к отдельным ее элементам - в частности.</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4077072"/>
            <a:ext cx="3810000" cy="2641476"/>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4077072"/>
            <a:ext cx="4168954" cy="2641476"/>
          </a:xfrm>
          <a:prstGeom prst="rect">
            <a:avLst/>
          </a:prstGeom>
        </p:spPr>
      </p:pic>
    </p:spTree>
    <p:extLst>
      <p:ext uri="{BB962C8B-B14F-4D97-AF65-F5344CB8AC3E}">
        <p14:creationId xmlns:p14="http://schemas.microsoft.com/office/powerpoint/2010/main" val="20656624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3" y="44624"/>
            <a:ext cx="5400599" cy="936104"/>
          </a:xfrm>
        </p:spPr>
        <p:txBody>
          <a:bodyPr/>
          <a:lstStyle/>
          <a:p>
            <a:r>
              <a:rPr lang="ru-RU" dirty="0" smtClean="0">
                <a:latin typeface="Times New Roman" pitchFamily="18" charset="0"/>
                <a:cs typeface="Times New Roman" pitchFamily="18" charset="0"/>
              </a:rPr>
              <a:t>Содержание</a:t>
            </a:r>
            <a:endParaRPr lang="ru-RU" dirty="0">
              <a:latin typeface="Times New Roman" pitchFamily="18" charset="0"/>
              <a:cs typeface="Times New Roman" pitchFamily="18" charset="0"/>
            </a:endParaRPr>
          </a:p>
        </p:txBody>
      </p:sp>
      <p:sp>
        <p:nvSpPr>
          <p:cNvPr id="3" name="Объект 2"/>
          <p:cNvSpPr>
            <a:spLocks noGrp="1"/>
          </p:cNvSpPr>
          <p:nvPr>
            <p:ph sz="quarter" idx="13"/>
          </p:nvPr>
        </p:nvSpPr>
        <p:spPr>
          <a:xfrm>
            <a:off x="827584" y="980728"/>
            <a:ext cx="7560840" cy="2376264"/>
          </a:xfrm>
        </p:spPr>
        <p:txBody>
          <a:bodyPr>
            <a:normAutofit fontScale="77500" lnSpcReduction="20000"/>
          </a:bodyPr>
          <a:lstStyle/>
          <a:p>
            <a:r>
              <a:rPr lang="ru-RU" sz="3000" dirty="0" smtClean="0">
                <a:latin typeface="Times New Roman" pitchFamily="18" charset="0"/>
                <a:cs typeface="Times New Roman" pitchFamily="18" charset="0"/>
              </a:rPr>
              <a:t>Введение………………………………………..3</a:t>
            </a:r>
          </a:p>
          <a:p>
            <a:r>
              <a:rPr lang="ru-RU" sz="3000" dirty="0" smtClean="0">
                <a:latin typeface="Times New Roman" pitchFamily="18" charset="0"/>
                <a:cs typeface="Times New Roman" pitchFamily="18" charset="0"/>
              </a:rPr>
              <a:t>1.Типичные положительные психические состояния человека……………………….………………..6</a:t>
            </a:r>
          </a:p>
          <a:p>
            <a:r>
              <a:rPr lang="ru-RU" sz="3000" dirty="0" smtClean="0">
                <a:latin typeface="Times New Roman" pitchFamily="18" charset="0"/>
                <a:cs typeface="Times New Roman" pitchFamily="18" charset="0"/>
              </a:rPr>
              <a:t>2.Отрицательные психические состояния…..11</a:t>
            </a:r>
          </a:p>
          <a:p>
            <a:r>
              <a:rPr lang="ru-RU" sz="3000" dirty="0" smtClean="0">
                <a:latin typeface="Times New Roman" pitchFamily="18" charset="0"/>
                <a:cs typeface="Times New Roman" pitchFamily="18" charset="0"/>
              </a:rPr>
              <a:t>Заключение……...…………...………………..20</a:t>
            </a:r>
          </a:p>
          <a:p>
            <a:r>
              <a:rPr lang="ru-RU" sz="3000" dirty="0" smtClean="0">
                <a:latin typeface="Times New Roman" pitchFamily="18" charset="0"/>
                <a:cs typeface="Times New Roman" pitchFamily="18" charset="0"/>
              </a:rPr>
              <a:t>Список литературы…………….……………..21</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50" y="3284984"/>
            <a:ext cx="5854030" cy="3096344"/>
          </a:xfrm>
          <a:prstGeom prst="rect">
            <a:avLst/>
          </a:prstGeom>
        </p:spPr>
      </p:pic>
    </p:spTree>
    <p:extLst>
      <p:ext uri="{BB962C8B-B14F-4D97-AF65-F5344CB8AC3E}">
        <p14:creationId xmlns:p14="http://schemas.microsoft.com/office/powerpoint/2010/main" val="3154012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47864" y="0"/>
            <a:ext cx="5400600" cy="864096"/>
          </a:xfrm>
        </p:spPr>
        <p:txBody>
          <a:bodyPr/>
          <a:lstStyle/>
          <a:p>
            <a:r>
              <a:rPr lang="ru-RU" dirty="0">
                <a:latin typeface="Times New Roman" pitchFamily="18" charset="0"/>
                <a:cs typeface="Times New Roman" pitchFamily="18" charset="0"/>
              </a:rPr>
              <a:t>Решительность</a:t>
            </a:r>
          </a:p>
        </p:txBody>
      </p:sp>
      <p:sp>
        <p:nvSpPr>
          <p:cNvPr id="3" name="Объект 2"/>
          <p:cNvSpPr>
            <a:spLocks noGrp="1"/>
          </p:cNvSpPr>
          <p:nvPr>
            <p:ph sz="quarter" idx="13"/>
          </p:nvPr>
        </p:nvSpPr>
        <p:spPr>
          <a:xfrm>
            <a:off x="35496" y="836712"/>
            <a:ext cx="4680520" cy="5760640"/>
          </a:xfrm>
        </p:spPr>
        <p:txBody>
          <a:bodyPr>
            <a:noAutofit/>
          </a:bodyPr>
          <a:lstStyle/>
          <a:p>
            <a:r>
              <a:rPr lang="ru-RU" sz="1800" dirty="0">
                <a:latin typeface="Times New Roman" pitchFamily="18" charset="0"/>
                <a:cs typeface="Times New Roman" pitchFamily="18" charset="0"/>
              </a:rPr>
              <a:t>Во многих профессиях важную роль играет решительность как психическое состояние готовности быстро принять решение и привести его в исполнение. Однако решительность - это ни в коем случае не спешка, торопливость, необдуманность, излишняя самоуверенность. Необходимыми условиями решительности являются широта мышления, проницательность, мужество, большой жизненный и профессиональный опыт, знания, планомерность работы. Поспешная же "решительность", как и нерешительность, то есть психическое состояние, характеризуемое недостатком психологической готовности принять решение и ведущее к необоснованной отсрочке или невыполнению действий, чреваты неблагоприятными последствиями и не раз приводили к жизненным, в том числе и профессиональным, ошибкам.</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32" y="980728"/>
            <a:ext cx="4104456" cy="5544616"/>
          </a:xfrm>
          <a:prstGeom prst="rect">
            <a:avLst/>
          </a:prstGeom>
        </p:spPr>
      </p:pic>
    </p:spTree>
    <p:extLst>
      <p:ext uri="{BB962C8B-B14F-4D97-AF65-F5344CB8AC3E}">
        <p14:creationId xmlns:p14="http://schemas.microsoft.com/office/powerpoint/2010/main" val="1036296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144000" cy="1440160"/>
          </a:xfrm>
        </p:spPr>
        <p:txBody>
          <a:bodyPr/>
          <a:lstStyle/>
          <a:p>
            <a:r>
              <a:rPr lang="ru-RU" dirty="0">
                <a:latin typeface="Times New Roman" pitchFamily="18" charset="0"/>
                <a:cs typeface="Times New Roman" pitchFamily="18" charset="0"/>
              </a:rPr>
              <a:t>Отрицательные психические состояния человека</a:t>
            </a:r>
          </a:p>
        </p:txBody>
      </p:sp>
      <p:sp>
        <p:nvSpPr>
          <p:cNvPr id="3" name="Объект 2"/>
          <p:cNvSpPr>
            <a:spLocks noGrp="1"/>
          </p:cNvSpPr>
          <p:nvPr>
            <p:ph sz="quarter" idx="13"/>
          </p:nvPr>
        </p:nvSpPr>
        <p:spPr>
          <a:xfrm>
            <a:off x="107504" y="1916832"/>
            <a:ext cx="4752528" cy="4509120"/>
          </a:xfrm>
        </p:spPr>
        <p:txBody>
          <a:bodyPr>
            <a:normAutofit fontScale="92500" lnSpcReduction="20000"/>
          </a:bodyPr>
          <a:lstStyle/>
          <a:p>
            <a:r>
              <a:rPr lang="ru-RU" dirty="0">
                <a:latin typeface="Times New Roman" pitchFamily="18" charset="0"/>
                <a:cs typeface="Times New Roman" pitchFamily="18" charset="0"/>
              </a:rPr>
              <a:t>Наряду с положительными (стеническими) состояниями у человека в процессе его жизнедеятельности (деятельности, общения) могут возникать и отрицательные (астенические) психические состояния. Например, нерешительность как психическое состояние может возникнуть не только при отсутствии у человека самостоятельности, уверенности в себе, но и ввиду новизны, неясности, запутанности той или иной жизненной ситуации в экстремальных (крайних) условиях. Такие условия приводят и к возникновению состояния психической напряженности.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32" y="1846726"/>
            <a:ext cx="3744416" cy="4525094"/>
          </a:xfrm>
          <a:prstGeom prst="rect">
            <a:avLst/>
          </a:prstGeom>
        </p:spPr>
      </p:pic>
    </p:spTree>
    <p:extLst>
      <p:ext uri="{BB962C8B-B14F-4D97-AF65-F5344CB8AC3E}">
        <p14:creationId xmlns:p14="http://schemas.microsoft.com/office/powerpoint/2010/main" val="10465464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260648"/>
            <a:ext cx="8568952" cy="2880320"/>
          </a:xfrm>
        </p:spPr>
        <p:txBody>
          <a:bodyPr>
            <a:normAutofit fontScale="70000" lnSpcReduction="20000"/>
          </a:bodyPr>
          <a:lstStyle/>
          <a:p>
            <a:r>
              <a:rPr lang="ru-RU" dirty="0">
                <a:latin typeface="Times New Roman" pitchFamily="18" charset="0"/>
                <a:cs typeface="Times New Roman" pitchFamily="18" charset="0"/>
              </a:rPr>
              <a:t>Можно и нужно говорить о состоянии сугубо операционной  (</a:t>
            </a:r>
            <a:r>
              <a:rPr lang="ru-RU" dirty="0" smtClean="0">
                <a:latin typeface="Times New Roman" pitchFamily="18" charset="0"/>
                <a:cs typeface="Times New Roman" pitchFamily="18" charset="0"/>
              </a:rPr>
              <a:t>операторной</a:t>
            </a:r>
            <a:r>
              <a:rPr lang="ru-RU" dirty="0">
                <a:latin typeface="Times New Roman" pitchFamily="18" charset="0"/>
                <a:cs typeface="Times New Roman" pitchFamily="18" charset="0"/>
              </a:rPr>
              <a:t>, "деловой") напряженности, то есть напряженности, которая возникает как результат сложности выполняемой деятельности (трудности сенсорного различения, состояния бдительности, сложность зрительно-двигательной координации, интеллектуальная нагрузка и т.д.) и эмоциональной напряженности, вызванной эмоциональными экстремальными условиями (работой с людьми, в том числе с больными, правонарушителями и т.д.).</a:t>
            </a:r>
          </a:p>
          <a:p>
            <a:r>
              <a:rPr lang="ru-RU" dirty="0">
                <a:latin typeface="Times New Roman" pitchFamily="18" charset="0"/>
                <a:cs typeface="Times New Roman" pitchFamily="18" charset="0"/>
              </a:rPr>
              <a:t>Необходимо также отметить, что решение сложных мыслительных задач вообще невозможно без определенного эмоционального </a:t>
            </a:r>
            <a:r>
              <a:rPr lang="ru-RU" dirty="0" smtClean="0">
                <a:latin typeface="Times New Roman" pitchFamily="18" charset="0"/>
                <a:cs typeface="Times New Roman" pitchFamily="18" charset="0"/>
              </a:rPr>
              <a:t>напряжения</a:t>
            </a:r>
            <a:r>
              <a:rPr lang="ru-RU" dirty="0">
                <a:latin typeface="Times New Roman" pitchFamily="18" charset="0"/>
                <a:cs typeface="Times New Roman" pitchFamily="18" charset="0"/>
              </a:rPr>
              <a:t>. Эмоциональное напряжение является необходимым условием продуктивной интеллектуальной деятельности, т.к. сознательной оценке всегда предшествует эмоциональная, выполняющая функцию предварительного отбора гипотез. "Эмоциональное решение" значительно опережает интеллектуальное решение, выступая как эмоциональное предвосхищение нахождения основного принципа решения задач. Выступая против ошибочных вербальных (словесных) оценок, эмоции могут выполнять положительную функцию "коррекции" поисковой деятельности, приводящей к объективно верным результатам.</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996952"/>
            <a:ext cx="4320480" cy="351239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2996952"/>
            <a:ext cx="4032448" cy="3512392"/>
          </a:xfrm>
          <a:prstGeom prst="rect">
            <a:avLst/>
          </a:prstGeom>
        </p:spPr>
      </p:pic>
    </p:spTree>
    <p:extLst>
      <p:ext uri="{BB962C8B-B14F-4D97-AF65-F5344CB8AC3E}">
        <p14:creationId xmlns:p14="http://schemas.microsoft.com/office/powerpoint/2010/main" val="31895497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332656"/>
            <a:ext cx="8352928" cy="3600400"/>
          </a:xfrm>
        </p:spPr>
        <p:txBody>
          <a:bodyPr>
            <a:normAutofit fontScale="85000" lnSpcReduction="20000"/>
          </a:bodyPr>
          <a:lstStyle/>
          <a:p>
            <a:r>
              <a:rPr lang="ru-RU" dirty="0">
                <a:latin typeface="Times New Roman" pitchFamily="18" charset="0"/>
                <a:cs typeface="Times New Roman" pitchFamily="18" charset="0"/>
              </a:rPr>
              <a:t>Предварительное эмоциональное переживание ситуации позволяет человеку: а) почувствовать, что выполняемая им деятельность является "его деятельностью", б) как бы дистанционно оценивать условия протекания планируемой деятельности, т.е. осуществлять так называемое предварительное "эмоциональное планирование". Здесь даже отрицательные эмоции могут выполнять положительную роль в связи с тем, что происходит взаимодействие "интеллектуальных" (эмоциональная активизация, являющаяся продуктом интеллектуального процесса) и "ситуативных" (эмоциональная активация, порождаемая общей ситуацией, в которой протекает интеллектуальный процесс) эмоций.</a:t>
            </a:r>
          </a:p>
          <a:p>
            <a:r>
              <a:rPr lang="ru-RU" dirty="0">
                <a:latin typeface="Times New Roman" pitchFamily="18" charset="0"/>
                <a:cs typeface="Times New Roman" pitchFamily="18" charset="0"/>
              </a:rPr>
              <a:t>К  отрицательные психические состояния человека относят состояния стресса, тревога, печали, меланхолии, депрессии, страха, паники, фрустрация. Наиболее изученными являются состояния тревоги, депрессии, страха.</a:t>
            </a:r>
          </a:p>
          <a:p>
            <a:endParaRPr lang="ru-RU"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861048"/>
            <a:ext cx="2880320" cy="2592288"/>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880" y="3861048"/>
            <a:ext cx="2736304" cy="2592288"/>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4208" y="3861048"/>
            <a:ext cx="2541662" cy="2592288"/>
          </a:xfrm>
          <a:prstGeom prst="rect">
            <a:avLst/>
          </a:prstGeom>
        </p:spPr>
      </p:pic>
    </p:spTree>
    <p:extLst>
      <p:ext uri="{BB962C8B-B14F-4D97-AF65-F5344CB8AC3E}">
        <p14:creationId xmlns:p14="http://schemas.microsoft.com/office/powerpoint/2010/main" val="6694518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28184" y="44624"/>
            <a:ext cx="2664296" cy="648072"/>
          </a:xfrm>
        </p:spPr>
        <p:txBody>
          <a:bodyPr/>
          <a:lstStyle/>
          <a:p>
            <a:r>
              <a:rPr lang="ru-RU" dirty="0">
                <a:latin typeface="Times New Roman" pitchFamily="18" charset="0"/>
                <a:cs typeface="Times New Roman" pitchFamily="18" charset="0"/>
              </a:rPr>
              <a:t>Стресс</a:t>
            </a:r>
          </a:p>
        </p:txBody>
      </p:sp>
      <p:sp>
        <p:nvSpPr>
          <p:cNvPr id="3" name="Объект 2"/>
          <p:cNvSpPr>
            <a:spLocks noGrp="1"/>
          </p:cNvSpPr>
          <p:nvPr>
            <p:ph sz="quarter" idx="13"/>
          </p:nvPr>
        </p:nvSpPr>
        <p:spPr>
          <a:xfrm>
            <a:off x="107504" y="980728"/>
            <a:ext cx="5400600" cy="5544616"/>
          </a:xfrm>
        </p:spPr>
        <p:txBody>
          <a:bodyPr>
            <a:normAutofit fontScale="92500" lnSpcReduction="10000"/>
          </a:bodyPr>
          <a:lstStyle/>
          <a:p>
            <a:r>
              <a:rPr lang="ru-RU" dirty="0">
                <a:latin typeface="Times New Roman" pitchFamily="18" charset="0"/>
                <a:cs typeface="Times New Roman" pitchFamily="18" charset="0"/>
              </a:rPr>
              <a:t>Понятие стресса в современной психологии является многозначным. Им обозначается как ситуация этого состояния, так и оно само. Этим термином определяют как собственно стрессовые явления, выражающиеся в дезорганизации проведения вплоть до появления нервно-эмоционального срыва, так и некоторые промежуточные состояния, которые точнее было бы считать проявлением психической напряженности (а ее крайние формы - стрессом). Вот почему иногда описываются случаи, когда незначительный стресс вызывал прилив сил, активизацию деятельности, мобилизацию всех сил человека. Родоначальник теории стресса Г. </a:t>
            </a:r>
            <a:r>
              <a:rPr lang="ru-RU" dirty="0" err="1">
                <a:latin typeface="Times New Roman" pitchFamily="18" charset="0"/>
                <a:cs typeface="Times New Roman" pitchFamily="18" charset="0"/>
              </a:rPr>
              <a:t>Селье</a:t>
            </a:r>
            <a:r>
              <a:rPr lang="ru-RU" dirty="0">
                <a:latin typeface="Times New Roman" pitchFamily="18" charset="0"/>
                <a:cs typeface="Times New Roman" pitchFamily="18" charset="0"/>
              </a:rPr>
              <a:t> в своих последних работах вообще подразделял стресс на "хороших" (</a:t>
            </a:r>
            <a:r>
              <a:rPr lang="ru-RU" dirty="0" err="1">
                <a:latin typeface="Times New Roman" pitchFamily="18" charset="0"/>
                <a:cs typeface="Times New Roman" pitchFamily="18" charset="0"/>
              </a:rPr>
              <a:t>евстресс</a:t>
            </a:r>
            <a:r>
              <a:rPr lang="ru-RU" dirty="0">
                <a:latin typeface="Times New Roman" pitchFamily="18" charset="0"/>
                <a:cs typeface="Times New Roman" pitchFamily="18" charset="0"/>
              </a:rPr>
              <a:t>) и "плохих" (</a:t>
            </a:r>
            <a:r>
              <a:rPr lang="ru-RU" dirty="0" err="1">
                <a:latin typeface="Times New Roman" pitchFamily="18" charset="0"/>
                <a:cs typeface="Times New Roman" pitchFamily="18" charset="0"/>
              </a:rPr>
              <a:t>дистресс</a:t>
            </a:r>
            <a:r>
              <a:rPr lang="ru-RU" dirty="0">
                <a:latin typeface="Times New Roman" pitchFamily="18" charset="0"/>
                <a:cs typeface="Times New Roman" pitchFamily="18" charset="0"/>
              </a:rPr>
              <a:t>).</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1052736"/>
            <a:ext cx="3384376" cy="5472608"/>
          </a:xfrm>
          <a:prstGeom prst="rect">
            <a:avLst/>
          </a:prstGeom>
        </p:spPr>
      </p:pic>
    </p:spTree>
    <p:extLst>
      <p:ext uri="{BB962C8B-B14F-4D97-AF65-F5344CB8AC3E}">
        <p14:creationId xmlns:p14="http://schemas.microsoft.com/office/powerpoint/2010/main" val="3517177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332656"/>
            <a:ext cx="8640960" cy="3384376"/>
          </a:xfrm>
        </p:spPr>
        <p:txBody>
          <a:bodyPr>
            <a:normAutofit fontScale="92500" lnSpcReduction="20000"/>
          </a:bodyPr>
          <a:lstStyle/>
          <a:p>
            <a:r>
              <a:rPr lang="ru-RU" dirty="0">
                <a:latin typeface="Times New Roman" pitchFamily="18" charset="0"/>
                <a:cs typeface="Times New Roman" pitchFamily="18" charset="0"/>
              </a:rPr>
              <a:t>Не вдаваясь в теоретические и терминологические вопросы, при дальнейшем изложении под стрессом будет пониматься только отрицательное психологическое состояние, ухудшающее протекание деятельности, то есть то, что в литературе обозначается дистрессом или эмоциональным стрессом. Таким образом, стрессом нужно считать только такое эмоциональное напряжение, которое в той или иной степени ухудшает протекание жизнедеятельности, снижает работоспособность человека и его надежность в работе.</a:t>
            </a:r>
          </a:p>
          <a:p>
            <a:r>
              <a:rPr lang="ru-RU" dirty="0">
                <a:latin typeface="Times New Roman" pitchFamily="18" charset="0"/>
                <a:cs typeface="Times New Roman" pitchFamily="18" charset="0"/>
              </a:rPr>
              <a:t>По отношению к стрессу у человека не возникает целенаправленных и адекватных реакций. В этом заключается основное отличие стресса от напряженной и трудной задачи, на которую (вне зависимости от ее тяжести) человек, выполняющий ее, реагирует адекватно.</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3717032"/>
            <a:ext cx="3894152" cy="2932688"/>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3717032"/>
            <a:ext cx="3744416" cy="2932688"/>
          </a:xfrm>
          <a:prstGeom prst="rect">
            <a:avLst/>
          </a:prstGeom>
        </p:spPr>
      </p:pic>
    </p:spTree>
    <p:extLst>
      <p:ext uri="{BB962C8B-B14F-4D97-AF65-F5344CB8AC3E}">
        <p14:creationId xmlns:p14="http://schemas.microsoft.com/office/powerpoint/2010/main" val="30590624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404664"/>
            <a:ext cx="8208912" cy="3096344"/>
          </a:xfrm>
        </p:spPr>
        <p:txBody>
          <a:bodyPr>
            <a:normAutofit fontScale="92500" lnSpcReduction="10000"/>
          </a:bodyPr>
          <a:lstStyle/>
          <a:p>
            <a:r>
              <a:rPr lang="ru-RU" dirty="0">
                <a:latin typeface="Times New Roman" pitchFamily="18" charset="0"/>
                <a:cs typeface="Times New Roman" pitchFamily="18" charset="0"/>
              </a:rPr>
              <a:t>В состоянии стресса возникают затруднения в осуществлении функций, связанных с направленностью мышления на решение определенных задач. Это происходит ввиду того, что стресс выступает как фактор, разрушающий предварительное "эмоциональное планирование", а в конечном итоге и всю схему предстоящей деятельности или общения. При сильном стрессе возникает общая реакция возбуждения, и поведение человека становится (в большей или меньшей степени) дезорганизованным, уровень исполнения резко падает. Еще большее усиление стресса приводит к общему торможению, пассивности, бездеятельности.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7584" y="3429000"/>
            <a:ext cx="3600400" cy="3312368"/>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08" y="3429000"/>
            <a:ext cx="4032448" cy="3312368"/>
          </a:xfrm>
          <a:prstGeom prst="rect">
            <a:avLst/>
          </a:prstGeom>
        </p:spPr>
      </p:pic>
    </p:spTree>
    <p:extLst>
      <p:ext uri="{BB962C8B-B14F-4D97-AF65-F5344CB8AC3E}">
        <p14:creationId xmlns:p14="http://schemas.microsoft.com/office/powerpoint/2010/main" val="26627913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260648"/>
            <a:ext cx="8640960" cy="2736304"/>
          </a:xfrm>
        </p:spPr>
        <p:txBody>
          <a:bodyPr>
            <a:normAutofit lnSpcReduction="10000"/>
          </a:bodyPr>
          <a:lstStyle/>
          <a:p>
            <a:r>
              <a:rPr lang="ru-RU" dirty="0">
                <a:latin typeface="Times New Roman" pitchFamily="18" charset="0"/>
                <a:cs typeface="Times New Roman" pitchFamily="18" charset="0"/>
              </a:rPr>
              <a:t>Невозможно выделить группу эмоциогенных экстремальных факторов, которые всегда и для всех людей выступали бы в качестве "стрессоров", то есть всегда бы вызывали состояние стресса. Как правило, стрессорами выступают эмоционально-отрицательные раздражители (например, неудачи в деятельности и общении, боязнь критики или принятия ответственного решения, "цейтнот", перегрузка информацией и т.д.). Но не исключены случаи, например, приезд близкого.</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2852936"/>
            <a:ext cx="6696744" cy="3744416"/>
          </a:xfrm>
          <a:prstGeom prst="rect">
            <a:avLst/>
          </a:prstGeom>
        </p:spPr>
      </p:pic>
    </p:spTree>
    <p:extLst>
      <p:ext uri="{BB962C8B-B14F-4D97-AF65-F5344CB8AC3E}">
        <p14:creationId xmlns:p14="http://schemas.microsoft.com/office/powerpoint/2010/main" val="22376990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5" y="116632"/>
            <a:ext cx="7560840" cy="648072"/>
          </a:xfrm>
        </p:spPr>
        <p:txBody>
          <a:bodyPr/>
          <a:lstStyle/>
          <a:p>
            <a:r>
              <a:rPr lang="ru-RU" dirty="0">
                <a:latin typeface="Times New Roman" pitchFamily="18" charset="0"/>
                <a:cs typeface="Times New Roman" pitchFamily="18" charset="0"/>
              </a:rPr>
              <a:t>Беспокойство-Тревога</a:t>
            </a:r>
          </a:p>
        </p:txBody>
      </p:sp>
      <p:sp>
        <p:nvSpPr>
          <p:cNvPr id="3" name="Объект 2"/>
          <p:cNvSpPr>
            <a:spLocks noGrp="1"/>
          </p:cNvSpPr>
          <p:nvPr>
            <p:ph sz="quarter" idx="13"/>
          </p:nvPr>
        </p:nvSpPr>
        <p:spPr>
          <a:xfrm>
            <a:off x="0" y="1124744"/>
            <a:ext cx="5256584" cy="5616624"/>
          </a:xfrm>
        </p:spPr>
        <p:txBody>
          <a:bodyPr>
            <a:normAutofit fontScale="92500"/>
          </a:bodyPr>
          <a:lstStyle/>
          <a:p>
            <a:r>
              <a:rPr lang="ru-RU" dirty="0">
                <a:latin typeface="Times New Roman" pitchFamily="18" charset="0"/>
                <a:cs typeface="Times New Roman" pitchFamily="18" charset="0"/>
              </a:rPr>
              <a:t>Состояние тревоги возникает в ситуациях неопределенности, когда характер или время возникновения угрозы не поддается предсказанию. Тревога - сигнал опасности, которая еще не реализована. Состояние тревоги переживается как чувство диффузного опасения, как неопределенное беспокойство - "свободноплавающая тревога". Тревога изменяет характер поведения, ведет к усилению поведенческой активности, побуждает к более интенсивным и целенаправленным усилиям и тем самым выполняет адаптивную функцию. Состояние стресса у человека нередко может сопровождаться таким сложным психическим состоянием как "беспокойство", "тревога", "тревожность".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0072" y="1268760"/>
            <a:ext cx="3744416" cy="5256584"/>
          </a:xfrm>
          <a:prstGeom prst="rect">
            <a:avLst/>
          </a:prstGeom>
        </p:spPr>
      </p:pic>
    </p:spTree>
    <p:extLst>
      <p:ext uri="{BB962C8B-B14F-4D97-AF65-F5344CB8AC3E}">
        <p14:creationId xmlns:p14="http://schemas.microsoft.com/office/powerpoint/2010/main" val="27192886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260648"/>
            <a:ext cx="8640960" cy="3312368"/>
          </a:xfrm>
        </p:spPr>
        <p:txBody>
          <a:bodyPr>
            <a:normAutofit fontScale="77500" lnSpcReduction="20000"/>
          </a:bodyPr>
          <a:lstStyle/>
          <a:p>
            <a:r>
              <a:rPr lang="ru-RU" dirty="0">
                <a:latin typeface="Times New Roman" pitchFamily="18" charset="0"/>
                <a:cs typeface="Times New Roman" pitchFamily="18" charset="0"/>
              </a:rPr>
              <a:t>Тревожность - это психологическое состояние, которое вызывается возможными или вероятными неприятностями, неожиданностью, изменениями в привычной обстановке и деятельности, задержкой приятного, желательного, и выражающееся в специфических переживаниях (опасения, волнения, нарушения покоя и др.) и реакциях. По преобладающему компоненту тревожность может быть причислена к эмоциональным состояниям. Но это состояние играет большую роль и в процессе мотивации человеческого поведения, в определенных случаях прямо выступая в качестве мотива. Условиями, вызывающими беспокойство - тревогу ("нарушителями спокойствия") будут, является, к примеру, неожиданные изменения в обстановке деятельности; неудачи и ошибки; возможность различных неприятностей, обусловленных спецификой деятельности или общения; ожидание (иногда длительное) определенного результата и т.д.</a:t>
            </a:r>
          </a:p>
          <a:p>
            <a:r>
              <a:rPr lang="ru-RU" dirty="0">
                <a:latin typeface="Times New Roman" pitchFamily="18" charset="0"/>
                <a:cs typeface="Times New Roman" pitchFamily="18" charset="0"/>
              </a:rPr>
              <a:t>Как показывают данные многих исследований, "тревожные" испытуемые превосходят "нетревожных" в решении простых задач, но отстают в решении сложных.</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3429000"/>
            <a:ext cx="3888432" cy="316835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3429000"/>
            <a:ext cx="3744416" cy="3168352"/>
          </a:xfrm>
          <a:prstGeom prst="rect">
            <a:avLst/>
          </a:prstGeom>
        </p:spPr>
      </p:pic>
    </p:spTree>
    <p:extLst>
      <p:ext uri="{BB962C8B-B14F-4D97-AF65-F5344CB8AC3E}">
        <p14:creationId xmlns:p14="http://schemas.microsoft.com/office/powerpoint/2010/main" val="2968042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4624"/>
            <a:ext cx="8229600" cy="792088"/>
          </a:xfrm>
        </p:spPr>
        <p:txBody>
          <a:bodyPr>
            <a:normAutofit/>
          </a:bodyPr>
          <a:lstStyle/>
          <a:p>
            <a:r>
              <a:rPr lang="ru-RU" sz="3200" dirty="0" smtClean="0">
                <a:latin typeface="Times New Roman" pitchFamily="18" charset="0"/>
                <a:cs typeface="Times New Roman" pitchFamily="18" charset="0"/>
              </a:rPr>
              <a:t>Введение</a:t>
            </a:r>
            <a:endParaRPr lang="ru-RU" sz="3200" dirty="0">
              <a:latin typeface="Times New Roman" pitchFamily="18" charset="0"/>
              <a:cs typeface="Times New Roman" pitchFamily="18" charset="0"/>
            </a:endParaRPr>
          </a:p>
        </p:txBody>
      </p:sp>
      <p:sp>
        <p:nvSpPr>
          <p:cNvPr id="3" name="Объект 2"/>
          <p:cNvSpPr>
            <a:spLocks noGrp="1"/>
          </p:cNvSpPr>
          <p:nvPr>
            <p:ph sz="quarter" idx="13"/>
          </p:nvPr>
        </p:nvSpPr>
        <p:spPr>
          <a:xfrm>
            <a:off x="457200" y="836713"/>
            <a:ext cx="8229600" cy="2016223"/>
          </a:xfrm>
        </p:spPr>
        <p:txBody>
          <a:bodyPr>
            <a:normAutofit lnSpcReduction="10000"/>
          </a:bodyPr>
          <a:lstStyle/>
          <a:p>
            <a:r>
              <a:rPr lang="ru-RU" sz="2000" dirty="0" smtClean="0">
                <a:latin typeface="Times New Roman" pitchFamily="18" charset="0"/>
                <a:cs typeface="Times New Roman" pitchFamily="18" charset="0"/>
              </a:rPr>
              <a:t>Понятие «состояние» в настоящее время является </a:t>
            </a:r>
            <a:r>
              <a:rPr lang="ru-RU" sz="2000" dirty="0" err="1" smtClean="0">
                <a:latin typeface="Times New Roman" pitchFamily="18" charset="0"/>
                <a:cs typeface="Times New Roman" pitchFamily="18" charset="0"/>
              </a:rPr>
              <a:t>общеметодо</a:t>
            </a:r>
            <a:r>
              <a:rPr lang="ru-RU" sz="2000" dirty="0" smtClean="0">
                <a:latin typeface="Times New Roman" pitchFamily="18" charset="0"/>
                <a:cs typeface="Times New Roman" pitchFamily="18" charset="0"/>
              </a:rPr>
              <a:t>-логической категорией. Изучение состояний стимулируется потребностями практики в области спорта, космонавтики, психогигиены, учебной и трудовой деятельности. В самом общем плане «состояние» обозначает характеристику существования объектов и явлений, реализации бытия в данный и все последующие моменты времени.</a:t>
            </a:r>
            <a:endParaRPr lang="ru-RU" sz="2000"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2852936"/>
            <a:ext cx="6912768" cy="3600401"/>
          </a:xfrm>
          <a:prstGeom prst="rect">
            <a:avLst/>
          </a:prstGeom>
        </p:spPr>
      </p:pic>
    </p:spTree>
    <p:extLst>
      <p:ext uri="{BB962C8B-B14F-4D97-AF65-F5344CB8AC3E}">
        <p14:creationId xmlns:p14="http://schemas.microsoft.com/office/powerpoint/2010/main" val="938036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116632"/>
            <a:ext cx="8496944" cy="3168352"/>
          </a:xfrm>
        </p:spPr>
        <p:txBody>
          <a:bodyPr>
            <a:normAutofit lnSpcReduction="10000"/>
          </a:bodyPr>
          <a:lstStyle/>
          <a:p>
            <a:r>
              <a:rPr lang="ru-RU" dirty="0">
                <a:latin typeface="Times New Roman" pitchFamily="18" charset="0"/>
                <a:cs typeface="Times New Roman" pitchFamily="18" charset="0"/>
              </a:rPr>
              <a:t>"Мягкие" формы тревожности служат человеку в качестве сигнала к устранению имеющихся в работе недостатков, к воспитанию решительности, смелости, уверенности в собственных силах.</a:t>
            </a:r>
          </a:p>
          <a:p>
            <a:r>
              <a:rPr lang="ru-RU" dirty="0">
                <a:latin typeface="Times New Roman" pitchFamily="18" charset="0"/>
                <a:cs typeface="Times New Roman" pitchFamily="18" charset="0"/>
              </a:rPr>
              <a:t>Если же тревожность возникает по ничтожным причинам, неадекватна объектам и ситуации, ее вызвавшим, принимает формы, свидетельствующие о потере самоконтроля, является длительной, "вязкой", плохо изживается, то такое состояние, безусловно, отрицательно влияет на осуществление деятельности и общения.</a:t>
            </a:r>
          </a:p>
          <a:p>
            <a:endParaRPr lang="ru-RU"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3068960"/>
            <a:ext cx="3816424" cy="3600400"/>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3068960"/>
            <a:ext cx="3914775" cy="3600400"/>
          </a:xfrm>
          <a:prstGeom prst="rect">
            <a:avLst/>
          </a:prstGeom>
        </p:spPr>
      </p:pic>
    </p:spTree>
    <p:extLst>
      <p:ext uri="{BB962C8B-B14F-4D97-AF65-F5344CB8AC3E}">
        <p14:creationId xmlns:p14="http://schemas.microsoft.com/office/powerpoint/2010/main" val="24208145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39952" y="116632"/>
            <a:ext cx="4896544" cy="864096"/>
          </a:xfrm>
        </p:spPr>
        <p:txBody>
          <a:bodyPr/>
          <a:lstStyle/>
          <a:p>
            <a:r>
              <a:rPr lang="ru-RU" sz="4000" dirty="0">
                <a:latin typeface="Times New Roman" pitchFamily="18" charset="0"/>
                <a:cs typeface="Times New Roman" pitchFamily="18" charset="0"/>
              </a:rPr>
              <a:t>Фрустрация</a:t>
            </a:r>
          </a:p>
        </p:txBody>
      </p:sp>
      <p:sp>
        <p:nvSpPr>
          <p:cNvPr id="3" name="Объект 2"/>
          <p:cNvSpPr>
            <a:spLocks noGrp="1"/>
          </p:cNvSpPr>
          <p:nvPr>
            <p:ph sz="quarter" idx="13"/>
          </p:nvPr>
        </p:nvSpPr>
        <p:spPr>
          <a:xfrm>
            <a:off x="179512" y="836712"/>
            <a:ext cx="8856984" cy="3024336"/>
          </a:xfrm>
        </p:spPr>
        <p:txBody>
          <a:bodyPr>
            <a:normAutofit fontScale="77500" lnSpcReduction="20000"/>
          </a:bodyPr>
          <a:lstStyle/>
          <a:p>
            <a:r>
              <a:rPr lang="ru-RU" dirty="0">
                <a:latin typeface="Times New Roman" pitchFamily="18" charset="0"/>
                <a:cs typeface="Times New Roman" pitchFamily="18" charset="0"/>
              </a:rPr>
              <a:t>Фрустрация - психическое состояние, возникающее в случае, когда человек на пути к достижению цели сталкивается с препятствиями, которые реально непреодолимы или воспринимаются им как непреодолимые. В ситуациях фрустрации происходит резкое повышение активации подкорковых образований, возникает сильный эмоциональный дискомфорт. При высокой толерантности (устойчивости) по отношению к фрустраторам поведение человека остается в пределах адаптивной нормы, человек демонстрирует конструктивное, разрешающее ситуацию поведение. При низкой толерантности могут проявляться различные формы неконструктивного поведения. Наиболее частой реакцией является агрессия, которая имеет разное направление. Агрессия, направленная на внешние объекты: словесный отпор, обвинения, оскорбление, физические нападки на человека, который вызвал фрустрацию. Агрессия, направленная на себя: самообвинение, самобичевание, чувство вины. Может происходить смещение агрессии на других лиц или на неодушевленные предметы, тогда человек "выливает свой гнев" на ни в чем не повинных членов семьи или бьет посуду.</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3933056"/>
            <a:ext cx="3816424" cy="2575560"/>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3933056"/>
            <a:ext cx="3600400" cy="2575560"/>
          </a:xfrm>
          <a:prstGeom prst="rect">
            <a:avLst/>
          </a:prstGeom>
        </p:spPr>
      </p:pic>
    </p:spTree>
    <p:extLst>
      <p:ext uri="{BB962C8B-B14F-4D97-AF65-F5344CB8AC3E}">
        <p14:creationId xmlns:p14="http://schemas.microsoft.com/office/powerpoint/2010/main" val="40631116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108520" y="0"/>
            <a:ext cx="2664296" cy="692696"/>
          </a:xfrm>
        </p:spPr>
        <p:txBody>
          <a:bodyPr/>
          <a:lstStyle/>
          <a:p>
            <a:r>
              <a:rPr lang="ru-RU" dirty="0">
                <a:latin typeface="Times New Roman" pitchFamily="18" charset="0"/>
                <a:cs typeface="Times New Roman" pitchFamily="18" charset="0"/>
              </a:rPr>
              <a:t>Страх</a:t>
            </a:r>
          </a:p>
        </p:txBody>
      </p:sp>
      <p:sp>
        <p:nvSpPr>
          <p:cNvPr id="3" name="Объект 2"/>
          <p:cNvSpPr>
            <a:spLocks noGrp="1"/>
          </p:cNvSpPr>
          <p:nvPr>
            <p:ph sz="quarter" idx="13"/>
          </p:nvPr>
        </p:nvSpPr>
        <p:spPr>
          <a:xfrm>
            <a:off x="251520" y="1124744"/>
            <a:ext cx="4680520" cy="5328592"/>
          </a:xfrm>
        </p:spPr>
        <p:txBody>
          <a:bodyPr>
            <a:normAutofit fontScale="85000" lnSpcReduction="20000"/>
          </a:bodyPr>
          <a:lstStyle/>
          <a:p>
            <a:r>
              <a:rPr lang="ru-RU" dirty="0">
                <a:latin typeface="Times New Roman" pitchFamily="18" charset="0"/>
                <a:cs typeface="Times New Roman" pitchFamily="18" charset="0"/>
              </a:rPr>
              <a:t>Анализируя состояние страха и его причины, Кемпински выделяет четыре вида страха: биологический, социальный, моральный, дезинтеграционный. Данная классификация исходит из особенностей ситуации, вызвавшей страх. Ситуации, связанные с непосредственной угрозой жизни, вызывают биологический страх, который является первичной формой страха, возникающей в случае депривации первичных, жизненных потребностей. Состояние кислородного голодания (например, при сердечной недостаточности) вызывает острое чувство страха. Социальный страх развивается в случае нарушения взаимодействия с ближайшим социумом (страх отвержения близкими, страх наказания, страх учителя, который часто бывает у младших школьников, и др.).</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116632"/>
            <a:ext cx="4058816" cy="2952328"/>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3212976"/>
            <a:ext cx="4058816" cy="3533775"/>
          </a:xfrm>
          <a:prstGeom prst="rect">
            <a:avLst/>
          </a:prstGeom>
        </p:spPr>
      </p:pic>
    </p:spTree>
    <p:extLst>
      <p:ext uri="{BB962C8B-B14F-4D97-AF65-F5344CB8AC3E}">
        <p14:creationId xmlns:p14="http://schemas.microsoft.com/office/powerpoint/2010/main" val="28410988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39552" y="332656"/>
            <a:ext cx="8064896" cy="3168352"/>
          </a:xfrm>
        </p:spPr>
        <p:txBody>
          <a:bodyPr>
            <a:normAutofit fontScale="70000" lnSpcReduction="20000"/>
          </a:bodyPr>
          <a:lstStyle/>
          <a:p>
            <a:r>
              <a:rPr lang="ru-RU" dirty="0">
                <a:latin typeface="Times New Roman" pitchFamily="18" charset="0"/>
                <a:cs typeface="Times New Roman" pitchFamily="18" charset="0"/>
              </a:rPr>
              <a:t>Страх очень часто сопровождается интенсивными проявлениями со стороны показателей физиологической реактивности, такими как дрожь, учащенное дыхание, сердцебиение. Многие ощущают чувство голода или, наоборот, резкое снижение аппетита. Страх влияет на протекание психических процессов: наблюдается резкое ухудшение или обострение чувствительности, плохая осознанность восприятия, рассеянность внимания, имеются трудности сосредоточения, путание речи, дрожание голоса. На мышление страх влияет по-разному: у одних повышается сообразительность, они концентрируются на поисках выхода, у других - ухудшается продуктивность мышления.</a:t>
            </a:r>
          </a:p>
          <a:p>
            <a:r>
              <a:rPr lang="ru-RU" dirty="0">
                <a:latin typeface="Times New Roman" pitchFamily="18" charset="0"/>
                <a:cs typeface="Times New Roman" pitchFamily="18" charset="0"/>
              </a:rPr>
              <a:t>Очень часто снижается волевая деятельность: человек чувствует неспособность что-либо предпринять, ему трудно заставить себя преодолеть это состояние. Для преодоления страха чаще всего используются следующие приемы: человек старается продолжать свое дело, вытесняя страх из сознания; находит облегчение в слезах, в прослушивании любимой музыки, в курении. И лишь некоторые стараются "спокойно понять причину страха".</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2924944"/>
            <a:ext cx="5715000" cy="3457575"/>
          </a:xfrm>
          <a:prstGeom prst="rect">
            <a:avLst/>
          </a:prstGeom>
        </p:spPr>
      </p:pic>
    </p:spTree>
    <p:extLst>
      <p:ext uri="{BB962C8B-B14F-4D97-AF65-F5344CB8AC3E}">
        <p14:creationId xmlns:p14="http://schemas.microsoft.com/office/powerpoint/2010/main" val="41614984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0"/>
            <a:ext cx="6192688" cy="692696"/>
          </a:xfrm>
        </p:spPr>
        <p:txBody>
          <a:bodyPr/>
          <a:lstStyle/>
          <a:p>
            <a:r>
              <a:rPr lang="ru-RU" sz="4000" dirty="0">
                <a:latin typeface="Times New Roman" pitchFamily="18" charset="0"/>
                <a:cs typeface="Times New Roman" pitchFamily="18" charset="0"/>
              </a:rPr>
              <a:t>Депрессия</a:t>
            </a:r>
          </a:p>
        </p:txBody>
      </p:sp>
      <p:sp>
        <p:nvSpPr>
          <p:cNvPr id="3" name="Объект 2"/>
          <p:cNvSpPr>
            <a:spLocks noGrp="1"/>
          </p:cNvSpPr>
          <p:nvPr>
            <p:ph sz="quarter" idx="13"/>
          </p:nvPr>
        </p:nvSpPr>
        <p:spPr>
          <a:xfrm>
            <a:off x="107504" y="620688"/>
            <a:ext cx="4968552" cy="5904656"/>
          </a:xfrm>
        </p:spPr>
        <p:txBody>
          <a:bodyPr>
            <a:normAutofit fontScale="92500" lnSpcReduction="10000"/>
          </a:bodyPr>
          <a:lstStyle/>
          <a:p>
            <a:r>
              <a:rPr lang="ru-RU" dirty="0">
                <a:latin typeface="Times New Roman" pitchFamily="18" charset="0"/>
                <a:cs typeface="Times New Roman" pitchFamily="18" charset="0"/>
              </a:rPr>
              <a:t>Депрессия – это временное, постоянное или периодически проявляющееся состояние тоски, душевной подавленности. Характеризуется снижением нервно-психического тонуса, обусловленного негативным восприятием реальности и самого себя. Депрессивные состояния возникают, как правило, в ситуациях утраты: смерть близких, разрыв дружеских или любовных отношений. Депрессивное состояние сопровождается психофизиологическими нарушениями (утратой энергии, мышечной слабостью), ощущением пустоты и бессмысленности, чувством вины, одиночества, беспомощности (Василюк). Для депрессивного состояния характерна мрачная оценка прошлого и настоящего, пессимизм в оценке будущего.</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4088" y="908720"/>
            <a:ext cx="3528392" cy="2808312"/>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3861048"/>
            <a:ext cx="3528392" cy="2664296"/>
          </a:xfrm>
          <a:prstGeom prst="rect">
            <a:avLst/>
          </a:prstGeom>
        </p:spPr>
      </p:pic>
    </p:spTree>
    <p:extLst>
      <p:ext uri="{BB962C8B-B14F-4D97-AF65-F5344CB8AC3E}">
        <p14:creationId xmlns:p14="http://schemas.microsoft.com/office/powerpoint/2010/main" val="3739403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548680"/>
            <a:ext cx="8568952" cy="5976664"/>
          </a:xfrm>
        </p:spPr>
        <p:txBody>
          <a:bodyPr>
            <a:normAutofit fontScale="92500" lnSpcReduction="20000"/>
          </a:bodyPr>
          <a:lstStyle/>
          <a:p>
            <a:r>
              <a:rPr lang="ru-RU" dirty="0">
                <a:latin typeface="Times New Roman" pitchFamily="18" charset="0"/>
                <a:cs typeface="Times New Roman" pitchFamily="18" charset="0"/>
              </a:rPr>
              <a:t>В классификации психических состояний выделяют также </a:t>
            </a:r>
            <a:r>
              <a:rPr lang="ru-RU" dirty="0" err="1">
                <a:latin typeface="Times New Roman" pitchFamily="18" charset="0"/>
                <a:cs typeface="Times New Roman" pitchFamily="18" charset="0"/>
              </a:rPr>
              <a:t>соматопсихические</a:t>
            </a:r>
            <a:r>
              <a:rPr lang="ru-RU" dirty="0">
                <a:latin typeface="Times New Roman" pitchFamily="18" charset="0"/>
                <a:cs typeface="Times New Roman" pitchFamily="18" charset="0"/>
              </a:rPr>
              <a:t> состояния (голод, жажда, половое возбуждение) и психические состояния, возникающие в процессе трудовой деятельности (состояния утомления, переутомления, монотонии, состояния вдохновения и подъема, сосредоточенности и рассеянности, а также скуки и апатии</a:t>
            </a:r>
            <a:r>
              <a:rPr lang="ru-RU" dirty="0" smtClean="0">
                <a:latin typeface="Times New Roman" pitchFamily="18" charset="0"/>
                <a:cs typeface="Times New Roman" pitchFamily="18" charset="0"/>
              </a:rPr>
              <a:t>).</a:t>
            </a:r>
          </a:p>
          <a:p>
            <a:r>
              <a:rPr lang="ru-RU" dirty="0">
                <a:latin typeface="Times New Roman" pitchFamily="18" charset="0"/>
                <a:cs typeface="Times New Roman" pitchFamily="18" charset="0"/>
              </a:rPr>
              <a:t>Заканчивая разговор об отрицательных психических состояниях, которые могут возникать у человека в процессе его деятельности и общения, необходимо хотя бы кратко остановиться на состояниях персеверации и ригидности. Некоторые авторы, особенно зарубежные (Г. Айзенк, Р. Кэттелл и др.), часто объединяют эти состояния, и в них действительно много общего. Однако персеверация - пассивное состояние, возникающее по инерции, навязчивое, стереотипное, вязкое;  ригидность - более активное состояние, характеризующееся сопротивлением изменениям, близкое к упрямству. Ригидность более личностное состояние, чем персеверация, показывает отношение или установку человека к изменениям</a:t>
            </a:r>
            <a:r>
              <a:rPr lang="ru-RU" dirty="0" smtClean="0">
                <a:latin typeface="Times New Roman" pitchFamily="18" charset="0"/>
                <a:cs typeface="Times New Roman" pitchFamily="18" charset="0"/>
              </a:rPr>
              <a:t>.</a:t>
            </a:r>
          </a:p>
          <a:p>
            <a:r>
              <a:rPr lang="ru-RU" dirty="0">
                <a:latin typeface="Times New Roman" pitchFamily="18" charset="0"/>
                <a:cs typeface="Times New Roman" pitchFamily="18" charset="0"/>
              </a:rPr>
              <a:t>Говоря о вреде персеверации и ригидности для человека, в первую очередь, для его мышления, необходимо учитывать, что как крайне ригидные, так и крайне неригидные (пластичные) люди имеют свои трудности в интеллектуальной деятельности: первые из-за инертности, "застойности", вторые - вследствие такой "подвижности", которая мешает сохранить необходимые для работы мысли опорные пункты.</a:t>
            </a:r>
          </a:p>
        </p:txBody>
      </p:sp>
    </p:spTree>
    <p:extLst>
      <p:ext uri="{BB962C8B-B14F-4D97-AF65-F5344CB8AC3E}">
        <p14:creationId xmlns:p14="http://schemas.microsoft.com/office/powerpoint/2010/main" val="13042222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332656"/>
            <a:ext cx="8424936" cy="3906768"/>
          </a:xfrm>
        </p:spPr>
        <p:txBody>
          <a:bodyPr>
            <a:normAutofit/>
          </a:bodyPr>
          <a:lstStyle/>
          <a:p>
            <a:r>
              <a:rPr lang="ru-RU" dirty="0">
                <a:latin typeface="Times New Roman" pitchFamily="18" charset="0"/>
                <a:cs typeface="Times New Roman" pitchFamily="18" charset="0"/>
              </a:rPr>
              <a:t>Важнейшими факторами, предотвращающими возникновение отрицательных психических состояний у человека, являются формирование и развитие у него чувства долга и ответственности, самоконтроля, мужества, настойчивости, самокритичности, интеллектуальной активности и других положительных нравственных, характерологических, интеллектуальных и психофизиологических качеств, а также овладение методами психической </a:t>
            </a:r>
            <a:r>
              <a:rPr lang="ru-RU" dirty="0" err="1">
                <a:latin typeface="Times New Roman" pitchFamily="18" charset="0"/>
                <a:cs typeface="Times New Roman" pitchFamily="18" charset="0"/>
              </a:rPr>
              <a:t>саморегуляции</a:t>
            </a:r>
            <a:r>
              <a:rPr lang="ru-RU" dirty="0">
                <a:latin typeface="Times New Roman" pitchFamily="18" charset="0"/>
                <a:cs typeface="Times New Roman" pitchFamily="18" charset="0"/>
              </a:rPr>
              <a:t> (аутогенная тренировка и др.).</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3212976"/>
            <a:ext cx="3816424" cy="3312368"/>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3212976"/>
            <a:ext cx="3384376" cy="3312368"/>
          </a:xfrm>
          <a:prstGeom prst="rect">
            <a:avLst/>
          </a:prstGeom>
        </p:spPr>
      </p:pic>
    </p:spTree>
    <p:extLst>
      <p:ext uri="{BB962C8B-B14F-4D97-AF65-F5344CB8AC3E}">
        <p14:creationId xmlns:p14="http://schemas.microsoft.com/office/powerpoint/2010/main" val="12132510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289" y="116632"/>
            <a:ext cx="3570799" cy="720080"/>
          </a:xfrm>
        </p:spPr>
        <p:txBody>
          <a:bodyPr/>
          <a:lstStyle/>
          <a:p>
            <a:r>
              <a:rPr lang="ru-RU" dirty="0">
                <a:latin typeface="Times New Roman" pitchFamily="18" charset="0"/>
                <a:cs typeface="Times New Roman" pitchFamily="18" charset="0"/>
              </a:rPr>
              <a:t>Тест</a:t>
            </a:r>
          </a:p>
        </p:txBody>
      </p:sp>
      <p:sp>
        <p:nvSpPr>
          <p:cNvPr id="3" name="Объект 2"/>
          <p:cNvSpPr>
            <a:spLocks noGrp="1"/>
          </p:cNvSpPr>
          <p:nvPr>
            <p:ph sz="quarter" idx="13"/>
          </p:nvPr>
        </p:nvSpPr>
        <p:spPr>
          <a:xfrm>
            <a:off x="611560" y="1124744"/>
            <a:ext cx="7848872" cy="2880320"/>
          </a:xfrm>
        </p:spPr>
        <p:txBody>
          <a:bodyPr>
            <a:normAutofit fontScale="77500" lnSpcReduction="20000"/>
          </a:bodyPr>
          <a:lstStyle/>
          <a:p>
            <a:r>
              <a:rPr lang="ru-RU" dirty="0">
                <a:latin typeface="Times New Roman" pitchFamily="18" charset="0"/>
                <a:cs typeface="Times New Roman" pitchFamily="18" charset="0"/>
              </a:rPr>
              <a:t>Укажите, какое психологическое понятие характеризуется как “</a:t>
            </a:r>
            <a:r>
              <a:rPr lang="ru-RU" dirty="0" smtClean="0">
                <a:latin typeface="Times New Roman" pitchFamily="18" charset="0"/>
                <a:cs typeface="Times New Roman" pitchFamily="18" charset="0"/>
              </a:rPr>
              <a:t>эмоциональное </a:t>
            </a:r>
            <a:r>
              <a:rPr lang="ru-RU" dirty="0">
                <a:latin typeface="Times New Roman" pitchFamily="18" charset="0"/>
                <a:cs typeface="Times New Roman" pitchFamily="18" charset="0"/>
              </a:rPr>
              <a:t>состояние, возникающее при неудачных, сопровождающееся </a:t>
            </a:r>
            <a:r>
              <a:rPr lang="ru-RU" dirty="0" smtClean="0">
                <a:latin typeface="Times New Roman" pitchFamily="18" charset="0"/>
                <a:cs typeface="Times New Roman" pitchFamily="18" charset="0"/>
              </a:rPr>
              <a:t>переживанием </a:t>
            </a:r>
            <a:r>
              <a:rPr lang="ru-RU" dirty="0">
                <a:latin typeface="Times New Roman" pitchFamily="18" charset="0"/>
                <a:cs typeface="Times New Roman" pitchFamily="18" charset="0"/>
              </a:rPr>
              <a:t>безысходности, крушением надежд”.</a:t>
            </a:r>
          </a:p>
          <a:p>
            <a:r>
              <a:rPr lang="ru-RU" dirty="0">
                <a:latin typeface="Times New Roman" pitchFamily="18" charset="0"/>
                <a:cs typeface="Times New Roman" pitchFamily="18" charset="0"/>
              </a:rPr>
              <a:t>А)аффект;</a:t>
            </a:r>
          </a:p>
          <a:p>
            <a:r>
              <a:rPr lang="ru-RU" dirty="0">
                <a:latin typeface="Times New Roman" pitchFamily="18" charset="0"/>
                <a:cs typeface="Times New Roman" pitchFamily="18" charset="0"/>
              </a:rPr>
              <a:t>Б) фрустрация;</a:t>
            </a:r>
          </a:p>
          <a:p>
            <a:r>
              <a:rPr lang="ru-RU" dirty="0">
                <a:latin typeface="Times New Roman" pitchFamily="18" charset="0"/>
                <a:cs typeface="Times New Roman" pitchFamily="18" charset="0"/>
              </a:rPr>
              <a:t>В) стеническая эмоция.</a:t>
            </a:r>
          </a:p>
          <a:p>
            <a:r>
              <a:rPr lang="ru-RU" dirty="0">
                <a:latin typeface="Times New Roman" pitchFamily="18" charset="0"/>
                <a:cs typeface="Times New Roman" pitchFamily="18" charset="0"/>
              </a:rPr>
              <a:t>Ответ: б) </a:t>
            </a:r>
            <a:r>
              <a:rPr lang="ru-RU" dirty="0" smtClean="0">
                <a:latin typeface="Times New Roman" pitchFamily="18" charset="0"/>
                <a:cs typeface="Times New Roman" pitchFamily="18" charset="0"/>
              </a:rPr>
              <a:t>фрустрация. </a:t>
            </a:r>
            <a:r>
              <a:rPr lang="ru-RU" dirty="0">
                <a:latin typeface="Times New Roman" pitchFamily="18" charset="0"/>
                <a:cs typeface="Times New Roman" pitchFamily="18" charset="0"/>
              </a:rPr>
              <a:t>Я выбрала такой вариант ответа, потому что по определению фрустрация – это психическое состояние, возникающее в случае, когда человек на пути к достижению цели сталкивается с препятствиями, которые реально непреодолимы или воспринимаются им как </a:t>
            </a:r>
            <a:r>
              <a:rPr lang="ru-RU" dirty="0" smtClean="0">
                <a:latin typeface="Times New Roman" pitchFamily="18" charset="0"/>
                <a:cs typeface="Times New Roman" pitchFamily="18" charset="0"/>
              </a:rPr>
              <a:t>непреодолимые.</a:t>
            </a:r>
            <a:endParaRPr lang="ru-RU" dirty="0">
              <a:latin typeface="Times New Roman" pitchFamily="18" charset="0"/>
              <a:cs typeface="Times New Roman" pitchFamily="18" charset="0"/>
            </a:endParaRP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3789040"/>
            <a:ext cx="6624736" cy="2914675"/>
          </a:xfrm>
          <a:prstGeom prst="rect">
            <a:avLst/>
          </a:prstGeom>
        </p:spPr>
      </p:pic>
    </p:spTree>
    <p:extLst>
      <p:ext uri="{BB962C8B-B14F-4D97-AF65-F5344CB8AC3E}">
        <p14:creationId xmlns:p14="http://schemas.microsoft.com/office/powerpoint/2010/main" val="11583119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3289" y="188640"/>
            <a:ext cx="5082967" cy="792088"/>
          </a:xfrm>
        </p:spPr>
        <p:txBody>
          <a:bodyPr/>
          <a:lstStyle/>
          <a:p>
            <a:r>
              <a:rPr lang="ru-RU" dirty="0">
                <a:latin typeface="Times New Roman" pitchFamily="18" charset="0"/>
                <a:cs typeface="Times New Roman" pitchFamily="18" charset="0"/>
              </a:rPr>
              <a:t>Заключение</a:t>
            </a:r>
          </a:p>
        </p:txBody>
      </p:sp>
      <p:sp>
        <p:nvSpPr>
          <p:cNvPr id="3" name="Объект 2"/>
          <p:cNvSpPr>
            <a:spLocks noGrp="1"/>
          </p:cNvSpPr>
          <p:nvPr>
            <p:ph sz="quarter" idx="13"/>
          </p:nvPr>
        </p:nvSpPr>
        <p:spPr>
          <a:xfrm>
            <a:off x="179512" y="1196752"/>
            <a:ext cx="8856984" cy="4680520"/>
          </a:xfrm>
        </p:spPr>
        <p:txBody>
          <a:bodyPr>
            <a:normAutofit fontScale="92500"/>
          </a:bodyPr>
          <a:lstStyle/>
          <a:p>
            <a:r>
              <a:rPr lang="ru-RU" dirty="0">
                <a:latin typeface="Times New Roman" pitchFamily="18" charset="0"/>
                <a:cs typeface="Times New Roman" pitchFamily="18" charset="0"/>
              </a:rPr>
              <a:t>Психологические состояния — важнейший компонент психики человека. Относительно простые психологические состояния лежат в основе всего многообразия психических как в норме, так и в патологии. Именно они — простые психологические и сложные психические состояния — являются предметом непосредственного исследования в психологии и объектом педагогических, медицинских и иных управляющих воздействий. По своему происхождению психологические состояния являются психическими процессами во времени. Состояния, как образования более высокого уровня, управляют процессами нижерасположенных уровней. Основными механизмами </a:t>
            </a:r>
            <a:r>
              <a:rPr lang="ru-RU" dirty="0" err="1">
                <a:latin typeface="Times New Roman" pitchFamily="18" charset="0"/>
                <a:cs typeface="Times New Roman" pitchFamily="18" charset="0"/>
              </a:rPr>
              <a:t>саморегуляции</a:t>
            </a:r>
            <a:r>
              <a:rPr lang="ru-RU" dirty="0">
                <a:latin typeface="Times New Roman" pitchFamily="18" charset="0"/>
                <a:cs typeface="Times New Roman" pitchFamily="18" charset="0"/>
              </a:rPr>
              <a:t> психики являются эмоции, воля, эмоциональные и волевые функции. Непосредственным механизмом регуляции являются все формы внимания — как процесса, состояния и свойства личности. Необходимо уменьшать отрицательное влияние неблагоприятных состояний на деятельность человека и стремиться к тому, чтобы эмоциональное состояние человека было положительно окрашенным.</a:t>
            </a:r>
          </a:p>
        </p:txBody>
      </p:sp>
    </p:spTree>
    <p:extLst>
      <p:ext uri="{BB962C8B-B14F-4D97-AF65-F5344CB8AC3E}">
        <p14:creationId xmlns:p14="http://schemas.microsoft.com/office/powerpoint/2010/main" val="1901289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9" y="116632"/>
            <a:ext cx="6336703" cy="936104"/>
          </a:xfrm>
        </p:spPr>
        <p:txBody>
          <a:bodyPr/>
          <a:lstStyle/>
          <a:p>
            <a:r>
              <a:rPr lang="ru-RU" dirty="0">
                <a:latin typeface="Times New Roman" pitchFamily="18" charset="0"/>
                <a:cs typeface="Times New Roman" pitchFamily="18" charset="0"/>
              </a:rPr>
              <a:t>Список литературы</a:t>
            </a:r>
          </a:p>
        </p:txBody>
      </p:sp>
      <p:sp>
        <p:nvSpPr>
          <p:cNvPr id="3" name="Объект 2"/>
          <p:cNvSpPr>
            <a:spLocks noGrp="1"/>
          </p:cNvSpPr>
          <p:nvPr>
            <p:ph sz="quarter" idx="13"/>
          </p:nvPr>
        </p:nvSpPr>
        <p:spPr>
          <a:xfrm>
            <a:off x="1143000" y="1268760"/>
            <a:ext cx="6400800" cy="3600400"/>
          </a:xfrm>
        </p:spPr>
        <p:txBody>
          <a:bodyPr>
            <a:normAutofit fontScale="70000" lnSpcReduction="20000"/>
          </a:bodyPr>
          <a:lstStyle/>
          <a:p>
            <a:r>
              <a:rPr lang="ru-RU" dirty="0" smtClean="0">
                <a:latin typeface="Times New Roman" pitchFamily="18" charset="0"/>
                <a:cs typeface="Times New Roman" pitchFamily="18" charset="0"/>
              </a:rPr>
              <a:t>1)Китаев-Смык </a:t>
            </a:r>
            <a:r>
              <a:rPr lang="ru-RU" dirty="0">
                <a:latin typeface="Times New Roman" pitchFamily="18" charset="0"/>
                <a:cs typeface="Times New Roman" pitchFamily="18" charset="0"/>
              </a:rPr>
              <a:t>Л.А. Психология стресса. - М., 1983.-1</a:t>
            </a:r>
          </a:p>
          <a:p>
            <a:r>
              <a:rPr lang="ru-RU" dirty="0" smtClean="0">
                <a:latin typeface="Times New Roman" pitchFamily="18" charset="0"/>
                <a:cs typeface="Times New Roman" pitchFamily="18" charset="0"/>
              </a:rPr>
              <a:t>2)Левитов </a:t>
            </a:r>
            <a:r>
              <a:rPr lang="ru-RU" dirty="0">
                <a:latin typeface="Times New Roman" pitchFamily="18" charset="0"/>
                <a:cs typeface="Times New Roman" pitchFamily="18" charset="0"/>
              </a:rPr>
              <a:t>Н.Д. О психологических состояниях человека. - М., 1964.-2</a:t>
            </a:r>
          </a:p>
          <a:p>
            <a:r>
              <a:rPr lang="ru-RU" dirty="0" smtClean="0">
                <a:latin typeface="Times New Roman" pitchFamily="18" charset="0"/>
                <a:cs typeface="Times New Roman" pitchFamily="18" charset="0"/>
              </a:rPr>
              <a:t>3)Островский </a:t>
            </a:r>
            <a:r>
              <a:rPr lang="ru-RU" dirty="0">
                <a:latin typeface="Times New Roman" pitchFamily="18" charset="0"/>
                <a:cs typeface="Times New Roman" pitchFamily="18" charset="0"/>
              </a:rPr>
              <a:t>Э.В., </a:t>
            </a:r>
            <a:r>
              <a:rPr lang="ru-RU" dirty="0" err="1">
                <a:latin typeface="Times New Roman" pitchFamily="18" charset="0"/>
                <a:cs typeface="Times New Roman" pitchFamily="18" charset="0"/>
              </a:rPr>
              <a:t>Чернышова</a:t>
            </a:r>
            <a:r>
              <a:rPr lang="ru-RU" dirty="0">
                <a:latin typeface="Times New Roman" pitchFamily="18" charset="0"/>
                <a:cs typeface="Times New Roman" pitchFamily="18" charset="0"/>
              </a:rPr>
              <a:t> Л.И. Психология и педагогика: Учебное пособие / Под ред. </a:t>
            </a:r>
            <a:r>
              <a:rPr lang="ru-RU" dirty="0" err="1">
                <a:latin typeface="Times New Roman" pitchFamily="18" charset="0"/>
                <a:cs typeface="Times New Roman" pitchFamily="18" charset="0"/>
              </a:rPr>
              <a:t>Э.В.Островского</a:t>
            </a:r>
            <a:r>
              <a:rPr lang="ru-RU" dirty="0">
                <a:latin typeface="Times New Roman" pitchFamily="18" charset="0"/>
                <a:cs typeface="Times New Roman" pitchFamily="18" charset="0"/>
              </a:rPr>
              <a:t>.- М.: Вузовский учебник, 2005.-3</a:t>
            </a:r>
          </a:p>
          <a:p>
            <a:r>
              <a:rPr lang="ru-RU" dirty="0" smtClean="0">
                <a:latin typeface="Times New Roman" pitchFamily="18" charset="0"/>
                <a:cs typeface="Times New Roman" pitchFamily="18" charset="0"/>
              </a:rPr>
              <a:t>4)Психологический </a:t>
            </a:r>
            <a:r>
              <a:rPr lang="ru-RU" dirty="0">
                <a:latin typeface="Times New Roman" pitchFamily="18" charset="0"/>
                <a:cs typeface="Times New Roman" pitchFamily="18" charset="0"/>
              </a:rPr>
              <a:t>словарь (Под ред. Зинченко В.П.,  Мещерякова Б.Г. - М.: Педагогика-Пресс, 1999.-4</a:t>
            </a:r>
          </a:p>
          <a:p>
            <a:r>
              <a:rPr lang="ru-RU" dirty="0" smtClean="0">
                <a:latin typeface="Times New Roman" pitchFamily="18" charset="0"/>
                <a:cs typeface="Times New Roman" pitchFamily="18" charset="0"/>
              </a:rPr>
              <a:t>5)Радугин </a:t>
            </a:r>
            <a:r>
              <a:rPr lang="ru-RU" dirty="0">
                <a:latin typeface="Times New Roman" pitchFamily="18" charset="0"/>
                <a:cs typeface="Times New Roman" pitchFamily="18" charset="0"/>
              </a:rPr>
              <a:t>А.А. Психология и педагогика. -5</a:t>
            </a:r>
          </a:p>
          <a:p>
            <a:r>
              <a:rPr lang="ru-RU" dirty="0" smtClean="0">
                <a:latin typeface="Times New Roman" pitchFamily="18" charset="0"/>
                <a:cs typeface="Times New Roman" pitchFamily="18" charset="0"/>
              </a:rPr>
              <a:t>6)Рубинштейн </a:t>
            </a:r>
            <a:r>
              <a:rPr lang="ru-RU" dirty="0">
                <a:latin typeface="Times New Roman" pitchFamily="18" charset="0"/>
                <a:cs typeface="Times New Roman" pitchFamily="18" charset="0"/>
              </a:rPr>
              <a:t>С.Л. Основы общей психологии.- СПб.: Питер, 1999.-6        </a:t>
            </a:r>
          </a:p>
          <a:p>
            <a:r>
              <a:rPr lang="ru-RU" dirty="0" smtClean="0">
                <a:latin typeface="Times New Roman" pitchFamily="18" charset="0"/>
                <a:cs typeface="Times New Roman" pitchFamily="18" charset="0"/>
              </a:rPr>
              <a:t>7)http</a:t>
            </a:r>
            <a:r>
              <a:rPr lang="ru-RU" dirty="0">
                <a:latin typeface="Times New Roman" pitchFamily="18" charset="0"/>
                <a:cs typeface="Times New Roman" pitchFamily="18" charset="0"/>
              </a:rPr>
              <a:t>://pro-psixology.ru/psixologiya-lichnosti/125-psixicheskie-sostoyaniya.html</a:t>
            </a:r>
          </a:p>
          <a:p>
            <a:r>
              <a:rPr lang="ru-RU" dirty="0" smtClean="0">
                <a:latin typeface="Times New Roman" pitchFamily="18" charset="0"/>
                <a:cs typeface="Times New Roman" pitchFamily="18" charset="0"/>
              </a:rPr>
              <a:t>8)http</a:t>
            </a:r>
            <a:r>
              <a:rPr lang="ru-RU" dirty="0">
                <a:latin typeface="Times New Roman" pitchFamily="18" charset="0"/>
                <a:cs typeface="Times New Roman" pitchFamily="18" charset="0"/>
              </a:rPr>
              <a:t>://www.psyhoslovar.ru/article_18.htm</a:t>
            </a:r>
          </a:p>
          <a:p>
            <a:r>
              <a:rPr lang="ru-RU" dirty="0" smtClean="0">
                <a:latin typeface="Times New Roman" pitchFamily="18" charset="0"/>
                <a:cs typeface="Times New Roman" pitchFamily="18" charset="0"/>
              </a:rPr>
              <a:t>9)http</a:t>
            </a:r>
            <a:r>
              <a:rPr lang="ru-RU" dirty="0">
                <a:latin typeface="Times New Roman" pitchFamily="18" charset="0"/>
                <a:cs typeface="Times New Roman" pitchFamily="18" charset="0"/>
              </a:rPr>
              <a:t>://bookap.info</a:t>
            </a:r>
          </a:p>
          <a:p>
            <a:endParaRPr lang="ru-RU" dirty="0"/>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896" y="4149080"/>
            <a:ext cx="5229200" cy="2547760"/>
          </a:xfrm>
          <a:prstGeom prst="rect">
            <a:avLst/>
          </a:prstGeom>
        </p:spPr>
      </p:pic>
    </p:spTree>
    <p:extLst>
      <p:ext uri="{BB962C8B-B14F-4D97-AF65-F5344CB8AC3E}">
        <p14:creationId xmlns:p14="http://schemas.microsoft.com/office/powerpoint/2010/main" val="28415667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57200" y="404664"/>
            <a:ext cx="8363272" cy="3096344"/>
          </a:xfrm>
        </p:spPr>
        <p:txBody>
          <a:bodyPr>
            <a:normAutofit/>
          </a:bodyPr>
          <a:lstStyle/>
          <a:p>
            <a:r>
              <a:rPr lang="ru-RU" sz="2400" dirty="0" smtClean="0">
                <a:latin typeface="Times New Roman" pitchFamily="18" charset="0"/>
                <a:cs typeface="Times New Roman" pitchFamily="18" charset="0"/>
              </a:rPr>
              <a:t>Понятие «психологическое состояние» как специфическая психологическая категория введено Н.Д. </a:t>
            </a:r>
            <a:r>
              <a:rPr lang="ru-RU" sz="2400" dirty="0" err="1" smtClean="0">
                <a:latin typeface="Times New Roman" pitchFamily="18" charset="0"/>
                <a:cs typeface="Times New Roman" pitchFamily="18" charset="0"/>
              </a:rPr>
              <a:t>Левитовым</a:t>
            </a:r>
            <a:r>
              <a:rPr lang="ru-RU" sz="2400" dirty="0" smtClean="0">
                <a:latin typeface="Times New Roman" pitchFamily="18" charset="0"/>
                <a:cs typeface="Times New Roman" pitchFamily="18" charset="0"/>
              </a:rPr>
              <a:t>. Он писал: Психологическое состояние — целостная характеристика психической деятельности за определенный период времени, показывающая своеобразие психических процессов в зависимости от отражаемых предметов и явлений действительности, предшествующего состояния и психических свойств личности .</a:t>
            </a:r>
            <a:endParaRPr lang="ru-RU" sz="2400" dirty="0">
              <a:latin typeface="Times New Roman" pitchFamily="18" charset="0"/>
              <a:cs typeface="Times New Roman"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3645024"/>
            <a:ext cx="3408444" cy="2520280"/>
          </a:xfrm>
          <a:prstGeom prst="rect">
            <a:avLst/>
          </a:prstGeom>
        </p:spPr>
      </p:pic>
    </p:spTree>
    <p:extLst>
      <p:ext uri="{BB962C8B-B14F-4D97-AF65-F5344CB8AC3E}">
        <p14:creationId xmlns:p14="http://schemas.microsoft.com/office/powerpoint/2010/main" val="10096811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260648"/>
            <a:ext cx="8424936" cy="2304256"/>
          </a:xfrm>
        </p:spPr>
        <p:txBody>
          <a:bodyPr>
            <a:normAutofit/>
          </a:bodyPr>
          <a:lstStyle/>
          <a:p>
            <a:r>
              <a:rPr lang="ru-RU" sz="2000" dirty="0">
                <a:latin typeface="Times New Roman" pitchFamily="18" charset="0"/>
                <a:cs typeface="Times New Roman" pitchFamily="18" charset="0"/>
              </a:rPr>
              <a:t>Психологические состояния — важнейший компонент психики человека. Относительно простые психологические состояния лежат в основе всего многообразия психических как в норме, так и в патологии. Именно они — простые психологические и сложные психические состояния — являются предметом непосредственного исследования в психологии и объектом педагогических, медицинских и иных управляющих воздействий.</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2564904"/>
            <a:ext cx="7128792" cy="3960440"/>
          </a:xfrm>
          <a:prstGeom prst="rect">
            <a:avLst/>
          </a:prstGeom>
        </p:spPr>
      </p:pic>
    </p:spTree>
    <p:extLst>
      <p:ext uri="{BB962C8B-B14F-4D97-AF65-F5344CB8AC3E}">
        <p14:creationId xmlns:p14="http://schemas.microsoft.com/office/powerpoint/2010/main" val="27998024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itchFamily="18" charset="0"/>
                <a:cs typeface="Times New Roman" pitchFamily="18" charset="0"/>
              </a:rPr>
              <a:t>Психическое состояние человека</a:t>
            </a:r>
          </a:p>
        </p:txBody>
      </p:sp>
      <p:sp>
        <p:nvSpPr>
          <p:cNvPr id="3" name="Объект 2"/>
          <p:cNvSpPr>
            <a:spLocks noGrp="1"/>
          </p:cNvSpPr>
          <p:nvPr>
            <p:ph sz="quarter" idx="13"/>
          </p:nvPr>
        </p:nvSpPr>
        <p:spPr>
          <a:xfrm>
            <a:off x="683568" y="764704"/>
            <a:ext cx="7920880" cy="2880320"/>
          </a:xfrm>
        </p:spPr>
        <p:txBody>
          <a:bodyPr>
            <a:normAutofit/>
          </a:bodyPr>
          <a:lstStyle/>
          <a:p>
            <a:r>
              <a:rPr lang="ru-RU" sz="2400" dirty="0">
                <a:latin typeface="Times New Roman" pitchFamily="18" charset="0"/>
                <a:cs typeface="Times New Roman" pitchFamily="18" charset="0"/>
              </a:rPr>
              <a:t>Психическое состояние - это один из возможных режимов </a:t>
            </a:r>
            <a:r>
              <a:rPr lang="ru-RU" sz="2400" dirty="0" smtClean="0">
                <a:latin typeface="Times New Roman" pitchFamily="18" charset="0"/>
                <a:cs typeface="Times New Roman" pitchFamily="18" charset="0"/>
              </a:rPr>
              <a:t>жизнедеятельности </a:t>
            </a:r>
            <a:r>
              <a:rPr lang="ru-RU" sz="2400" dirty="0">
                <a:latin typeface="Times New Roman" pitchFamily="18" charset="0"/>
                <a:cs typeface="Times New Roman" pitchFamily="18" charset="0"/>
              </a:rPr>
              <a:t>человека, на физиологическом уровне отличающийся определёнными энергетическими характеристиками, а на </a:t>
            </a:r>
            <a:r>
              <a:rPr lang="ru-RU" sz="2400" dirty="0" smtClean="0">
                <a:latin typeface="Times New Roman" pitchFamily="18" charset="0"/>
                <a:cs typeface="Times New Roman" pitchFamily="18" charset="0"/>
              </a:rPr>
              <a:t>психологическом </a:t>
            </a:r>
            <a:r>
              <a:rPr lang="ru-RU" sz="2400" dirty="0">
                <a:latin typeface="Times New Roman" pitchFamily="18" charset="0"/>
                <a:cs typeface="Times New Roman" pitchFamily="18" charset="0"/>
              </a:rPr>
              <a:t>уровне — системой психологических фильтров, обеспечивающих специфическое восприятие окружающего мира.</a:t>
            </a:r>
          </a:p>
        </p:txBody>
      </p:sp>
    </p:spTree>
    <p:extLst>
      <p:ext uri="{BB962C8B-B14F-4D97-AF65-F5344CB8AC3E}">
        <p14:creationId xmlns:p14="http://schemas.microsoft.com/office/powerpoint/2010/main" val="11892086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476672"/>
            <a:ext cx="8640960" cy="5760640"/>
          </a:xfrm>
        </p:spPr>
        <p:txBody>
          <a:bodyPr>
            <a:noAutofit/>
          </a:bodyPr>
          <a:lstStyle/>
          <a:p>
            <a:r>
              <a:rPr lang="ru-RU" sz="2000" dirty="0">
                <a:latin typeface="Times New Roman" pitchFamily="18" charset="0"/>
                <a:cs typeface="Times New Roman" pitchFamily="18" charset="0"/>
              </a:rPr>
              <a:t>Наряду с психическими процессами и свойствами личности состояния являются основными классами психических явлений, которые изучает наука психология. Психические состояния влияют на протекание психических процессов, а, повторяясь часто, приобретя устойчивость, могут включиться в структуру личности в качестве её специфического свойства. Так как в каждом психическом состоянии присутствуют психологические, физиологические и поведенческие компоненты, то в описаниях природы состояний можно встретить понятия разных наук (общей психологии, физиологии, медицины, психологии труда и т. д.), что создаёт дополнительные трудности для исследователей, занимающихся данной проблемой. В настоящее время не существует какой-либо единой точки зрения на проблему состояний, так как состояния личности можно рассматривать в двух аспектах. Они являются одновременно и срезами динамики личности, и интегральными реакциями личности, обусловленными её отношениями, поведенческими потребностями, целями активности и адаптивности в окружающей среде и ситуации.</a:t>
            </a:r>
          </a:p>
        </p:txBody>
      </p:sp>
    </p:spTree>
    <p:extLst>
      <p:ext uri="{BB962C8B-B14F-4D97-AF65-F5344CB8AC3E}">
        <p14:creationId xmlns:p14="http://schemas.microsoft.com/office/powerpoint/2010/main" val="38393576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83568" y="332656"/>
            <a:ext cx="8064896" cy="2736304"/>
          </a:xfrm>
        </p:spPr>
        <p:txBody>
          <a:bodyPr>
            <a:noAutofit/>
          </a:bodyPr>
          <a:lstStyle/>
          <a:p>
            <a:r>
              <a:rPr lang="ru-RU" sz="2400" dirty="0">
                <a:latin typeface="Times New Roman" pitchFamily="18" charset="0"/>
                <a:cs typeface="Times New Roman" pitchFamily="18" charset="0"/>
              </a:rPr>
              <a:t>Наряду с психическими состояниями отдельного человека существуют и «</a:t>
            </a:r>
            <a:r>
              <a:rPr lang="ru-RU" sz="2400" dirty="0" err="1">
                <a:latin typeface="Times New Roman" pitchFamily="18" charset="0"/>
                <a:cs typeface="Times New Roman" pitchFamily="18" charset="0"/>
              </a:rPr>
              <a:t>массовидные</a:t>
            </a:r>
            <a:r>
              <a:rPr lang="ru-RU" sz="2400" dirty="0">
                <a:latin typeface="Times New Roman" pitchFamily="18" charset="0"/>
                <a:cs typeface="Times New Roman" pitchFamily="18" charset="0"/>
              </a:rPr>
              <a:t>» состояния, то есть психические состояния отдельных общностей людей (микро- и </a:t>
            </a:r>
            <a:r>
              <a:rPr lang="ru-RU" sz="2400" dirty="0" err="1">
                <a:latin typeface="Times New Roman" pitchFamily="18" charset="0"/>
                <a:cs typeface="Times New Roman" pitchFamily="18" charset="0"/>
              </a:rPr>
              <a:t>макрогрупп</a:t>
            </a:r>
            <a:r>
              <a:rPr lang="ru-RU" sz="2400" dirty="0">
                <a:latin typeface="Times New Roman" pitchFamily="18" charset="0"/>
                <a:cs typeface="Times New Roman" pitchFamily="18" charset="0"/>
              </a:rPr>
              <a:t>, народов, обществ). В </a:t>
            </a:r>
            <a:r>
              <a:rPr lang="ru-RU" sz="2400" dirty="0" err="1" smtClean="0">
                <a:latin typeface="Times New Roman" pitchFamily="18" charset="0"/>
                <a:cs typeface="Times New Roman" pitchFamily="18" charset="0"/>
              </a:rPr>
              <a:t>социоло-гической</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и социально-психологической литературе специально рассматриваются два вида таких состояний ─ общественное мнение и общественное настроение.</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3068960"/>
            <a:ext cx="7344816" cy="3384376"/>
          </a:xfrm>
          <a:prstGeom prst="rect">
            <a:avLst/>
          </a:prstGeom>
        </p:spPr>
      </p:pic>
    </p:spTree>
    <p:extLst>
      <p:ext uri="{BB962C8B-B14F-4D97-AF65-F5344CB8AC3E}">
        <p14:creationId xmlns:p14="http://schemas.microsoft.com/office/powerpoint/2010/main" val="4840091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83568" y="404664"/>
            <a:ext cx="8208912" cy="3801576"/>
          </a:xfrm>
        </p:spPr>
        <p:txBody>
          <a:bodyPr>
            <a:normAutofit fontScale="70000" lnSpcReduction="20000"/>
          </a:bodyPr>
          <a:lstStyle/>
          <a:p>
            <a:r>
              <a:rPr lang="ru-RU" sz="2600" dirty="0">
                <a:latin typeface="Times New Roman" pitchFamily="18" charset="0"/>
                <a:cs typeface="Times New Roman" pitchFamily="18" charset="0"/>
              </a:rPr>
              <a:t>Психические состояния человеческих общностей характеризуются целым рядом признаков, не свойственных вообще или свойственных в меньшей степени состояниям индивида; </a:t>
            </a:r>
            <a:r>
              <a:rPr lang="ru-RU" sz="2600" dirty="0" err="1">
                <a:latin typeface="Times New Roman" pitchFamily="18" charset="0"/>
                <a:cs typeface="Times New Roman" pitchFamily="18" charset="0"/>
              </a:rPr>
              <a:t>массовидность</a:t>
            </a:r>
            <a:r>
              <a:rPr lang="ru-RU" sz="2600" dirty="0">
                <a:latin typeface="Times New Roman" pitchFamily="18" charset="0"/>
                <a:cs typeface="Times New Roman" pitchFamily="18" charset="0"/>
              </a:rPr>
              <a:t>; ярко выраженный социальный характер; большая политическая значимость в жизни общества; «заразительность», то есть способность к быстрой иррадиации (распространению); «эффект группы», то есть увеличение силы и значения состояний людской общности; информативность, тенденция к закреплению. </a:t>
            </a:r>
          </a:p>
          <a:p>
            <a:r>
              <a:rPr lang="ru-RU" sz="2600" dirty="0">
                <a:latin typeface="Times New Roman" pitchFamily="18" charset="0"/>
                <a:cs typeface="Times New Roman" pitchFamily="18" charset="0"/>
              </a:rPr>
              <a:t>Психические состояния человека характеризуются целостностью, подвижностью и относительной устойчивостью, взаимосвязью с психическими процессами и свойствами личности, индивидуальным своеобразием и типичностью, крайним многообразием, полярностью.</a:t>
            </a:r>
          </a:p>
          <a:p>
            <a:r>
              <a:rPr lang="ru-RU" sz="2600" dirty="0">
                <a:latin typeface="Times New Roman" pitchFamily="18" charset="0"/>
                <a:cs typeface="Times New Roman" pitchFamily="18" charset="0"/>
              </a:rPr>
              <a:t>Каждому психическому состоянию человека соответствует противоположное состояние (уверенность ─ неуверенность, активность ─ пассивность, фрустрация ─ толерантность и т. д.).</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3789040"/>
            <a:ext cx="6264696" cy="2880320"/>
          </a:xfrm>
          <a:prstGeom prst="rect">
            <a:avLst/>
          </a:prstGeom>
        </p:spPr>
      </p:pic>
    </p:spTree>
    <p:extLst>
      <p:ext uri="{BB962C8B-B14F-4D97-AF65-F5344CB8AC3E}">
        <p14:creationId xmlns:p14="http://schemas.microsoft.com/office/powerpoint/2010/main" val="2140207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251</TotalTime>
  <Words>3820</Words>
  <Application>Microsoft Office PowerPoint</Application>
  <PresentationFormat>Экран (4:3)</PresentationFormat>
  <Paragraphs>90</Paragraphs>
  <Slides>39</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Воздушный поток</vt:lpstr>
      <vt:lpstr>КОНТРОЛЬНАЯ РАБОТА по  дисциплине  «Психология» Вариант №18  </vt:lpstr>
      <vt:lpstr>Содержание</vt:lpstr>
      <vt:lpstr>Введение</vt:lpstr>
      <vt:lpstr>Презентация PowerPoint</vt:lpstr>
      <vt:lpstr>Презентация PowerPoint</vt:lpstr>
      <vt:lpstr>Психическое состояние человека</vt:lpstr>
      <vt:lpstr>Презентация PowerPoint</vt:lpstr>
      <vt:lpstr>Презентация PowerPoint</vt:lpstr>
      <vt:lpstr>Презентация PowerPoint</vt:lpstr>
      <vt:lpstr>Презентация PowerPoint</vt:lpstr>
      <vt:lpstr>Презентация PowerPoint</vt:lpstr>
      <vt:lpstr>1.Типичные положительные психические состояния человека</vt:lpstr>
      <vt:lpstr>Презентация PowerPoint</vt:lpstr>
      <vt:lpstr>Презентация PowerPoint</vt:lpstr>
      <vt:lpstr>Презентация PowerPoint</vt:lpstr>
      <vt:lpstr>Презентация PowerPoint</vt:lpstr>
      <vt:lpstr>Профессиональная заинтересованность</vt:lpstr>
      <vt:lpstr>Презентация PowerPoint</vt:lpstr>
      <vt:lpstr>Творческое вдохновение</vt:lpstr>
      <vt:lpstr>Решительность</vt:lpstr>
      <vt:lpstr>Отрицательные психические состояния человека</vt:lpstr>
      <vt:lpstr>Презентация PowerPoint</vt:lpstr>
      <vt:lpstr>Презентация PowerPoint</vt:lpstr>
      <vt:lpstr>Стресс</vt:lpstr>
      <vt:lpstr>Презентация PowerPoint</vt:lpstr>
      <vt:lpstr>Презентация PowerPoint</vt:lpstr>
      <vt:lpstr>Презентация PowerPoint</vt:lpstr>
      <vt:lpstr>Беспокойство-Тревога</vt:lpstr>
      <vt:lpstr>Презентация PowerPoint</vt:lpstr>
      <vt:lpstr>Презентация PowerPoint</vt:lpstr>
      <vt:lpstr>Фрустрация</vt:lpstr>
      <vt:lpstr>Страх</vt:lpstr>
      <vt:lpstr>Презентация PowerPoint</vt:lpstr>
      <vt:lpstr>Депрессия</vt:lpstr>
      <vt:lpstr>Презентация PowerPoint</vt:lpstr>
      <vt:lpstr>Презентация PowerPoint</vt:lpstr>
      <vt:lpstr>Тест</vt:lpstr>
      <vt:lpstr>Заключение</vt:lpstr>
      <vt:lpstr>Список литературы</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«Психология»</dc:title>
  <dc:creator>Admin</dc:creator>
  <cp:lastModifiedBy>Admin</cp:lastModifiedBy>
  <cp:revision>24</cp:revision>
  <dcterms:created xsi:type="dcterms:W3CDTF">2013-05-28T13:57:25Z</dcterms:created>
  <dcterms:modified xsi:type="dcterms:W3CDTF">2013-05-28T18:13:44Z</dcterms:modified>
</cp:coreProperties>
</file>