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DC83129-8D74-478A-BDC0-AA1C196C244F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42E10E5-1209-42FC-838E-00E1D00BF91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14290"/>
            <a:ext cx="7286676" cy="307183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Самые распространенные схемы денежных афер</a:t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3857628"/>
            <a:ext cx="6480048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Выполнила студентка группы экм-б-о-15-3</a:t>
            </a:r>
          </a:p>
          <a:p>
            <a:r>
              <a:rPr lang="ru-RU" sz="3200" dirty="0" err="1" smtClean="0"/>
              <a:t>Хамукова</a:t>
            </a:r>
            <a:r>
              <a:rPr lang="ru-RU" sz="3200" dirty="0" smtClean="0"/>
              <a:t> </a:t>
            </a:r>
            <a:r>
              <a:rPr lang="ru-RU" sz="3200" dirty="0" err="1" smtClean="0"/>
              <a:t>Мадина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0"/>
            <a:ext cx="3103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Скиминг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714356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Суть его заключается в том, что на банкоматы устанавливается специальное считывающее устройство – так называемый </a:t>
            </a:r>
            <a:r>
              <a:rPr lang="ru-RU" sz="2800" dirty="0" err="1"/>
              <a:t>скиммер</a:t>
            </a:r>
            <a:r>
              <a:rPr lang="ru-RU" sz="2800" dirty="0"/>
              <a:t>, который копирует магнитную полосу карты, одновременно устанавливается видеокамера, позволяющая считать </a:t>
            </a:r>
            <a:r>
              <a:rPr lang="ru-RU" sz="2800" dirty="0" err="1"/>
              <a:t>пин-код</a:t>
            </a:r>
            <a:r>
              <a:rPr lang="ru-RU" sz="2800" dirty="0"/>
              <a:t>. </a:t>
            </a:r>
          </a:p>
        </p:txBody>
      </p:sp>
      <p:pic>
        <p:nvPicPr>
          <p:cNvPr id="9625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928934"/>
            <a:ext cx="7000924" cy="3929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Картинки по запросу скиммер как выгляди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068" y="428604"/>
            <a:ext cx="8902932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71543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Также мошенники могут использовать насадку, которая надевается на настоящую клавиатуру и внешне повторяет оригинальные кнопки. Поддельная клавиатура запоминает все нажатые клавиши, в том числе и </a:t>
            </a:r>
            <a:r>
              <a:rPr lang="ru-RU" sz="2800" dirty="0" err="1"/>
              <a:t>пин-код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  <p:pic>
        <p:nvPicPr>
          <p:cNvPr id="97282" name="Picture 2" descr="Картинки по запросу скиммер как выгляди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5" y="2500306"/>
            <a:ext cx="5829689" cy="4357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8582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Можно перехватить данные, которые банкомат отправляет в банк, дабы удостовериться в наличии запрашиваемой суммы денег на счету. Для этого мошенникам надо подключиться к соответствующему кабелю и, не разрывая его, считать необходимые данные. Технически этот вариант сложен для исполнения, но срабатывает почти всегда.</a:t>
            </a:r>
          </a:p>
        </p:txBody>
      </p:sp>
      <p:pic>
        <p:nvPicPr>
          <p:cNvPr id="99330" name="Picture 2" descr="Картинки по запросу скиммер как выгляди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286124"/>
            <a:ext cx="4643470" cy="34739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35824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Еще один вариант – установка в людном месте фальшивого банкомата.</a:t>
            </a:r>
          </a:p>
          <a:p>
            <a:endParaRPr lang="ru-RU" dirty="0"/>
          </a:p>
        </p:txBody>
      </p:sp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71612"/>
            <a:ext cx="7106677" cy="396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214290"/>
            <a:ext cx="2912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Фишинг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28670"/>
            <a:ext cx="914400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/>
              <a:t>Фишинг</a:t>
            </a:r>
            <a:r>
              <a:rPr lang="ru-RU" sz="2800" dirty="0"/>
              <a:t> (от англ. – рыбалка) – это особый вид компьютерного мошенничества. </a:t>
            </a:r>
          </a:p>
          <a:p>
            <a:r>
              <a:rPr lang="ru-RU" sz="2800" dirty="0" err="1"/>
              <a:t>Фишинг-атаки</a:t>
            </a:r>
            <a:r>
              <a:rPr lang="ru-RU" sz="2800" dirty="0"/>
              <a:t> организуются следующим образом: </a:t>
            </a:r>
            <a:r>
              <a:rPr lang="ru-RU" sz="2800" dirty="0" err="1"/>
              <a:t>киберпреступники</a:t>
            </a:r>
            <a:r>
              <a:rPr lang="ru-RU" sz="2800" dirty="0"/>
              <a:t> создают подложный сайт, который выглядит в точности так же, как сайт банка, </a:t>
            </a:r>
            <a:r>
              <a:rPr lang="ru-RU" sz="2800" dirty="0" err="1"/>
              <a:t>интернет-магазина</a:t>
            </a:r>
            <a:r>
              <a:rPr lang="ru-RU" sz="2800" dirty="0"/>
              <a:t> и других сайтов, позволяющих проводить финансовые расчеты через Интернет. Затем мошенники пытаются обманным путем добиться, чтобы пользователь посетил фальшивый сайт и ввел на нем свои конфиденциальные данные, например регистрационное имя, пароль или </a:t>
            </a:r>
            <a:r>
              <a:rPr lang="ru-RU" sz="2800" dirty="0" err="1"/>
              <a:t>пин-код</a:t>
            </a:r>
            <a:r>
              <a:rPr lang="ru-RU" sz="2800" dirty="0"/>
              <a:t>. Используя их, злоумышленники крадут деньги со счетов пользователей.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Картинки по запросу фишинговый сай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8320423" cy="51435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857884" y="285728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Фишинговый</a:t>
            </a:r>
            <a:r>
              <a:rPr lang="ru-RU" dirty="0" smtClean="0"/>
              <a:t> сайт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00108"/>
            <a:ext cx="935837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/>
              <a:t>Смишинг</a:t>
            </a:r>
            <a:r>
              <a:rPr lang="ru-RU" sz="2800" dirty="0"/>
              <a:t> – подвид </a:t>
            </a:r>
            <a:r>
              <a:rPr lang="ru-RU" sz="2800" dirty="0" err="1"/>
              <a:t>фишинга</a:t>
            </a:r>
            <a:r>
              <a:rPr lang="ru-RU" sz="2800" dirty="0"/>
              <a:t>. В данном случае мошенничество происходит не через Интернет, а через </a:t>
            </a:r>
            <a:r>
              <a:rPr lang="ru-RU" sz="2800" dirty="0" err="1"/>
              <a:t>СМС-сообщения</a:t>
            </a:r>
            <a:r>
              <a:rPr lang="ru-RU" sz="2800" dirty="0"/>
              <a:t>.</a:t>
            </a:r>
          </a:p>
          <a:p>
            <a:r>
              <a:rPr lang="ru-RU" sz="2800" dirty="0"/>
              <a:t>Клиент банка получает сообщение от имени банка о том, что возникли некоторые проблемы с его картой, затем следует просьба для решения этих проблем зайти на «фальшивый» сайт или перезвонить по указанному номеру. Одна из разновидностей –  «банк» предлагает клиента принять участие в акции. Таким образом, мошенники пытаются выманить реквизиты вашей банковской карты.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71802" y="0"/>
            <a:ext cx="3334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Смишинг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Картинки по запросу смишинг сбербан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7166"/>
            <a:ext cx="7510494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928670"/>
            <a:ext cx="835824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Чаще всего мошенники стараются взять кредит или оформить кредитную карту на имя другого человека, не поставив его в известность. В результате банк считает, что кредит взяли именно вы, и начинает предъявлять вам соответствующие требования по его возврату.</a:t>
            </a:r>
          </a:p>
          <a:p>
            <a:r>
              <a:rPr lang="ru-RU" sz="2800" dirty="0"/>
              <a:t>Схема получения мошеннического кредита довольно проста. Все, что нужно мошеннику, – персональные данные «заемщика», включая информацию из паспорта, регистрационный адрес и тому подобное.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14290"/>
            <a:ext cx="8132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Кредитные мошенники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835824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Все мы не раз слышали жалобы от друзей и знакомых о мошенничествах с финансами. Порой даже сами попадаемся на удочку мошенников, которые используют все более изощренные методы. </a:t>
            </a:r>
          </a:p>
          <a:p>
            <a:r>
              <a:rPr lang="ru-RU" sz="2800" b="1" dirty="0" smtClean="0"/>
              <a:t>Вспоминая народную мудрость «предупрежден – значит вооружен», рассмотрим наиболее распространенные схемы</a:t>
            </a:r>
            <a:r>
              <a:rPr lang="ru-RU" sz="2800" b="1" dirty="0"/>
              <a:t> </a:t>
            </a:r>
            <a:r>
              <a:rPr lang="ru-RU" sz="2800" b="1" dirty="0" smtClean="0"/>
              <a:t>мошенничеств</a:t>
            </a:r>
            <a:endParaRPr lang="en-US" sz="2800" b="1" dirty="0" smtClean="0"/>
          </a:p>
          <a:p>
            <a:r>
              <a:rPr lang="ru-RU" sz="2800" b="1" dirty="0" smtClean="0"/>
              <a:t>с деньгами.</a:t>
            </a:r>
          </a:p>
          <a:p>
            <a:endParaRPr lang="ru-RU" dirty="0"/>
          </a:p>
        </p:txBody>
      </p:sp>
      <p:sp>
        <p:nvSpPr>
          <p:cNvPr id="1030" name="AutoShape 6" descr="Картинки по запросу жулик 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Картинки по запросу жулик 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881430"/>
            <a:ext cx="4182081" cy="2976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92971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Еще одна схема мошенничества – так называемые «черные» брокеры. По сути, эта схема похожа с уже широко известными на рынке недвижимости. Так, брокеры обещают оформить кредит в банке, собирают с вас данные, получают кредит на ваше имя, но при этом сообщают вам, что банк отказал в кредите. Таким </a:t>
            </a:r>
            <a:endParaRPr lang="ru-RU" sz="2800" dirty="0" smtClean="0"/>
          </a:p>
          <a:p>
            <a:r>
              <a:rPr lang="ru-RU" sz="2800" dirty="0" smtClean="0"/>
              <a:t>образом</a:t>
            </a:r>
            <a:r>
              <a:rPr lang="ru-RU" sz="2800" dirty="0"/>
              <a:t>, кредит </a:t>
            </a:r>
            <a:endParaRPr lang="ru-RU" sz="2800" dirty="0" smtClean="0"/>
          </a:p>
          <a:p>
            <a:r>
              <a:rPr lang="ru-RU" sz="2800" dirty="0" smtClean="0"/>
              <a:t>горе-заемщику </a:t>
            </a:r>
          </a:p>
          <a:p>
            <a:r>
              <a:rPr lang="ru-RU" sz="2800" dirty="0" smtClean="0"/>
              <a:t>платить </a:t>
            </a:r>
            <a:r>
              <a:rPr lang="ru-RU" sz="2800" dirty="0"/>
              <a:t>придется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а доказать </a:t>
            </a:r>
            <a:r>
              <a:rPr lang="ru-RU" sz="2800" dirty="0" smtClean="0"/>
              <a:t>что-либо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очень сложно.</a:t>
            </a:r>
          </a:p>
          <a:p>
            <a:endParaRPr lang="ru-RU" dirty="0"/>
          </a:p>
        </p:txBody>
      </p:sp>
      <p:pic>
        <p:nvPicPr>
          <p:cNvPr id="105474" name="Picture 2" descr="Картинки по запросу черные броке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1450" y="2847974"/>
            <a:ext cx="5162550" cy="4010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Картинки по запросу спасибо за вним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686944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Фальшивомонетничество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20" y="1142984"/>
            <a:ext cx="885828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Это мошенничества </a:t>
            </a:r>
            <a:r>
              <a:rPr lang="ru-RU" sz="2800" dirty="0"/>
              <a:t>появились еще </a:t>
            </a:r>
            <a:r>
              <a:rPr lang="ru-RU" sz="2800" dirty="0" smtClean="0"/>
              <a:t>в </a:t>
            </a:r>
            <a:r>
              <a:rPr lang="ru-RU" sz="2800" dirty="0"/>
              <a:t>древности как неизменный атрибут </a:t>
            </a:r>
            <a:r>
              <a:rPr lang="ru-RU" sz="2800" dirty="0" smtClean="0"/>
              <a:t>«</a:t>
            </a:r>
            <a:r>
              <a:rPr lang="ru-RU" sz="2800" dirty="0"/>
              <a:t>делового мира». Купцы </a:t>
            </a:r>
            <a:r>
              <a:rPr lang="ru-RU" sz="2800" dirty="0" smtClean="0"/>
              <a:t>обманывали покупателей</a:t>
            </a:r>
            <a:r>
              <a:rPr lang="ru-RU" sz="2800" dirty="0"/>
              <a:t>, </a:t>
            </a:r>
            <a:r>
              <a:rPr lang="ru-RU" sz="2800" dirty="0" smtClean="0"/>
              <a:t>продавали </a:t>
            </a:r>
            <a:r>
              <a:rPr lang="ru-RU" sz="2800" dirty="0"/>
              <a:t>им негодный </a:t>
            </a:r>
            <a:r>
              <a:rPr lang="ru-RU" sz="2800" dirty="0" smtClean="0"/>
              <a:t>товар </a:t>
            </a:r>
            <a:r>
              <a:rPr lang="ru-RU" sz="2800" dirty="0"/>
              <a:t>по </a:t>
            </a:r>
            <a:r>
              <a:rPr lang="ru-RU" sz="2800" dirty="0" smtClean="0"/>
              <a:t>завышенной </a:t>
            </a:r>
          </a:p>
          <a:p>
            <a:r>
              <a:rPr lang="ru-RU" sz="2800" dirty="0" smtClean="0"/>
              <a:t>цене.</a:t>
            </a:r>
          </a:p>
          <a:p>
            <a:r>
              <a:rPr lang="ru-RU" sz="2800" dirty="0" smtClean="0"/>
              <a:t> А </a:t>
            </a:r>
            <a:r>
              <a:rPr lang="ru-RU" sz="2800" dirty="0"/>
              <a:t>другая </a:t>
            </a:r>
            <a:r>
              <a:rPr lang="ru-RU" sz="2800" dirty="0" smtClean="0"/>
              <a:t>сторона</a:t>
            </a:r>
            <a:r>
              <a:rPr lang="ru-RU" sz="2800" dirty="0"/>
              <a:t>, </a:t>
            </a:r>
            <a:endParaRPr lang="ru-RU" sz="2800" dirty="0" smtClean="0"/>
          </a:p>
          <a:p>
            <a:r>
              <a:rPr lang="ru-RU" sz="2800" dirty="0" smtClean="0"/>
              <a:t>не </a:t>
            </a:r>
            <a:r>
              <a:rPr lang="ru-RU" sz="2800" dirty="0"/>
              <a:t>оставаясь в </a:t>
            </a:r>
            <a:r>
              <a:rPr lang="ru-RU" sz="2800" dirty="0" smtClean="0"/>
              <a:t>долгу</a:t>
            </a:r>
            <a:r>
              <a:rPr lang="ru-RU" sz="2800" dirty="0"/>
              <a:t>, </a:t>
            </a:r>
            <a:endParaRPr lang="ru-RU" sz="2800" dirty="0" smtClean="0"/>
          </a:p>
          <a:p>
            <a:r>
              <a:rPr lang="ru-RU" sz="2800" dirty="0" smtClean="0"/>
              <a:t>платила </a:t>
            </a:r>
            <a:r>
              <a:rPr lang="ru-RU" sz="2800" dirty="0"/>
              <a:t>за </a:t>
            </a:r>
            <a:r>
              <a:rPr lang="ru-RU" sz="2800" dirty="0" smtClean="0"/>
              <a:t>товар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порчеными </a:t>
            </a:r>
            <a:r>
              <a:rPr lang="ru-RU" sz="2800" dirty="0" smtClean="0"/>
              <a:t>монетами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или </a:t>
            </a:r>
            <a:r>
              <a:rPr lang="ru-RU" sz="2800" dirty="0" smtClean="0"/>
              <a:t>товарами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  <p:pic>
        <p:nvPicPr>
          <p:cNvPr id="89096" name="Picture 8" descr="Картинки по запросу купе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8675" y="2571750"/>
            <a:ext cx="4505325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7154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 Древнем Риме донос на фальшивомонетчика сулил гражданину пожизненное освобождение от налогов, а рабу – </a:t>
            </a:r>
            <a:r>
              <a:rPr lang="ru-RU" sz="2800" dirty="0" smtClean="0"/>
              <a:t>свободу.</a:t>
            </a:r>
          </a:p>
          <a:p>
            <a:r>
              <a:rPr lang="ru-RU" sz="2800" dirty="0" smtClean="0"/>
              <a:t>Самих же</a:t>
            </a:r>
          </a:p>
          <a:p>
            <a:r>
              <a:rPr lang="ru-RU" sz="2800" dirty="0" smtClean="0"/>
              <a:t> фальшивомонетчиков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сжигали и бросали </a:t>
            </a:r>
            <a:endParaRPr lang="ru-RU" sz="2800" dirty="0" smtClean="0"/>
          </a:p>
          <a:p>
            <a:r>
              <a:rPr lang="ru-RU" sz="2800" dirty="0" smtClean="0"/>
              <a:t>на </a:t>
            </a:r>
            <a:r>
              <a:rPr lang="ru-RU" sz="2800" dirty="0"/>
              <a:t>растерзание зверям. </a:t>
            </a:r>
            <a:endParaRPr lang="ru-RU" sz="2800" dirty="0" smtClean="0"/>
          </a:p>
          <a:p>
            <a:r>
              <a:rPr lang="ru-RU" sz="2800" dirty="0" smtClean="0"/>
              <a:t>В </a:t>
            </a:r>
            <a:r>
              <a:rPr lang="ru-RU" sz="2800" dirty="0"/>
              <a:t>Индии таких </a:t>
            </a:r>
            <a:endParaRPr lang="ru-RU" sz="2800" dirty="0" smtClean="0"/>
          </a:p>
          <a:p>
            <a:r>
              <a:rPr lang="ru-RU" sz="2800" dirty="0" smtClean="0"/>
              <a:t>преступников </a:t>
            </a:r>
            <a:r>
              <a:rPr lang="ru-RU" sz="2800" dirty="0"/>
              <a:t>разрезали </a:t>
            </a:r>
            <a:endParaRPr lang="ru-RU" sz="2800" dirty="0" smtClean="0"/>
          </a:p>
          <a:p>
            <a:r>
              <a:rPr lang="ru-RU" sz="2800" dirty="0" smtClean="0"/>
              <a:t>бритвами</a:t>
            </a:r>
            <a:r>
              <a:rPr lang="ru-RU" sz="2800" dirty="0"/>
              <a:t>, а во Франции – </a:t>
            </a:r>
            <a:endParaRPr lang="ru-RU" sz="2800" dirty="0" smtClean="0"/>
          </a:p>
          <a:p>
            <a:r>
              <a:rPr lang="ru-RU" sz="2800" dirty="0" smtClean="0"/>
              <a:t>варили </a:t>
            </a:r>
            <a:r>
              <a:rPr lang="ru-RU" sz="2800" dirty="0"/>
              <a:t>заживо.</a:t>
            </a:r>
          </a:p>
          <a:p>
            <a:endParaRPr lang="ru-RU" sz="2800" dirty="0"/>
          </a:p>
        </p:txBody>
      </p:sp>
      <p:pic>
        <p:nvPicPr>
          <p:cNvPr id="90114" name="Picture 2" descr="Картинки по запросу казнь сжигание на кост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6428" y="1066814"/>
            <a:ext cx="4507572" cy="57911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71540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На Руси первый фальшивомонетчик был задержан в 1447 году. Им оказался литейщик и весовщик драгоценных металлов </a:t>
            </a:r>
            <a:r>
              <a:rPr lang="ru-RU" sz="2800" dirty="0" err="1"/>
              <a:t>Федотка</a:t>
            </a:r>
            <a:r>
              <a:rPr lang="ru-RU" sz="2800" dirty="0"/>
              <a:t> Жеребец, который лил рубли без особого на то разрешения и из некачественного </a:t>
            </a:r>
            <a:r>
              <a:rPr lang="ru-RU" sz="2800" dirty="0" smtClean="0"/>
              <a:t>сырья.</a:t>
            </a:r>
            <a:endParaRPr lang="ru-RU" sz="2800" dirty="0"/>
          </a:p>
          <a:p>
            <a:endParaRPr lang="ru-RU" dirty="0"/>
          </a:p>
        </p:txBody>
      </p:sp>
      <p:pic>
        <p:nvPicPr>
          <p:cNvPr id="91138" name="Picture 2" descr="Картинки по запросу древнерусский муж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643182"/>
            <a:ext cx="5753100" cy="3829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Настоящий бум </a:t>
            </a:r>
            <a:r>
              <a:rPr lang="ru-RU" sz="2800" dirty="0" smtClean="0"/>
              <a:t>фальшивомонетничества зафиксирован </a:t>
            </a:r>
            <a:r>
              <a:rPr lang="ru-RU" sz="2800" dirty="0"/>
              <a:t>в 90-х годах с появлением компьютерных технологий. Сегодня задумываться о введении новых защитных знаков на купюрах </a:t>
            </a:r>
            <a:r>
              <a:rPr lang="ru-RU" sz="2800" dirty="0" err="1"/>
              <a:t>Гознаку</a:t>
            </a:r>
            <a:r>
              <a:rPr lang="ru-RU" sz="2800" dirty="0"/>
              <a:t> приходится каждые 7-10 лет. Это примерно тот срок, в течение </a:t>
            </a:r>
            <a:r>
              <a:rPr lang="ru-RU" sz="2800" dirty="0" smtClean="0"/>
              <a:t>которого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преступники </a:t>
            </a:r>
            <a:endParaRPr lang="ru-RU" sz="2800" dirty="0" smtClean="0"/>
          </a:p>
          <a:p>
            <a:r>
              <a:rPr lang="ru-RU" sz="2800" dirty="0" smtClean="0"/>
              <a:t>Успевают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изготовить </a:t>
            </a:r>
            <a:endParaRPr lang="ru-RU" sz="2800" dirty="0" smtClean="0"/>
          </a:p>
          <a:p>
            <a:r>
              <a:rPr lang="ru-RU" sz="2800" dirty="0" smtClean="0"/>
              <a:t>Подделку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достаточно </a:t>
            </a:r>
            <a:endParaRPr lang="ru-RU" sz="2800" dirty="0" smtClean="0"/>
          </a:p>
          <a:p>
            <a:r>
              <a:rPr lang="ru-RU" sz="2800" dirty="0" smtClean="0"/>
              <a:t>хорошего качества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  <p:pic>
        <p:nvPicPr>
          <p:cNvPr id="94210" name="Picture 2" descr="Картинки по запросу денежная поддел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3600" y="2428868"/>
            <a:ext cx="5900400" cy="4429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116" y="214290"/>
            <a:ext cx="2979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Кардинг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887135"/>
            <a:ext cx="892971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/>
              <a:t>Кардинг</a:t>
            </a:r>
            <a:r>
              <a:rPr lang="ru-RU" sz="2800" dirty="0"/>
              <a:t> – неформальное название мошеннических операций, связанных с банковскими картами, в которых используются сама карта или ее реквизиты. </a:t>
            </a:r>
            <a:endParaRPr lang="ru-RU" sz="2800" dirty="0" smtClean="0"/>
          </a:p>
          <a:p>
            <a:r>
              <a:rPr lang="ru-RU" sz="2800" dirty="0" smtClean="0"/>
              <a:t>Есть </a:t>
            </a:r>
            <a:r>
              <a:rPr lang="ru-RU" sz="2800" dirty="0"/>
              <a:t>несколько видов </a:t>
            </a:r>
            <a:r>
              <a:rPr lang="ru-RU" sz="2800" dirty="0" err="1"/>
              <a:t>кардинга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Первое – это использование потерянных, либо украденных карт, когда банк вовремя не блокирует счет пропавшей карточки, и мошенник его обнуляет. Второе – подделка карт, когда полученная незаконным путем информация о чужой карте </a:t>
            </a:r>
            <a:r>
              <a:rPr lang="ru-RU" sz="2800" dirty="0" err="1"/>
              <a:t>эммбоссируется</a:t>
            </a:r>
            <a:r>
              <a:rPr lang="ru-RU" sz="2800" dirty="0"/>
              <a:t> на пластик (белый пластик) или записывается на магнитную полосу подделки или подлинной карты.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0112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Реквизиты платежных карт, как правило, берут со взломанных серверов </a:t>
            </a:r>
            <a:r>
              <a:rPr lang="ru-RU" sz="2800" dirty="0" err="1"/>
              <a:t>интернет-магазинов</a:t>
            </a:r>
            <a:r>
              <a:rPr lang="ru-RU" sz="2800" dirty="0"/>
              <a:t>, платежных и расчетных систем, а также с персональных компьютеров (либо непосредственно, либо через программы удаленного доступа, так называемые «</a:t>
            </a:r>
            <a:r>
              <a:rPr lang="ru-RU" sz="2800" dirty="0" err="1"/>
              <a:t>трояны</a:t>
            </a:r>
            <a:r>
              <a:rPr lang="ru-RU" sz="2800" dirty="0"/>
              <a:t>» и «черви»).</a:t>
            </a:r>
          </a:p>
          <a:p>
            <a:endParaRPr lang="ru-RU" dirty="0"/>
          </a:p>
        </p:txBody>
      </p:sp>
      <p:pic>
        <p:nvPicPr>
          <p:cNvPr id="92162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00372"/>
            <a:ext cx="5786478" cy="34654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850112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Еще один вид – заказ по почте, телефону, Интернету различных товаров и услуг с использованием данных платежной карточки человеком, не являющимся владельцем этой карты. Кстати, в проекте закона о потребительском кредите предусмотрен запрет рассылки пластиковых карт по почте.</a:t>
            </a:r>
          </a:p>
          <a:p>
            <a:endParaRPr lang="ru-RU" dirty="0"/>
          </a:p>
        </p:txBody>
      </p:sp>
      <p:pic>
        <p:nvPicPr>
          <p:cNvPr id="95234" name="Picture 2" descr="Картинки по запросу посылки с алиэкспрес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357538"/>
            <a:ext cx="6223043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79</TotalTime>
  <Words>837</Words>
  <Application>Microsoft Office PowerPoint</Application>
  <PresentationFormat>Экран (4:3)</PresentationFormat>
  <Paragraphs>58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Самые распространенные схемы денежных афер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Самые распространенные схемы денежных афер </dc:title>
  <dc:creator>RePack by Diakov</dc:creator>
  <cp:lastModifiedBy>RePack by Diakov</cp:lastModifiedBy>
  <cp:revision>13</cp:revision>
  <dcterms:created xsi:type="dcterms:W3CDTF">2017-02-19T12:21:30Z</dcterms:created>
  <dcterms:modified xsi:type="dcterms:W3CDTF">2017-02-19T13:40:42Z</dcterms:modified>
</cp:coreProperties>
</file>