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8A62100-31D2-48E3-B8FE-467AA56F9272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C00267F-EC9A-4428-AF65-12DC13A486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733256"/>
            <a:ext cx="8601000" cy="1617712"/>
          </a:xfrm>
        </p:spPr>
        <p:txBody>
          <a:bodyPr>
            <a:normAutofit/>
          </a:bodyPr>
          <a:lstStyle/>
          <a:p>
            <a:r>
              <a:rPr lang="ru-RU" sz="1000" dirty="0" smtClean="0"/>
              <a:t>Презентацию подготовила: студентка группы </a:t>
            </a:r>
          </a:p>
          <a:p>
            <a:r>
              <a:rPr lang="ru-RU" sz="1000" dirty="0" smtClean="0"/>
              <a:t>ЗБ-Э2-5</a:t>
            </a:r>
          </a:p>
          <a:p>
            <a:r>
              <a:rPr lang="ru-RU" sz="1000" dirty="0" smtClean="0"/>
              <a:t>Калашникова Александра </a:t>
            </a:r>
          </a:p>
          <a:p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ВВП в сфере производства, распределения, обмена и потребления. Методы его исчисления.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767475cdb19184ef483ff44761788f5ed9eb82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708920"/>
            <a:ext cx="454039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11083"/>
            <a:ext cx="9144000" cy="6969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3040" y="188640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Comic Sans MS" pitchFamily="66" charset="0"/>
              </a:rPr>
              <a:t>ВВП в сфере производства –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стоимость товаров и услуг, произведенных на территории данной страны за определенный период времени.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62880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Классификация секторов экономики </a:t>
            </a:r>
            <a:endParaRPr lang="ru-RU" sz="32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580112" y="2132856"/>
            <a:ext cx="6480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339752" y="2132856"/>
            <a:ext cx="6480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1560" y="270892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 содержанию деятельности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Сельское хозяйство;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Промышленность;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Сфера услуг.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270892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по степени переработки вещества природы</a:t>
            </a:r>
            <a:r>
              <a:rPr lang="ru-RU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Первичный сектор, использующий природные материалы;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Вторичный сектор, в котором обрабатываются продукты других отраслей экономики;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Третичный сектор, непосредственно обслуживающий человека и его производственную деятельность.</a:t>
            </a:r>
            <a:endParaRPr lang="ru-RU" dirty="0"/>
          </a:p>
        </p:txBody>
      </p:sp>
      <p:pic>
        <p:nvPicPr>
          <p:cNvPr id="1030" name="Picture 6" descr="https://new-retail.ru/upload/medialibrary/6d2/6d27ce62bd1c5acea0ccb54cd2a0bb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37112"/>
            <a:ext cx="3020938" cy="2011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7" name="Прямая со стрелкой 16"/>
          <p:cNvCxnSpPr/>
          <p:nvPr/>
        </p:nvCxnSpPr>
        <p:spPr>
          <a:xfrm>
            <a:off x="2987824" y="3212976"/>
            <a:ext cx="1368152" cy="2160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843808" y="3501008"/>
            <a:ext cx="1512168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267744" y="3717032"/>
            <a:ext cx="2160240" cy="10801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69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71800" y="332656"/>
            <a:ext cx="31854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omic Sans MS" pitchFamily="66" charset="0"/>
              </a:rPr>
              <a:t>Статистика</a:t>
            </a:r>
            <a:endParaRPr lang="ru-RU" sz="4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83568" y="1772816"/>
          <a:ext cx="7488831" cy="4941168"/>
        </p:xfrm>
        <a:graphic>
          <a:graphicData uri="http://schemas.openxmlformats.org/drawingml/2006/table">
            <a:tbl>
              <a:tblPr/>
              <a:tblGrid>
                <a:gridCol w="1215591"/>
                <a:gridCol w="3651661"/>
                <a:gridCol w="1171654"/>
                <a:gridCol w="1449925"/>
              </a:tblGrid>
              <a:tr h="191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latin typeface="Arial"/>
                        </a:rPr>
                        <a:t>коды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2014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2015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697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 err="1">
                          <a:latin typeface="Arial"/>
                        </a:rPr>
                        <a:t>Ваповой</a:t>
                      </a:r>
                      <a:r>
                        <a:rPr lang="ru-RU" sz="1000" b="1" i="0" u="none" strike="noStrike" dirty="0">
                          <a:latin typeface="Arial"/>
                        </a:rPr>
                        <a:t> внутренний продукт в рыночных ценах</a:t>
                      </a:r>
                    </a:p>
                  </a:txBody>
                  <a:tcPr marL="3988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Arial"/>
                        </a:rPr>
                        <a:t>77 945,1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Arial"/>
                        </a:rPr>
                        <a:t>80 804,3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в том числе:</a:t>
                      </a:r>
                    </a:p>
                  </a:txBody>
                  <a:tcPr marL="47859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Валовая добавленная стоимость  в основных ценах </a:t>
                      </a:r>
                    </a:p>
                  </a:txBody>
                  <a:tcPr marL="47859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67 652,9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72 364,7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в </a:t>
                      </a:r>
                      <a:r>
                        <a:rPr lang="ru-RU" sz="1000" b="1" i="0" u="none" strike="noStrike" dirty="0" smtClean="0">
                          <a:latin typeface="Arial"/>
                        </a:rPr>
                        <a:t> том </a:t>
                      </a:r>
                      <a:r>
                        <a:rPr lang="ru-RU" sz="1000" b="1" i="0" u="none" strike="noStrike" dirty="0">
                          <a:latin typeface="Arial"/>
                        </a:rPr>
                        <a:t>числе: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A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Сельское хозяйство, охота и лесное хозяйство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2 706,9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3 158,2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B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Рыболовство, рыбоводство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138,5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192,3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C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Добыча полезных ископаемых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6 161,5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7 066,1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D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Обрабатывающие производства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9 209,0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10 244,6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E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Производство и распределение электроэнергии, газа и воды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1 951,1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2 019,4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F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Строительство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4 396,4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4 264,2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2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G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Оптовая и розничная торговля; ремонт автотранспортных средств, мотоциклов, бытовых изделий и предметов личного пользования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10 887,4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11 430,0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H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Гостиницы и рестораны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617,8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652,6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I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Транспорт и связь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5 025,2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5 304,8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J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Финансовая деятельность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3 307,1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3 088,4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1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K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Операции с недвижимым имуществом, аренда и предоставление услуг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11 440,0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12 555,7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3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L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latin typeface="Arial"/>
                        </a:rPr>
                        <a:t>Государственное управление и обеспечение военной безопасности;  социальное страхование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5 776,0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5 869,6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M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Образование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1 860,9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1 878,1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9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N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Здравоохранение и предоставление социальных услуг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2 640,4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2 962,7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1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O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Предоставление прочих коммунальных, социальных и персональных услуг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1 098,6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1 181,1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Раздел </a:t>
                      </a:r>
                      <a:r>
                        <a:rPr lang="en-US" sz="1000" b="1" i="0" u="none" strike="noStrike">
                          <a:latin typeface="Arial"/>
                        </a:rPr>
                        <a:t>P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Деятельность домашних хозяйств</a:t>
                      </a:r>
                    </a:p>
                  </a:txBody>
                  <a:tcPr marL="143576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436,1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496,9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Налоги на продукты </a:t>
                      </a:r>
                    </a:p>
                  </a:txBody>
                  <a:tcPr marL="47859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10 550,8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8 738,5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Субсидии на продукты</a:t>
                      </a:r>
                    </a:p>
                  </a:txBody>
                  <a:tcPr marL="47859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258,7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298,9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latin typeface="Arial"/>
                        </a:rPr>
                        <a:t>Чистые налоги на продукты </a:t>
                      </a:r>
                    </a:p>
                  </a:txBody>
                  <a:tcPr marL="47859" marR="3988" marT="39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"/>
                        </a:rPr>
                        <a:t>10 292,1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"/>
                        </a:rPr>
                        <a:t>8 439,6</a:t>
                      </a:r>
                    </a:p>
                  </a:txBody>
                  <a:tcPr marL="3988" marR="3988" marT="39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23728" y="1052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Валовая добавленная стоимость по видам экономической деятельности: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11083"/>
            <a:ext cx="9144000" cy="6969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260648"/>
            <a:ext cx="11141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Comic Sans MS" pitchFamily="66" charset="0"/>
              </a:rPr>
              <a:t>ВВП в сфере распределения –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это сумма всех доходов и материальных затрат субъектов экономики за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определенный период времени.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979712" y="1700808"/>
            <a:ext cx="6480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83968" y="170080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796136" y="1700808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5536" y="2564904"/>
            <a:ext cx="2232248" cy="92333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Доход владельцев факторов производства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75856" y="2636912"/>
            <a:ext cx="2268570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Амортизационные </a:t>
            </a:r>
          </a:p>
          <a:p>
            <a:r>
              <a:rPr lang="ru-RU" dirty="0" smtClean="0"/>
              <a:t>отчисления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156176" y="2636912"/>
            <a:ext cx="2191626" cy="36933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Косвенные налоги</a:t>
            </a:r>
            <a:endParaRPr lang="ru-RU" dirty="0"/>
          </a:p>
        </p:txBody>
      </p:sp>
      <p:pic>
        <p:nvPicPr>
          <p:cNvPr id="15362" name="Picture 2" descr="http://hyser.com.ua/wp-content/uploads/2016/09/ekonom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374810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://www.dpa.cv.ua/wp-content/uploads/2015/05/tenevaya-e%60konom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05064"/>
            <a:ext cx="4233794" cy="2563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11084"/>
            <a:ext cx="9144000" cy="69690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116632"/>
            <a:ext cx="11141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Comic Sans MS" pitchFamily="66" charset="0"/>
              </a:rPr>
              <a:t>ВВП (</a:t>
            </a:r>
            <a:r>
              <a:rPr lang="en-US" sz="4400" dirty="0">
                <a:latin typeface="Comic Sans MS" pitchFamily="66" charset="0"/>
              </a:rPr>
              <a:t>Y</a:t>
            </a:r>
            <a:r>
              <a:rPr lang="ru-RU" sz="4400" dirty="0" smtClean="0">
                <a:latin typeface="Comic Sans MS" pitchFamily="66" charset="0"/>
              </a:rPr>
              <a:t>) в сфере потребления –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это сумма всех затрат, на которые пошла произведенная за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определенный период времени продукция.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259632" y="1484784"/>
            <a:ext cx="122413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563888" y="1484784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20072" y="1484784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72200" y="1484784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2420888"/>
            <a:ext cx="1944763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      </a:t>
            </a:r>
            <a:r>
              <a:rPr lang="ru-RU" dirty="0" smtClean="0"/>
              <a:t>Личное </a:t>
            </a:r>
          </a:p>
          <a:p>
            <a:r>
              <a:rPr lang="ru-RU" dirty="0" smtClean="0"/>
              <a:t>потребление (С)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11760" y="2276872"/>
            <a:ext cx="1983235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     </a:t>
            </a:r>
            <a:r>
              <a:rPr lang="ru-RU" dirty="0" smtClean="0"/>
              <a:t>Валовые </a:t>
            </a:r>
          </a:p>
          <a:p>
            <a:r>
              <a:rPr lang="ru-RU" dirty="0" smtClean="0"/>
              <a:t>инвестиции (</a:t>
            </a:r>
            <a:r>
              <a:rPr lang="en-US" dirty="0" err="1" smtClean="0"/>
              <a:t>Ig</a:t>
            </a:r>
            <a:r>
              <a:rPr lang="ru-RU" dirty="0" smtClean="0"/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2348880"/>
            <a:ext cx="2215671" cy="92333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Государственные </a:t>
            </a:r>
            <a:endParaRPr lang="en-US" dirty="0" smtClean="0"/>
          </a:p>
          <a:p>
            <a:r>
              <a:rPr lang="ru-RU" dirty="0" smtClean="0"/>
              <a:t>закупки товаров и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ru-RU" dirty="0" smtClean="0"/>
              <a:t>услуг (</a:t>
            </a:r>
            <a:r>
              <a:rPr lang="en-US" dirty="0" smtClean="0"/>
              <a:t>G)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948264" y="2420888"/>
            <a:ext cx="1561646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Чистый </a:t>
            </a:r>
          </a:p>
          <a:p>
            <a:r>
              <a:rPr lang="ru-RU" dirty="0" smtClean="0"/>
              <a:t>экспорт (</a:t>
            </a:r>
            <a:r>
              <a:rPr lang="en-US" dirty="0" err="1" smtClean="0"/>
              <a:t>Xn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2" y="5517232"/>
            <a:ext cx="7848872" cy="1107996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Y = C + </a:t>
            </a:r>
            <a:r>
              <a:rPr lang="en-US" sz="6600" dirty="0" err="1" smtClean="0"/>
              <a:t>Ig</a:t>
            </a:r>
            <a:r>
              <a:rPr lang="en-US" sz="6600" dirty="0" smtClean="0"/>
              <a:t> + G + </a:t>
            </a:r>
            <a:r>
              <a:rPr lang="en-US" sz="6600" dirty="0" err="1" smtClean="0"/>
              <a:t>Xn</a:t>
            </a:r>
            <a:r>
              <a:rPr lang="en-US" sz="6600" dirty="0" smtClean="0"/>
              <a:t> </a:t>
            </a:r>
            <a:endParaRPr lang="ru-RU" sz="6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2195736" y="2996952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491880" y="2996952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71600" y="3573016"/>
            <a:ext cx="2232248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Амортизационные                       отчисления (А)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419872" y="3573016"/>
            <a:ext cx="1944216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en-US" dirty="0" smtClean="0"/>
              <a:t>   </a:t>
            </a:r>
            <a:r>
              <a:rPr lang="ru-RU" dirty="0" smtClean="0"/>
              <a:t>Чистые инвестиции (</a:t>
            </a:r>
            <a:r>
              <a:rPr lang="en-US" dirty="0" smtClean="0"/>
              <a:t>In)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619672" y="4581128"/>
            <a:ext cx="1944216" cy="52322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Ig</a:t>
            </a:r>
            <a:r>
              <a:rPr lang="en-US" sz="2800" dirty="0" smtClean="0"/>
              <a:t> = A + In</a:t>
            </a:r>
            <a:endParaRPr lang="ru-RU" sz="28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979712" y="4293096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491880" y="4293096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395536" y="3140968"/>
            <a:ext cx="1080120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627784" y="515719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724128" y="3356992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6876256" y="3212976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7884368" y="3212976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940152" y="3717032"/>
            <a:ext cx="1512168" cy="36933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Экспорт 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X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7524328" y="3717032"/>
            <a:ext cx="1512168" cy="36933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Импорт (</a:t>
            </a:r>
            <a:r>
              <a:rPr lang="en-US" dirty="0" smtClean="0"/>
              <a:t>M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6588224" y="4509120"/>
            <a:ext cx="1944216" cy="52322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Xn</a:t>
            </a:r>
            <a:r>
              <a:rPr lang="en-US" sz="2800" dirty="0" smtClean="0"/>
              <a:t> = X - M</a:t>
            </a:r>
            <a:endParaRPr lang="ru-RU" sz="2800" dirty="0"/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6732240" y="4149080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7812360" y="4149080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7308304" y="5085184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46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69084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95536" y="2737376"/>
          <a:ext cx="4320481" cy="3751032"/>
        </p:xfrm>
        <a:graphic>
          <a:graphicData uri="http://schemas.openxmlformats.org/drawingml/2006/table">
            <a:tbl>
              <a:tblPr/>
              <a:tblGrid>
                <a:gridCol w="2654753"/>
                <a:gridCol w="832864"/>
                <a:gridCol w="832864"/>
              </a:tblGrid>
              <a:tr h="1740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latin typeface="Arial"/>
                        </a:rPr>
                        <a:t>2014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latin typeface="Arial"/>
                        </a:rPr>
                        <a:t>2015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Валовой внутренний продукт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Arial Cyr"/>
                        </a:rPr>
                        <a:t>77945,1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Arial Cyr"/>
                        </a:rPr>
                        <a:t>80804,3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5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расходы на конечное потребление</a:t>
                      </a:r>
                    </a:p>
                  </a:txBody>
                  <a:tcPr marL="1143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56487,6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Arial Cyr"/>
                        </a:rPr>
                        <a:t>59067,3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домашних хозяйств</a:t>
                      </a: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41610,5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Arial Cyr"/>
                        </a:rPr>
                        <a:t>43331,0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государственного управления</a:t>
                      </a: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14589,2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15403,4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99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некоммерческих организаций, обслуживающих домашние хозяйства</a:t>
                      </a: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287,9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332,9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валовое накопление</a:t>
                      </a:r>
                    </a:p>
                  </a:txBody>
                  <a:tcPr marL="1143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16435,6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16761,4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953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/>
                        </a:rPr>
                        <a:t>валовое накопление основного капитала</a:t>
                      </a:r>
                      <a:r>
                        <a:rPr lang="ru-RU" sz="1200" b="0" i="0" u="none" strike="noStrike" dirty="0">
                          <a:solidFill>
                            <a:srgbClr val="00FFFF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16651,0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17667,8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879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Arial Cyr"/>
                        </a:rPr>
                        <a:t>изменение запасов материальных оборотных средств</a:t>
                      </a:r>
                    </a:p>
                  </a:txBody>
                  <a:tcPr marL="228600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-215,4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-906,4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чистый экспорт </a:t>
                      </a:r>
                    </a:p>
                  </a:txBody>
                  <a:tcPr marL="1143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5167,9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6727,5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экспорт</a:t>
                      </a: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21464,3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23863,0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импорт</a:t>
                      </a:r>
                    </a:p>
                  </a:txBody>
                  <a:tcPr marL="22860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16296,4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17135,5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"/>
                        </a:rPr>
                        <a:t>Статистическое расхождение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-146,0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-1751,9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627784" y="188640"/>
            <a:ext cx="31854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Comic Sans MS" pitchFamily="66" charset="0"/>
              </a:rPr>
              <a:t>Статистика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62880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Использованный ВВП в текущих ценах :</a:t>
            </a:r>
            <a:endParaRPr lang="ru-RU" dirty="0"/>
          </a:p>
        </p:txBody>
      </p:sp>
      <p:pic>
        <p:nvPicPr>
          <p:cNvPr id="19460" name="Picture 4" descr="http://oblast45.ru/uploads/publications/11183/03e0f67c931fed8254a465e5a1596491fefd61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3888432" cy="259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infovoronezh.ru/images/News/853247854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11084"/>
            <a:ext cx="9144000" cy="6969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764704"/>
            <a:ext cx="8661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Спасибо за внимание!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412" name="Picture 4" descr="http://kroosp.ru/wp-content/uploads/bfi_thumb/News.1345193529_esonomis889-301uaqccztdxoulkmdzm6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132856"/>
            <a:ext cx="6984776" cy="40820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198</TotalTime>
  <Words>511</Words>
  <Application>Microsoft Office PowerPoint</Application>
  <PresentationFormat>Экран (4:3)</PresentationFormat>
  <Paragraphs>184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Официальная</vt:lpstr>
      <vt:lpstr>ВВП в сфере производства, распределения, обмена и потребления. Методы его исчисления.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Ксюша</cp:lastModifiedBy>
  <cp:revision>21</cp:revision>
  <dcterms:created xsi:type="dcterms:W3CDTF">2016-10-07T11:12:58Z</dcterms:created>
  <dcterms:modified xsi:type="dcterms:W3CDTF">2016-10-07T15:15:09Z</dcterms:modified>
</cp:coreProperties>
</file>