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01" autoAdjust="0"/>
  </p:normalViewPr>
  <p:slideViewPr>
    <p:cSldViewPr>
      <p:cViewPr varScale="1">
        <p:scale>
          <a:sx n="88" d="100"/>
          <a:sy n="88" d="100"/>
        </p:scale>
        <p:origin x="-102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6621F5-853C-4FE6-B13D-38DBBB124F3E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2549E6-DDAF-4029-A1D7-EFA81D6EB3E2}">
      <dgm:prSet/>
      <dgm:spPr/>
      <dgm:t>
        <a:bodyPr/>
        <a:lstStyle/>
        <a:p>
          <a:pPr rtl="0"/>
          <a:endParaRPr lang="ru-RU" dirty="0"/>
        </a:p>
      </dgm:t>
    </dgm:pt>
    <dgm:pt modelId="{955CB5E6-0072-4ECF-BD0A-15D18D7CFF3E}" type="parTrans" cxnId="{B5BE3D4F-F8B1-4058-BE25-ADA3E4991327}">
      <dgm:prSet/>
      <dgm:spPr/>
      <dgm:t>
        <a:bodyPr/>
        <a:lstStyle/>
        <a:p>
          <a:endParaRPr lang="ru-RU"/>
        </a:p>
      </dgm:t>
    </dgm:pt>
    <dgm:pt modelId="{59F59D21-639A-45EF-A1A6-F8C6D9D794F2}" type="sibTrans" cxnId="{B5BE3D4F-F8B1-4058-BE25-ADA3E4991327}">
      <dgm:prSet/>
      <dgm:spPr/>
      <dgm:t>
        <a:bodyPr/>
        <a:lstStyle/>
        <a:p>
          <a:endParaRPr lang="ru-RU"/>
        </a:p>
      </dgm:t>
    </dgm:pt>
    <dgm:pt modelId="{7F5B5D42-98DA-4460-9A38-09842F2667B8}">
      <dgm:prSet/>
      <dgm:spPr/>
      <dgm:t>
        <a:bodyPr/>
        <a:lstStyle/>
        <a:p>
          <a:pPr rtl="0"/>
          <a:endParaRPr lang="ru-RU" dirty="0"/>
        </a:p>
      </dgm:t>
    </dgm:pt>
    <dgm:pt modelId="{D16AA736-B918-4F48-A495-C6905A2468D9}" type="parTrans" cxnId="{CD8C1A7E-CDB8-440E-BE2C-A02D26D1B12E}">
      <dgm:prSet/>
      <dgm:spPr/>
      <dgm:t>
        <a:bodyPr/>
        <a:lstStyle/>
        <a:p>
          <a:endParaRPr lang="ru-RU"/>
        </a:p>
      </dgm:t>
    </dgm:pt>
    <dgm:pt modelId="{45080816-FC9A-4A6E-B694-D2494DBCBE08}" type="sibTrans" cxnId="{CD8C1A7E-CDB8-440E-BE2C-A02D26D1B12E}">
      <dgm:prSet/>
      <dgm:spPr/>
      <dgm:t>
        <a:bodyPr/>
        <a:lstStyle/>
        <a:p>
          <a:endParaRPr lang="ru-RU"/>
        </a:p>
      </dgm:t>
    </dgm:pt>
    <dgm:pt modelId="{D26A8168-63D5-4A94-844C-167F451A469E}">
      <dgm:prSet/>
      <dgm:spPr/>
      <dgm:t>
        <a:bodyPr/>
        <a:lstStyle/>
        <a:p>
          <a:pPr rtl="0"/>
          <a:endParaRPr lang="ru-RU" dirty="0"/>
        </a:p>
      </dgm:t>
    </dgm:pt>
    <dgm:pt modelId="{9CFA49DE-BFC0-46E6-B6ED-0A9E9A02EE74}" type="parTrans" cxnId="{76BEFE14-4B36-458F-8BA0-F739A822B9BC}">
      <dgm:prSet/>
      <dgm:spPr/>
      <dgm:t>
        <a:bodyPr/>
        <a:lstStyle/>
        <a:p>
          <a:endParaRPr lang="ru-RU"/>
        </a:p>
      </dgm:t>
    </dgm:pt>
    <dgm:pt modelId="{A5A5A055-0A8E-46BF-B556-346C8BEB25C1}" type="sibTrans" cxnId="{76BEFE14-4B36-458F-8BA0-F739A822B9BC}">
      <dgm:prSet/>
      <dgm:spPr/>
      <dgm:t>
        <a:bodyPr/>
        <a:lstStyle/>
        <a:p>
          <a:endParaRPr lang="ru-RU"/>
        </a:p>
      </dgm:t>
    </dgm:pt>
    <dgm:pt modelId="{0E60157B-7DE3-4C74-8941-156CFEBFD1A9}">
      <dgm:prSet/>
      <dgm:spPr/>
      <dgm:t>
        <a:bodyPr/>
        <a:lstStyle/>
        <a:p>
          <a:r>
            <a:rPr lang="ru-RU" dirty="0" smtClean="0"/>
            <a:t>Фактическая национализация земли</a:t>
          </a:r>
          <a:endParaRPr lang="ru-RU" dirty="0"/>
        </a:p>
      </dgm:t>
    </dgm:pt>
    <dgm:pt modelId="{4BF33C43-8968-4F04-A3BC-6FCFA3F6D4A1}" type="parTrans" cxnId="{1EC559DC-7A8B-49DE-B986-E6E350FB57BE}">
      <dgm:prSet/>
      <dgm:spPr/>
      <dgm:t>
        <a:bodyPr/>
        <a:lstStyle/>
        <a:p>
          <a:endParaRPr lang="ru-RU"/>
        </a:p>
      </dgm:t>
    </dgm:pt>
    <dgm:pt modelId="{46DA9583-FE87-4DBC-9251-B061543953C3}" type="sibTrans" cxnId="{1EC559DC-7A8B-49DE-B986-E6E350FB57BE}">
      <dgm:prSet/>
      <dgm:spPr/>
      <dgm:t>
        <a:bodyPr/>
        <a:lstStyle/>
        <a:p>
          <a:endParaRPr lang="ru-RU"/>
        </a:p>
      </dgm:t>
    </dgm:pt>
    <dgm:pt modelId="{64693D6B-5852-4CD8-BCF7-DD673B031904}">
      <dgm:prSet/>
      <dgm:spPr/>
      <dgm:t>
        <a:bodyPr/>
        <a:lstStyle/>
        <a:p>
          <a:r>
            <a:rPr lang="ru-RU" dirty="0" smtClean="0"/>
            <a:t>Введение уравнительного землепользования</a:t>
          </a:r>
          <a:endParaRPr lang="ru-RU" dirty="0" smtClean="0"/>
        </a:p>
      </dgm:t>
    </dgm:pt>
    <dgm:pt modelId="{AFBBB42E-2790-43DF-82A3-376BDBC79F52}" type="parTrans" cxnId="{4356A9FA-B28B-4C00-887C-0A17C5FE215B}">
      <dgm:prSet/>
      <dgm:spPr/>
      <dgm:t>
        <a:bodyPr/>
        <a:lstStyle/>
        <a:p>
          <a:endParaRPr lang="ru-RU"/>
        </a:p>
      </dgm:t>
    </dgm:pt>
    <dgm:pt modelId="{116A6F58-9374-4580-9293-6B2F44CFEAC8}" type="sibTrans" cxnId="{4356A9FA-B28B-4C00-887C-0A17C5FE215B}">
      <dgm:prSet/>
      <dgm:spPr/>
      <dgm:t>
        <a:bodyPr/>
        <a:lstStyle/>
        <a:p>
          <a:endParaRPr lang="ru-RU"/>
        </a:p>
      </dgm:t>
    </dgm:pt>
    <dgm:pt modelId="{BD43A17A-F386-427B-9CA1-E38A2E306F78}">
      <dgm:prSet/>
      <dgm:spPr/>
      <dgm:t>
        <a:bodyPr/>
        <a:lstStyle/>
        <a:p>
          <a:r>
            <a:rPr lang="ru-RU" smtClean="0"/>
            <a:t>Запрет арендовать и покупать землю и расширять запашку</a:t>
          </a:r>
          <a:endParaRPr lang="ru-RU" dirty="0"/>
        </a:p>
      </dgm:t>
    </dgm:pt>
    <dgm:pt modelId="{AE29FCF9-A6FC-4DDB-9840-259F1C47B4D3}" type="parTrans" cxnId="{82B71996-6A5E-4870-B802-E3364EA72E21}">
      <dgm:prSet/>
      <dgm:spPr/>
      <dgm:t>
        <a:bodyPr/>
        <a:lstStyle/>
        <a:p>
          <a:endParaRPr lang="ru-RU"/>
        </a:p>
      </dgm:t>
    </dgm:pt>
    <dgm:pt modelId="{7B602DD0-44AE-4E06-B0FB-5246D2C51D5D}" type="sibTrans" cxnId="{82B71996-6A5E-4870-B802-E3364EA72E21}">
      <dgm:prSet/>
      <dgm:spPr/>
      <dgm:t>
        <a:bodyPr/>
        <a:lstStyle/>
        <a:p>
          <a:endParaRPr lang="ru-RU"/>
        </a:p>
      </dgm:t>
    </dgm:pt>
    <dgm:pt modelId="{36AD8C33-C231-46FE-9596-80646595D408}">
      <dgm:prSet/>
      <dgm:spPr/>
      <dgm:t>
        <a:bodyPr/>
        <a:lstStyle/>
        <a:p>
          <a:r>
            <a:rPr lang="ru-RU" dirty="0" smtClean="0"/>
            <a:t>Падение уровня аграрного производства</a:t>
          </a:r>
          <a:endParaRPr lang="ru-RU" dirty="0"/>
        </a:p>
      </dgm:t>
    </dgm:pt>
    <dgm:pt modelId="{D484BEDD-9F35-4B14-905A-50E84394CA01}" type="parTrans" cxnId="{E9E5AE40-ABE8-4927-8F99-DF61E709160F}">
      <dgm:prSet/>
      <dgm:spPr/>
      <dgm:t>
        <a:bodyPr/>
        <a:lstStyle/>
        <a:p>
          <a:endParaRPr lang="ru-RU"/>
        </a:p>
      </dgm:t>
    </dgm:pt>
    <dgm:pt modelId="{B1BF401A-269C-40E1-8DDE-FA4D767DF62F}" type="sibTrans" cxnId="{E9E5AE40-ABE8-4927-8F99-DF61E709160F}">
      <dgm:prSet/>
      <dgm:spPr/>
      <dgm:t>
        <a:bodyPr/>
        <a:lstStyle/>
        <a:p>
          <a:endParaRPr lang="ru-RU"/>
        </a:p>
      </dgm:t>
    </dgm:pt>
    <dgm:pt modelId="{44EB4C4D-690D-43A7-9F7F-2344E9DDD653}">
      <dgm:prSet/>
      <dgm:spPr/>
      <dgm:t>
        <a:bodyPr/>
        <a:lstStyle/>
        <a:p>
          <a:r>
            <a:rPr lang="ru-RU" dirty="0" smtClean="0"/>
            <a:t>Голод, ставший причиной смерти тысяч людей</a:t>
          </a:r>
          <a:endParaRPr lang="ru-RU" dirty="0"/>
        </a:p>
      </dgm:t>
    </dgm:pt>
    <dgm:pt modelId="{2C4350EE-7B34-4C21-B4D3-BA4A91B2E166}" type="parTrans" cxnId="{3E2C2EF7-86E8-4C25-9ACD-9D49F1880F3E}">
      <dgm:prSet/>
      <dgm:spPr/>
      <dgm:t>
        <a:bodyPr/>
        <a:lstStyle/>
        <a:p>
          <a:endParaRPr lang="ru-RU"/>
        </a:p>
      </dgm:t>
    </dgm:pt>
    <dgm:pt modelId="{68B5532B-93BB-405F-97D5-98B234281BE8}" type="sibTrans" cxnId="{3E2C2EF7-86E8-4C25-9ACD-9D49F1880F3E}">
      <dgm:prSet/>
      <dgm:spPr/>
      <dgm:t>
        <a:bodyPr/>
        <a:lstStyle/>
        <a:p>
          <a:endParaRPr lang="ru-RU"/>
        </a:p>
      </dgm:t>
    </dgm:pt>
    <dgm:pt modelId="{59923DF6-1BB7-40A7-8E68-B5E6D37B39E5}" type="pres">
      <dgm:prSet presAssocID="{A76621F5-853C-4FE6-B13D-38DBBB124F3E}" presName="linearFlow" presStyleCnt="0">
        <dgm:presLayoutVars>
          <dgm:dir/>
          <dgm:animLvl val="lvl"/>
          <dgm:resizeHandles val="exact"/>
        </dgm:presLayoutVars>
      </dgm:prSet>
      <dgm:spPr/>
    </dgm:pt>
    <dgm:pt modelId="{1F5C948B-A26F-456E-8A54-342DFDF9FA2F}" type="pres">
      <dgm:prSet presAssocID="{D72549E6-DDAF-4029-A1D7-EFA81D6EB3E2}" presName="composite" presStyleCnt="0"/>
      <dgm:spPr/>
    </dgm:pt>
    <dgm:pt modelId="{C5BA4354-ECA5-425C-9F70-E5091DF604B6}" type="pres">
      <dgm:prSet presAssocID="{D72549E6-DDAF-4029-A1D7-EFA81D6EB3E2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5155BDD7-8CF7-4CBA-9981-1991FBA1B29F}" type="pres">
      <dgm:prSet presAssocID="{D72549E6-DDAF-4029-A1D7-EFA81D6EB3E2}" presName="descendantText" presStyleLbl="alignAcc1" presStyleIdx="0" presStyleCnt="3">
        <dgm:presLayoutVars>
          <dgm:bulletEnabled val="1"/>
        </dgm:presLayoutVars>
      </dgm:prSet>
      <dgm:spPr/>
    </dgm:pt>
    <dgm:pt modelId="{77BAD77B-0BA1-4702-A913-63B2963FD903}" type="pres">
      <dgm:prSet presAssocID="{59F59D21-639A-45EF-A1A6-F8C6D9D794F2}" presName="sp" presStyleCnt="0"/>
      <dgm:spPr/>
    </dgm:pt>
    <dgm:pt modelId="{295E17E0-8311-4A86-8720-DBD294343B2F}" type="pres">
      <dgm:prSet presAssocID="{7F5B5D42-98DA-4460-9A38-09842F2667B8}" presName="composite" presStyleCnt="0"/>
      <dgm:spPr/>
    </dgm:pt>
    <dgm:pt modelId="{BD91FD48-724F-4032-BDDD-DF6550007377}" type="pres">
      <dgm:prSet presAssocID="{7F5B5D42-98DA-4460-9A38-09842F2667B8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3570C8AD-D1DB-4AAC-925D-37E39DD1F807}" type="pres">
      <dgm:prSet presAssocID="{7F5B5D42-98DA-4460-9A38-09842F2667B8}" presName="descendantText" presStyleLbl="alignAcc1" presStyleIdx="1" presStyleCnt="3">
        <dgm:presLayoutVars>
          <dgm:bulletEnabled val="1"/>
        </dgm:presLayoutVars>
      </dgm:prSet>
      <dgm:spPr/>
    </dgm:pt>
    <dgm:pt modelId="{6E2B1B7F-7D4A-475B-A20D-C54A6F84EA2D}" type="pres">
      <dgm:prSet presAssocID="{45080816-FC9A-4A6E-B694-D2494DBCBE08}" presName="sp" presStyleCnt="0"/>
      <dgm:spPr/>
    </dgm:pt>
    <dgm:pt modelId="{3FD8A1B2-5855-4459-A2A1-2F0DFD0CB504}" type="pres">
      <dgm:prSet presAssocID="{D26A8168-63D5-4A94-844C-167F451A469E}" presName="composite" presStyleCnt="0"/>
      <dgm:spPr/>
    </dgm:pt>
    <dgm:pt modelId="{D5489512-536A-4BFE-B0D5-90002F284BCD}" type="pres">
      <dgm:prSet presAssocID="{D26A8168-63D5-4A94-844C-167F451A469E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E7783F1B-DE37-4CD9-B631-15E9014E5118}" type="pres">
      <dgm:prSet presAssocID="{D26A8168-63D5-4A94-844C-167F451A469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F3C43F-4AB4-4CA6-A7DF-767ADEA3D566}" type="presOf" srcId="{BD43A17A-F386-427B-9CA1-E38A2E306F78}" destId="{5155BDD7-8CF7-4CBA-9981-1991FBA1B29F}" srcOrd="0" destOrd="2" presId="urn:microsoft.com/office/officeart/2005/8/layout/chevron2"/>
    <dgm:cxn modelId="{82B71996-6A5E-4870-B802-E3364EA72E21}" srcId="{D72549E6-DDAF-4029-A1D7-EFA81D6EB3E2}" destId="{BD43A17A-F386-427B-9CA1-E38A2E306F78}" srcOrd="2" destOrd="0" parTransId="{AE29FCF9-A6FC-4DDB-9840-259F1C47B4D3}" sibTransId="{7B602DD0-44AE-4E06-B0FB-5246D2C51D5D}"/>
    <dgm:cxn modelId="{CD8C1A7E-CDB8-440E-BE2C-A02D26D1B12E}" srcId="{A76621F5-853C-4FE6-B13D-38DBBB124F3E}" destId="{7F5B5D42-98DA-4460-9A38-09842F2667B8}" srcOrd="1" destOrd="0" parTransId="{D16AA736-B918-4F48-A495-C6905A2468D9}" sibTransId="{45080816-FC9A-4A6E-B694-D2494DBCBE08}"/>
    <dgm:cxn modelId="{38B2C955-30F6-4409-9A5A-2476B3FE37C9}" type="presOf" srcId="{7F5B5D42-98DA-4460-9A38-09842F2667B8}" destId="{BD91FD48-724F-4032-BDDD-DF6550007377}" srcOrd="0" destOrd="0" presId="urn:microsoft.com/office/officeart/2005/8/layout/chevron2"/>
    <dgm:cxn modelId="{3E2C2EF7-86E8-4C25-9ACD-9D49F1880F3E}" srcId="{D26A8168-63D5-4A94-844C-167F451A469E}" destId="{44EB4C4D-690D-43A7-9F7F-2344E9DDD653}" srcOrd="0" destOrd="0" parTransId="{2C4350EE-7B34-4C21-B4D3-BA4A91B2E166}" sibTransId="{68B5532B-93BB-405F-97D5-98B234281BE8}"/>
    <dgm:cxn modelId="{6D96BE57-040E-4776-BCB9-45C096E1E0C8}" type="presOf" srcId="{A76621F5-853C-4FE6-B13D-38DBBB124F3E}" destId="{59923DF6-1BB7-40A7-8E68-B5E6D37B39E5}" srcOrd="0" destOrd="0" presId="urn:microsoft.com/office/officeart/2005/8/layout/chevron2"/>
    <dgm:cxn modelId="{017E6D6E-A7BE-41FD-8218-29A28A6D8450}" type="presOf" srcId="{64693D6B-5852-4CD8-BCF7-DD673B031904}" destId="{5155BDD7-8CF7-4CBA-9981-1991FBA1B29F}" srcOrd="0" destOrd="1" presId="urn:microsoft.com/office/officeart/2005/8/layout/chevron2"/>
    <dgm:cxn modelId="{1EC559DC-7A8B-49DE-B986-E6E350FB57BE}" srcId="{D72549E6-DDAF-4029-A1D7-EFA81D6EB3E2}" destId="{0E60157B-7DE3-4C74-8941-156CFEBFD1A9}" srcOrd="0" destOrd="0" parTransId="{4BF33C43-8968-4F04-A3BC-6FCFA3F6D4A1}" sibTransId="{46DA9583-FE87-4DBC-9251-B061543953C3}"/>
    <dgm:cxn modelId="{150403C7-1C60-4AD4-9AAF-AFFE09DE5A3B}" type="presOf" srcId="{0E60157B-7DE3-4C74-8941-156CFEBFD1A9}" destId="{5155BDD7-8CF7-4CBA-9981-1991FBA1B29F}" srcOrd="0" destOrd="0" presId="urn:microsoft.com/office/officeart/2005/8/layout/chevron2"/>
    <dgm:cxn modelId="{76BEFE14-4B36-458F-8BA0-F739A822B9BC}" srcId="{A76621F5-853C-4FE6-B13D-38DBBB124F3E}" destId="{D26A8168-63D5-4A94-844C-167F451A469E}" srcOrd="2" destOrd="0" parTransId="{9CFA49DE-BFC0-46E6-B6ED-0A9E9A02EE74}" sibTransId="{A5A5A055-0A8E-46BF-B556-346C8BEB25C1}"/>
    <dgm:cxn modelId="{FA28ADF8-6824-4D85-95EA-705DAB424942}" type="presOf" srcId="{36AD8C33-C231-46FE-9596-80646595D408}" destId="{3570C8AD-D1DB-4AAC-925D-37E39DD1F807}" srcOrd="0" destOrd="0" presId="urn:microsoft.com/office/officeart/2005/8/layout/chevron2"/>
    <dgm:cxn modelId="{E9E5AE40-ABE8-4927-8F99-DF61E709160F}" srcId="{7F5B5D42-98DA-4460-9A38-09842F2667B8}" destId="{36AD8C33-C231-46FE-9596-80646595D408}" srcOrd="0" destOrd="0" parTransId="{D484BEDD-9F35-4B14-905A-50E84394CA01}" sibTransId="{B1BF401A-269C-40E1-8DDE-FA4D767DF62F}"/>
    <dgm:cxn modelId="{FB434E3A-CF5E-4AB9-9472-33AA67D81825}" type="presOf" srcId="{D72549E6-DDAF-4029-A1D7-EFA81D6EB3E2}" destId="{C5BA4354-ECA5-425C-9F70-E5091DF604B6}" srcOrd="0" destOrd="0" presId="urn:microsoft.com/office/officeart/2005/8/layout/chevron2"/>
    <dgm:cxn modelId="{0739E3BB-D4AB-4177-BAAE-AFC86DD5549D}" type="presOf" srcId="{44EB4C4D-690D-43A7-9F7F-2344E9DDD653}" destId="{E7783F1B-DE37-4CD9-B631-15E9014E5118}" srcOrd="0" destOrd="0" presId="urn:microsoft.com/office/officeart/2005/8/layout/chevron2"/>
    <dgm:cxn modelId="{4356A9FA-B28B-4C00-887C-0A17C5FE215B}" srcId="{D72549E6-DDAF-4029-A1D7-EFA81D6EB3E2}" destId="{64693D6B-5852-4CD8-BCF7-DD673B031904}" srcOrd="1" destOrd="0" parTransId="{AFBBB42E-2790-43DF-82A3-376BDBC79F52}" sibTransId="{116A6F58-9374-4580-9293-6B2F44CFEAC8}"/>
    <dgm:cxn modelId="{B5BE3D4F-F8B1-4058-BE25-ADA3E4991327}" srcId="{A76621F5-853C-4FE6-B13D-38DBBB124F3E}" destId="{D72549E6-DDAF-4029-A1D7-EFA81D6EB3E2}" srcOrd="0" destOrd="0" parTransId="{955CB5E6-0072-4ECF-BD0A-15D18D7CFF3E}" sibTransId="{59F59D21-639A-45EF-A1A6-F8C6D9D794F2}"/>
    <dgm:cxn modelId="{9B8774E4-9440-41B8-A926-2AD5C9C53936}" type="presOf" srcId="{D26A8168-63D5-4A94-844C-167F451A469E}" destId="{D5489512-536A-4BFE-B0D5-90002F284BCD}" srcOrd="0" destOrd="0" presId="urn:microsoft.com/office/officeart/2005/8/layout/chevron2"/>
    <dgm:cxn modelId="{F3B909EA-CB44-4DF1-A996-C73AD33EBB59}" type="presParOf" srcId="{59923DF6-1BB7-40A7-8E68-B5E6D37B39E5}" destId="{1F5C948B-A26F-456E-8A54-342DFDF9FA2F}" srcOrd="0" destOrd="0" presId="urn:microsoft.com/office/officeart/2005/8/layout/chevron2"/>
    <dgm:cxn modelId="{D7C5857B-E45D-4282-8DA2-921929D693DA}" type="presParOf" srcId="{1F5C948B-A26F-456E-8A54-342DFDF9FA2F}" destId="{C5BA4354-ECA5-425C-9F70-E5091DF604B6}" srcOrd="0" destOrd="0" presId="urn:microsoft.com/office/officeart/2005/8/layout/chevron2"/>
    <dgm:cxn modelId="{84615E00-EA5C-4920-9FF2-E9FDD91893BA}" type="presParOf" srcId="{1F5C948B-A26F-456E-8A54-342DFDF9FA2F}" destId="{5155BDD7-8CF7-4CBA-9981-1991FBA1B29F}" srcOrd="1" destOrd="0" presId="urn:microsoft.com/office/officeart/2005/8/layout/chevron2"/>
    <dgm:cxn modelId="{EFD530F8-4D3D-4328-B91A-94A7F17B4551}" type="presParOf" srcId="{59923DF6-1BB7-40A7-8E68-B5E6D37B39E5}" destId="{77BAD77B-0BA1-4702-A913-63B2963FD903}" srcOrd="1" destOrd="0" presId="urn:microsoft.com/office/officeart/2005/8/layout/chevron2"/>
    <dgm:cxn modelId="{04750A50-1EB3-46D2-AD51-5B13AC00465C}" type="presParOf" srcId="{59923DF6-1BB7-40A7-8E68-B5E6D37B39E5}" destId="{295E17E0-8311-4A86-8720-DBD294343B2F}" srcOrd="2" destOrd="0" presId="urn:microsoft.com/office/officeart/2005/8/layout/chevron2"/>
    <dgm:cxn modelId="{0B483218-970E-4DD0-923B-DCB88B8C8EA5}" type="presParOf" srcId="{295E17E0-8311-4A86-8720-DBD294343B2F}" destId="{BD91FD48-724F-4032-BDDD-DF6550007377}" srcOrd="0" destOrd="0" presId="urn:microsoft.com/office/officeart/2005/8/layout/chevron2"/>
    <dgm:cxn modelId="{4657637A-C53E-4A4F-BF41-34E8865C9012}" type="presParOf" srcId="{295E17E0-8311-4A86-8720-DBD294343B2F}" destId="{3570C8AD-D1DB-4AAC-925D-37E39DD1F807}" srcOrd="1" destOrd="0" presId="urn:microsoft.com/office/officeart/2005/8/layout/chevron2"/>
    <dgm:cxn modelId="{F327FD18-F730-407A-B0B2-6A5922B557A0}" type="presParOf" srcId="{59923DF6-1BB7-40A7-8E68-B5E6D37B39E5}" destId="{6E2B1B7F-7D4A-475B-A20D-C54A6F84EA2D}" srcOrd="3" destOrd="0" presId="urn:microsoft.com/office/officeart/2005/8/layout/chevron2"/>
    <dgm:cxn modelId="{7892978C-AB54-43EB-83D1-08B06729004F}" type="presParOf" srcId="{59923DF6-1BB7-40A7-8E68-B5E6D37B39E5}" destId="{3FD8A1B2-5855-4459-A2A1-2F0DFD0CB504}" srcOrd="4" destOrd="0" presId="urn:microsoft.com/office/officeart/2005/8/layout/chevron2"/>
    <dgm:cxn modelId="{CBAC733C-D6EF-43B8-9520-74B9F339C989}" type="presParOf" srcId="{3FD8A1B2-5855-4459-A2A1-2F0DFD0CB504}" destId="{D5489512-536A-4BFE-B0D5-90002F284BCD}" srcOrd="0" destOrd="0" presId="urn:microsoft.com/office/officeart/2005/8/layout/chevron2"/>
    <dgm:cxn modelId="{F809D620-C55A-4057-9CCE-B1490D0D2456}" type="presParOf" srcId="{3FD8A1B2-5855-4459-A2A1-2F0DFD0CB504}" destId="{E7783F1B-DE37-4CD9-B631-15E9014E511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BA4354-ECA5-425C-9F70-E5091DF604B6}">
      <dsp:nvSpPr>
        <dsp:cNvPr id="0" name=""/>
        <dsp:cNvSpPr/>
      </dsp:nvSpPr>
      <dsp:spPr>
        <a:xfrm rot="5400000">
          <a:off x="-203345" y="203838"/>
          <a:ext cx="1355634" cy="94894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0" y="474965"/>
        <a:ext cx="948944" cy="406690"/>
      </dsp:txXfrm>
    </dsp:sp>
    <dsp:sp modelId="{5155BDD7-8CF7-4CBA-9981-1991FBA1B29F}">
      <dsp:nvSpPr>
        <dsp:cNvPr id="0" name=""/>
        <dsp:cNvSpPr/>
      </dsp:nvSpPr>
      <dsp:spPr>
        <a:xfrm rot="5400000">
          <a:off x="3706298" y="-2756861"/>
          <a:ext cx="881162" cy="63958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Фактическая национализация земли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Введение уравнительного землепользования</a:t>
          </a:r>
          <a:endParaRPr lang="ru-RU" sz="1600" kern="1200" dirty="0" smtClean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smtClean="0"/>
            <a:t>Запрет арендовать и покупать землю и расширять запашку</a:t>
          </a:r>
          <a:endParaRPr lang="ru-RU" sz="1600" kern="1200" dirty="0"/>
        </a:p>
      </dsp:txBody>
      <dsp:txXfrm rot="-5400000">
        <a:off x="948944" y="43508"/>
        <a:ext cx="6352856" cy="795132"/>
      </dsp:txXfrm>
    </dsp:sp>
    <dsp:sp modelId="{BD91FD48-724F-4032-BDDD-DF6550007377}">
      <dsp:nvSpPr>
        <dsp:cNvPr id="0" name=""/>
        <dsp:cNvSpPr/>
      </dsp:nvSpPr>
      <dsp:spPr>
        <a:xfrm rot="5400000">
          <a:off x="-203345" y="1361731"/>
          <a:ext cx="1355634" cy="94894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0" y="1632858"/>
        <a:ext cx="948944" cy="406690"/>
      </dsp:txXfrm>
    </dsp:sp>
    <dsp:sp modelId="{3570C8AD-D1DB-4AAC-925D-37E39DD1F807}">
      <dsp:nvSpPr>
        <dsp:cNvPr id="0" name=""/>
        <dsp:cNvSpPr/>
      </dsp:nvSpPr>
      <dsp:spPr>
        <a:xfrm rot="5400000">
          <a:off x="3706298" y="-1598967"/>
          <a:ext cx="881162" cy="63958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Падение уровня аграрного производства</a:t>
          </a:r>
          <a:endParaRPr lang="ru-RU" sz="1600" kern="1200" dirty="0"/>
        </a:p>
      </dsp:txBody>
      <dsp:txXfrm rot="-5400000">
        <a:off x="948944" y="1201402"/>
        <a:ext cx="6352856" cy="795132"/>
      </dsp:txXfrm>
    </dsp:sp>
    <dsp:sp modelId="{D5489512-536A-4BFE-B0D5-90002F284BCD}">
      <dsp:nvSpPr>
        <dsp:cNvPr id="0" name=""/>
        <dsp:cNvSpPr/>
      </dsp:nvSpPr>
      <dsp:spPr>
        <a:xfrm rot="5400000">
          <a:off x="-203345" y="2519625"/>
          <a:ext cx="1355634" cy="94894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-5400000">
        <a:off x="0" y="2790752"/>
        <a:ext cx="948944" cy="406690"/>
      </dsp:txXfrm>
    </dsp:sp>
    <dsp:sp modelId="{E7783F1B-DE37-4CD9-B631-15E9014E5118}">
      <dsp:nvSpPr>
        <dsp:cNvPr id="0" name=""/>
        <dsp:cNvSpPr/>
      </dsp:nvSpPr>
      <dsp:spPr>
        <a:xfrm rot="5400000">
          <a:off x="3706298" y="-441074"/>
          <a:ext cx="881162" cy="63958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Голод, ставший причиной смерти тысяч людей</a:t>
          </a:r>
          <a:endParaRPr lang="ru-RU" sz="1600" kern="1200" dirty="0"/>
        </a:p>
      </dsp:txBody>
      <dsp:txXfrm rot="-5400000">
        <a:off x="948944" y="2359295"/>
        <a:ext cx="6352856" cy="795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259471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Развитие экономики России в </a:t>
            </a:r>
            <a:r>
              <a:rPr lang="en-US" sz="4000" dirty="0" smtClean="0"/>
              <a:t>XX </a:t>
            </a:r>
            <a:r>
              <a:rPr lang="ru-RU" sz="4000" dirty="0" smtClean="0"/>
              <a:t>веке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5728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Новая экономическая политика </a:t>
            </a:r>
            <a:r>
              <a:rPr lang="en-US" sz="4400" dirty="0" smtClean="0"/>
              <a:t>XX</a:t>
            </a:r>
            <a:r>
              <a:rPr lang="ru-RU" sz="4400" dirty="0" smtClean="0"/>
              <a:t> века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89880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260648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Составляющие политики НЭПа были следующие меры: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введение прогрессивного подоходного налога с крестьян</a:t>
            </a:r>
          </a:p>
          <a:p>
            <a:pPr lvl="0"/>
            <a:r>
              <a:rPr lang="ru-RU" dirty="0"/>
              <a:t>свобода торговли</a:t>
            </a:r>
          </a:p>
          <a:p>
            <a:pPr lvl="0"/>
            <a:r>
              <a:rPr lang="ru-RU" dirty="0"/>
              <a:t>разрешение аренды малых и средних частных предприятий</a:t>
            </a:r>
          </a:p>
          <a:p>
            <a:pPr lvl="0"/>
            <a:r>
              <a:rPr lang="ru-RU" dirty="0"/>
              <a:t>возможность найма рабочей силы</a:t>
            </a:r>
          </a:p>
          <a:p>
            <a:pPr lvl="0"/>
            <a:r>
              <a:rPr lang="ru-RU" dirty="0"/>
              <a:t>отмена карточной системы и нормированного снабжения</a:t>
            </a:r>
          </a:p>
          <a:p>
            <a:pPr lvl="0"/>
            <a:r>
              <a:rPr lang="ru-RU" dirty="0"/>
              <a:t>плановость услуг</a:t>
            </a:r>
          </a:p>
          <a:p>
            <a:pPr lvl="0"/>
            <a:r>
              <a:rPr lang="ru-RU" dirty="0"/>
              <a:t>перевод промышленных предприятии на хозяйственный расчет и самоокупаемость.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133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8377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Итоги денежной реформы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Сохранились сбережения населения, денежная реформа позволила сделать накопления и показала способность большевиков проводить экономическую политику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8975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Итоги НЭПа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НЭП помог восстановить разрушенное хозяйство, организовать торговлю, помог выжить стране в тяжелой экономический период.</a:t>
            </a:r>
          </a:p>
          <a:p>
            <a:r>
              <a:rPr lang="ru-RU" sz="2800" dirty="0" smtClean="0"/>
              <a:t>Однако непоследовательность проведения этой политики, отсутствие единого плана, хаотичность в проведении мероприятий привели к преждевременному её прекращению.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169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552" y="3573016"/>
            <a:ext cx="7920880" cy="266429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002060"/>
                </a:solidFill>
              </a:rPr>
              <a:t>Политика индустриализации привела к заметному снижению уровня жизни населения, особенно крестьянства. Однако уже к концу 30-х годов стали очевидны итоги индустриализации – появилась мощнейшая промышленность. Только наличие подобной индустрии позволило СССР победить в грядущей Второй мировой войне.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260648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Индустриализация и коллективизация страны </a:t>
            </a:r>
            <a:r>
              <a:rPr lang="en-US" dirty="0" smtClean="0">
                <a:solidFill>
                  <a:srgbClr val="002060"/>
                </a:solidFill>
              </a:rPr>
              <a:t>XX </a:t>
            </a:r>
            <a:r>
              <a:rPr lang="ru-RU" dirty="0" smtClean="0">
                <a:solidFill>
                  <a:srgbClr val="002060"/>
                </a:solidFill>
              </a:rPr>
              <a:t>века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1512168"/>
          </a:xfrm>
        </p:spPr>
        <p:txBody>
          <a:bodyPr anchor="t">
            <a:normAutofit lnSpcReduction="10000"/>
          </a:bodyPr>
          <a:lstStyle/>
          <a:p>
            <a:r>
              <a:rPr lang="ru-RU" sz="2800" dirty="0"/>
              <a:t>Ликвидация отставания СССР от западных </a:t>
            </a:r>
            <a:r>
              <a:rPr lang="ru-RU" sz="2800" dirty="0" smtClean="0"/>
              <a:t>стран</a:t>
            </a:r>
          </a:p>
          <a:p>
            <a:r>
              <a:rPr lang="ru-RU" sz="2800" dirty="0"/>
              <a:t>Обеспечение развития СССР в военной </a:t>
            </a:r>
            <a:r>
              <a:rPr lang="ru-RU" sz="2800" dirty="0" smtClean="0"/>
              <a:t>сфере</a:t>
            </a:r>
          </a:p>
          <a:p>
            <a:r>
              <a:rPr lang="ru-RU" sz="2800" dirty="0"/>
              <a:t>Улучшение уровня жизни рабочих в </a:t>
            </a:r>
            <a:r>
              <a:rPr lang="ru-RU" sz="2800" dirty="0" smtClean="0"/>
              <a:t>стране</a:t>
            </a:r>
          </a:p>
          <a:p>
            <a:endParaRPr lang="ru-RU" sz="2800" dirty="0">
              <a:solidFill>
                <a:srgbClr val="002060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3025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Экономика после ВОВ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ru-RU" sz="2800" b="1" dirty="0" smtClean="0"/>
              <a:t>К 1948 году производство достигло довоенного уровня благодаря </a:t>
            </a:r>
          </a:p>
          <a:p>
            <a:r>
              <a:rPr lang="ru-RU" dirty="0" smtClean="0"/>
              <a:t>героическому </a:t>
            </a:r>
            <a:r>
              <a:rPr lang="ru-RU" dirty="0"/>
              <a:t>труду советского народа, </a:t>
            </a:r>
            <a:endParaRPr lang="ru-RU" dirty="0" smtClean="0"/>
          </a:p>
          <a:p>
            <a:r>
              <a:rPr lang="ru-RU" dirty="0" smtClean="0"/>
              <a:t>бесплатному </a:t>
            </a:r>
            <a:r>
              <a:rPr lang="ru-RU" dirty="0"/>
              <a:t>труду заключенных ГУЛАГа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перераспределения </a:t>
            </a:r>
            <a:r>
              <a:rPr lang="ru-RU" dirty="0"/>
              <a:t>средств в пользу тяжелой промышленности, </a:t>
            </a:r>
            <a:endParaRPr lang="ru-RU" dirty="0" smtClean="0"/>
          </a:p>
          <a:p>
            <a:r>
              <a:rPr lang="ru-RU" dirty="0" smtClean="0"/>
              <a:t>перекачки </a:t>
            </a:r>
            <a:r>
              <a:rPr lang="ru-RU" dirty="0"/>
              <a:t>средств из аграрного сектора и легкой промышленности, </a:t>
            </a:r>
            <a:endParaRPr lang="ru-RU" dirty="0" smtClean="0"/>
          </a:p>
          <a:p>
            <a:r>
              <a:rPr lang="ru-RU" dirty="0" smtClean="0"/>
              <a:t>привлечению </a:t>
            </a:r>
            <a:r>
              <a:rPr lang="ru-RU" dirty="0"/>
              <a:t>средств от репарации Германии, жесткому планированию экономики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761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11560" y="5013176"/>
            <a:ext cx="7992888" cy="12241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</a:rPr>
              <a:t>Эти реформы не имели успеха, и лишь к 50-м годам удалось выйти на довоенный уровень производства сельскохозяйственной продукции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260648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Антикризисные меры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40968"/>
          </a:xfrm>
        </p:spPr>
        <p:txBody>
          <a:bodyPr>
            <a:normAutofit/>
          </a:bodyPr>
          <a:lstStyle/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1947 году установлен обязательный минимум трудодней, </a:t>
            </a:r>
            <a:endParaRPr lang="ru-RU" dirty="0" smtClean="0"/>
          </a:p>
          <a:p>
            <a:r>
              <a:rPr lang="ru-RU" dirty="0" smtClean="0"/>
              <a:t>ужесточен </a:t>
            </a:r>
            <a:r>
              <a:rPr lang="ru-RU" dirty="0"/>
              <a:t>закон «За посягательство на колхозную и государственную собственность», </a:t>
            </a:r>
            <a:endParaRPr lang="ru-RU" dirty="0" smtClean="0"/>
          </a:p>
          <a:p>
            <a:r>
              <a:rPr lang="ru-RU" dirty="0" smtClean="0"/>
              <a:t>повышен </a:t>
            </a:r>
            <a:r>
              <a:rPr lang="ru-RU" dirty="0"/>
              <a:t>налог на содержание скота, что привело к массовому его </a:t>
            </a:r>
            <a:r>
              <a:rPr lang="ru-RU" dirty="0" smtClean="0"/>
              <a:t>забою,</a:t>
            </a:r>
            <a:endParaRPr lang="ru-RU" dirty="0"/>
          </a:p>
          <a:p>
            <a:r>
              <a:rPr lang="ru-RU" dirty="0"/>
              <a:t>с</a:t>
            </a:r>
            <a:r>
              <a:rPr lang="ru-RU" dirty="0" smtClean="0"/>
              <a:t>окращены </a:t>
            </a:r>
            <a:r>
              <a:rPr lang="ru-RU" dirty="0"/>
              <a:t>площади индивидуальных наделов </a:t>
            </a:r>
            <a:r>
              <a:rPr lang="ru-RU" dirty="0" smtClean="0"/>
              <a:t>колхозников</a:t>
            </a:r>
            <a:r>
              <a:rPr lang="ru-RU" dirty="0"/>
              <a:t>,</a:t>
            </a:r>
            <a:r>
              <a:rPr lang="ru-RU" dirty="0" smtClean="0"/>
              <a:t> </a:t>
            </a:r>
          </a:p>
          <a:p>
            <a:r>
              <a:rPr lang="ru-RU" dirty="0"/>
              <a:t>у</a:t>
            </a:r>
            <a:r>
              <a:rPr lang="ru-RU" dirty="0" smtClean="0"/>
              <a:t>меньшилась </a:t>
            </a:r>
            <a:r>
              <a:rPr lang="ru-RU" dirty="0"/>
              <a:t>натуральная оплата </a:t>
            </a:r>
            <a:r>
              <a:rPr lang="ru-RU" dirty="0" smtClean="0"/>
              <a:t>труда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42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3568" y="4869160"/>
            <a:ext cx="8015932" cy="16561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002060"/>
                </a:solidFill>
              </a:rPr>
              <a:t>Новое правительство, возглавляемое Примаковым, сделало ставку на оживление реального сектора экономики, режим строжайшей экономии, отсрочку выплат по внешним долгам. Ситуация стала постепенно выравниваться только к середине 1999 года.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260648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Экономические реформы времен перестройки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2880320"/>
          </a:xfrm>
        </p:spPr>
        <p:txBody>
          <a:bodyPr/>
          <a:lstStyle/>
          <a:p>
            <a:r>
              <a:rPr lang="ru-RU" sz="3200" dirty="0" smtClean="0"/>
              <a:t>Переход к рыночным отношениям:</a:t>
            </a:r>
          </a:p>
          <a:p>
            <a:r>
              <a:rPr lang="ru-RU" dirty="0"/>
              <a:t>акционирование большей части предприятий промышленности, </a:t>
            </a:r>
            <a:endParaRPr lang="ru-RU" dirty="0" smtClean="0"/>
          </a:p>
          <a:p>
            <a:r>
              <a:rPr lang="ru-RU" dirty="0" smtClean="0"/>
              <a:t>приватизация</a:t>
            </a:r>
            <a:r>
              <a:rPr lang="ru-RU" dirty="0"/>
              <a:t>, либерализация цен на товары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изменения в налоговой и антимонопольной </a:t>
            </a:r>
            <a:r>
              <a:rPr lang="ru-RU" dirty="0" smtClean="0"/>
              <a:t>политике, легализация обмена рубля на иностранную валюту.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409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Спасибо за внимание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8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88640"/>
            <a:ext cx="8136904" cy="13681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Экономические реформы в начале 20 века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Сложившаяся система капитализма выражалась:</a:t>
            </a:r>
          </a:p>
          <a:p>
            <a:r>
              <a:rPr lang="ru-RU" sz="3200" dirty="0" smtClean="0"/>
              <a:t>- в росте предпринимательства и капиталов</a:t>
            </a:r>
          </a:p>
          <a:p>
            <a:r>
              <a:rPr lang="ru-RU" sz="3200" dirty="0" smtClean="0"/>
              <a:t>- совершенствовании производства и </a:t>
            </a:r>
            <a:r>
              <a:rPr lang="ru-RU" sz="3200" dirty="0">
                <a:solidFill>
                  <a:srgbClr val="DFE6D0"/>
                </a:solidFill>
              </a:rPr>
              <a:t>его технологическом перевооружении</a:t>
            </a:r>
            <a:endParaRPr lang="ru-RU" sz="3200" dirty="0" smtClean="0"/>
          </a:p>
          <a:p>
            <a:r>
              <a:rPr lang="ru-RU" sz="3200" dirty="0" smtClean="0"/>
              <a:t>- увеличении количества наемной рабочей силы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60092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7544" y="188640"/>
            <a:ext cx="8136904" cy="13681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/>
              </a:rPr>
              <a:t>Признаки монополистического капитализма (империализма):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Создание в промышленности крупных объединений, предприятий, диктующих свои правила игры на рынке;</a:t>
            </a:r>
          </a:p>
          <a:p>
            <a:r>
              <a:rPr lang="ru-RU" sz="2800" dirty="0" smtClean="0"/>
              <a:t>Образование в результате слияния банковского капитала с промышленным капиталом нового типа капитала – финансового;</a:t>
            </a:r>
          </a:p>
          <a:p>
            <a:r>
              <a:rPr lang="ru-RU" sz="2800" dirty="0" smtClean="0"/>
              <a:t>Вывоз капитала в другие страны; </a:t>
            </a:r>
          </a:p>
          <a:p>
            <a:r>
              <a:rPr lang="ru-RU" sz="2800" dirty="0" smtClean="0"/>
              <a:t>Экономический раздел мира между союзами монополий;</a:t>
            </a:r>
          </a:p>
          <a:p>
            <a:r>
              <a:rPr lang="ru-RU" sz="2800" dirty="0" smtClean="0"/>
              <a:t>Политический, территориальный раздел мира между ведущими странами, колониальные войны;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5532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процессе монополизации в России можно выделить 4 этапа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755576" y="1737009"/>
            <a:ext cx="1944216" cy="86409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1880-1980-е гг.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773440" y="2996952"/>
            <a:ext cx="1944216" cy="86409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1900-1908 гг.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773440" y="4290537"/>
            <a:ext cx="1944216" cy="86409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1909-1913 гг.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766544" y="5544670"/>
            <a:ext cx="1944216" cy="86409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1913-1917 гг.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1611093"/>
            <a:ext cx="5328592" cy="111592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Возникновение первых картелей на основе временных соглашений о совместных ценах и разделе рынков сбыта, усиление банков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871036"/>
            <a:ext cx="5328592" cy="111592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Создание крупных синдикатов, банковских монополий, концентрация банков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4164622"/>
            <a:ext cx="5328592" cy="111592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Создание синдикатов «по вертикали», возникновение трестов и концернов, создание финансового капитала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5418755"/>
            <a:ext cx="5328592" cy="11785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Возникновение государственно-монополистического капитализма, сращивание финансового капитала монополий с государственном аппаратом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3650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ru-RU" dirty="0" smtClean="0"/>
              <a:t>В результате экономического развития в период промышленного подъема 90-х годов </a:t>
            </a:r>
            <a:r>
              <a:rPr lang="en-US" dirty="0" smtClean="0"/>
              <a:t>XIX </a:t>
            </a:r>
            <a:r>
              <a:rPr lang="ru-RU" dirty="0" smtClean="0"/>
              <a:t>в., окончательно сложилась система российского капитализма</a:t>
            </a:r>
            <a:endParaRPr lang="ru-RU" dirty="0"/>
          </a:p>
        </p:txBody>
      </p:sp>
      <p:pic>
        <p:nvPicPr>
          <p:cNvPr id="1026" name="Picture 2" descr="http://cs624531.vk.me/v624531660/3b6e3/qM5FYbZAF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448627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85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908720"/>
            <a:ext cx="8229600" cy="151216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Политика военного коммунизма </a:t>
            </a:r>
            <a:r>
              <a:rPr lang="en-US" sz="4800" dirty="0" smtClean="0"/>
              <a:t>XX </a:t>
            </a:r>
            <a:r>
              <a:rPr lang="ru-RU" sz="4800" dirty="0" smtClean="0"/>
              <a:t>века</a:t>
            </a:r>
            <a:endParaRPr lang="ru-RU" sz="4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8683" y="3861048"/>
            <a:ext cx="7848872" cy="187220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Военный коммунизм </a:t>
            </a:r>
            <a:r>
              <a:rPr lang="ru-RU" sz="2000" dirty="0" smtClean="0"/>
              <a:t>– это социально-экономическая политика советского государства в годы Гражданской войны, взявшая курс на быстрое построение социализма в стране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433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Задача военного коммунизма – уничтожение рыночных и товарно денежных отношений (т.е. частной собственности), замена их централизованным производством и распределением</a:t>
            </a:r>
          </a:p>
          <a:p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24944"/>
            <a:ext cx="5150346" cy="3330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49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1" y="188640"/>
            <a:ext cx="8255000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Ряд чрезвычайных мер военного коммунизма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Продразвёрстка</a:t>
            </a:r>
          </a:p>
          <a:p>
            <a:r>
              <a:rPr lang="ru-RU" sz="3600" dirty="0" smtClean="0"/>
              <a:t>Начало создания колхозов и совхозов</a:t>
            </a:r>
          </a:p>
          <a:p>
            <a:r>
              <a:rPr lang="ru-RU" sz="3600" dirty="0" smtClean="0"/>
              <a:t>Национальная промышленность</a:t>
            </a:r>
          </a:p>
          <a:p>
            <a:r>
              <a:rPr lang="ru-RU" sz="3600" dirty="0" smtClean="0"/>
              <a:t>Запрещение частной торговли</a:t>
            </a:r>
          </a:p>
          <a:p>
            <a:r>
              <a:rPr lang="ru-RU" sz="3600" dirty="0" smtClean="0"/>
              <a:t>Введение всеобщей трудовой повинности</a:t>
            </a:r>
          </a:p>
          <a:p>
            <a:r>
              <a:rPr lang="ru-RU" sz="3600" dirty="0" smtClean="0"/>
              <a:t>Централизация управления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7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08" y="4365104"/>
            <a:ext cx="8255000" cy="2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02702064"/>
              </p:ext>
            </p:extLst>
          </p:nvPr>
        </p:nvGraphicFramePr>
        <p:xfrm>
          <a:off x="827584" y="692696"/>
          <a:ext cx="7344816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55576" y="4437112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В итоге политика военного коммунизма усугубила экономическую разруху, привело к неоправданной гибели огромного числа невинных людей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1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</p:bld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175</TotalTime>
  <Words>654</Words>
  <Application>Microsoft Office PowerPoint</Application>
  <PresentationFormat>Экран (4:3)</PresentationFormat>
  <Paragraphs>78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Паркет</vt:lpstr>
      <vt:lpstr>Развитие экономики России в XX веке</vt:lpstr>
      <vt:lpstr>Презентация PowerPoint</vt:lpstr>
      <vt:lpstr>Презентация PowerPoint</vt:lpstr>
      <vt:lpstr>В процессе монополизации в России можно выделить 4 этапа</vt:lpstr>
      <vt:lpstr>Презентация PowerPoint</vt:lpstr>
      <vt:lpstr>Политика военного коммунизма XX века</vt:lpstr>
      <vt:lpstr>Презентация PowerPoint</vt:lpstr>
      <vt:lpstr>Ряд чрезвычайных мер военного коммунизма</vt:lpstr>
      <vt:lpstr>Презентация PowerPoint</vt:lpstr>
      <vt:lpstr>Новая экономическая политика XX века</vt:lpstr>
      <vt:lpstr>Составляющие политики НЭПа были следующие меры:</vt:lpstr>
      <vt:lpstr>Итоги денежной реформы</vt:lpstr>
      <vt:lpstr>Итоги НЭПа</vt:lpstr>
      <vt:lpstr>Индустриализация и коллективизация страны XX века</vt:lpstr>
      <vt:lpstr>Экономика после ВОВ</vt:lpstr>
      <vt:lpstr>Антикризисные меры</vt:lpstr>
      <vt:lpstr>Экономические реформы времен перестройки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27</cp:revision>
  <dcterms:created xsi:type="dcterms:W3CDTF">2015-10-16T15:17:54Z</dcterms:created>
  <dcterms:modified xsi:type="dcterms:W3CDTF">2015-10-16T18:52:44Z</dcterms:modified>
</cp:coreProperties>
</file>