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1C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>
      <p:cViewPr varScale="1">
        <p:scale>
          <a:sx n="68" d="100"/>
          <a:sy n="68" d="100"/>
        </p:scale>
        <p:origin x="14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71CACC-A48E-4565-B4C5-D8B87BBCD75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7FF91-7956-4CAA-8E41-41B14AD7F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119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B7FF91-7956-4CAA-8E41-41B14AD7F3F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753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978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78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7700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6562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3694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248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4913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829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2726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2055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643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1124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018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450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113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2310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04"/>
            <a:ext cx="1952272" cy="6853049"/>
            <a:chOff x="6627813" y="195650"/>
            <a:chExt cx="1952625" cy="5678101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65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68C06-D3B4-4136-896E-6F4E02AFB90A}" type="datetimeFigureOut">
              <a:rPr lang="ru-RU" smtClean="0"/>
              <a:pPr/>
              <a:t>18.04.2017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505E126-2200-4FDD-8E55-30996D11D4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700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3260" y="1628800"/>
            <a:ext cx="6600451" cy="2262781"/>
          </a:xfrm>
        </p:spPr>
        <p:txBody>
          <a:bodyPr>
            <a:normAutofit fontScale="90000"/>
          </a:bodyPr>
          <a:lstStyle/>
          <a:p>
            <a:r>
              <a:rPr lang="ru-RU" dirty="0"/>
              <a:t>Денежно-кредитная безопасность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5" y="4581128"/>
            <a:ext cx="7406640" cy="1752600"/>
          </a:xfrm>
        </p:spPr>
        <p:txBody>
          <a:bodyPr/>
          <a:lstStyle/>
          <a:p>
            <a:pPr algn="r"/>
            <a:r>
              <a:rPr lang="ru-RU" dirty="0"/>
              <a:t>Выполнила: ст. группы</a:t>
            </a:r>
            <a:br>
              <a:rPr lang="ru-RU" dirty="0"/>
            </a:br>
            <a:r>
              <a:rPr lang="ru-RU" dirty="0"/>
              <a:t>ФКм-151</a:t>
            </a:r>
          </a:p>
          <a:p>
            <a:pPr algn="r"/>
            <a:r>
              <a:rPr lang="ru-RU" dirty="0"/>
              <a:t>Ванькаева В.В.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357166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effectLst/>
              </a:rPr>
              <a:t>Критерий</a:t>
            </a:r>
            <a:r>
              <a:rPr lang="en-US" sz="3200" dirty="0">
                <a:effectLst/>
              </a:rPr>
              <a:t> </a:t>
            </a:r>
            <a:r>
              <a:rPr lang="ru-RU" sz="3200" dirty="0">
                <a:solidFill>
                  <a:srgbClr val="671C0D"/>
                </a:solidFill>
                <a:effectLst/>
              </a:rPr>
              <a:t>минимального порогового уровня золотовалютных резервов</a:t>
            </a:r>
            <a:endParaRPr lang="ru-RU" sz="3200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1775" y="1466597"/>
            <a:ext cx="6591985" cy="3777622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Corbel" pitchFamily="34" charset="0"/>
              </a:rPr>
              <a:t>min GER</a:t>
            </a:r>
            <a:r>
              <a:rPr lang="ru-RU" sz="2400" dirty="0">
                <a:latin typeface="Corbel" pitchFamily="34" charset="0"/>
              </a:rPr>
              <a:t>≥ Стоимость импорта за 1 квартал + Сумма, необходимая для погашения краткосрочной задолженности (до 1 года) государственного, банковского и корпоративного секторов и процентных выплат по ней</a:t>
            </a:r>
            <a:endParaRPr lang="en-US" sz="2400" dirty="0">
              <a:latin typeface="Corbel" pitchFamily="34" charset="0"/>
            </a:endParaRPr>
          </a:p>
          <a:p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475942"/>
              </p:ext>
            </p:extLst>
          </p:nvPr>
        </p:nvGraphicFramePr>
        <p:xfrm>
          <a:off x="1881775" y="3853472"/>
          <a:ext cx="6096000" cy="2239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</a:rPr>
                        <a:t>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</a:rPr>
                        <a:t>Значение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</a:rPr>
                        <a:t>11 043,8 млрд. руб.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4128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</a:rPr>
                        <a:t>Курс доллара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</a:rPr>
                        <a:t>72,93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Corbel" pitchFamily="34" charset="0"/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151,43 млрд. долл.</a:t>
                      </a:r>
                      <a:endParaRPr lang="ru-RU" sz="1800" dirty="0">
                        <a:latin typeface="Corbe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Corbel" pitchFamily="34" charset="0"/>
                        </a:rPr>
                        <a:t>GER</a:t>
                      </a:r>
                      <a:endParaRPr lang="ru-RU" sz="18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368,4 млрд. долл.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549688"/>
                  </a:ext>
                </a:extLst>
              </a:tr>
              <a:tr h="385624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Corbel" pitchFamily="34" charset="0"/>
                        </a:rPr>
                        <a:t>Min GER</a:t>
                      </a:r>
                      <a:endParaRPr lang="ru-RU" sz="1800" b="1" dirty="0">
                        <a:latin typeface="Corbe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330 млрд. долл.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effectLst/>
                <a:latin typeface="Corbel" pitchFamily="34" charset="0"/>
              </a:rPr>
              <a:t>Уровень нелегального оттока капиталов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4103712"/>
          </a:xfrm>
        </p:spPr>
        <p:txBody>
          <a:bodyPr>
            <a:normAutofit fontScale="85000" lnSpcReduction="20000"/>
          </a:bodyPr>
          <a:lstStyle/>
          <a:p>
            <a:r>
              <a:rPr lang="en-US" sz="2100" dirty="0" err="1">
                <a:latin typeface="Corbel" pitchFamily="34" charset="0"/>
              </a:rPr>
              <a:t>cf</a:t>
            </a:r>
            <a:r>
              <a:rPr lang="ru-RU" sz="2100" dirty="0">
                <a:latin typeface="Corbel" pitchFamily="34" charset="0"/>
              </a:rPr>
              <a:t>(уровень порогового значения)= Прирост </a:t>
            </a:r>
            <a:r>
              <a:rPr lang="ru-RU" sz="2100" dirty="0" err="1">
                <a:latin typeface="Corbel" pitchFamily="34" charset="0"/>
              </a:rPr>
              <a:t>невозврата</a:t>
            </a:r>
            <a:r>
              <a:rPr lang="ru-RU" sz="2100" dirty="0">
                <a:latin typeface="Corbel" pitchFamily="34" charset="0"/>
              </a:rPr>
              <a:t> экспортной выручки и импортных авансов+1/2Чистые пропуски и ошибки платежного баланса- Прирост просроченной ссудной задолженности</a:t>
            </a:r>
            <a:br>
              <a:rPr lang="ru-RU" sz="2100" dirty="0">
                <a:latin typeface="Corbel" pitchFamily="34" charset="0"/>
              </a:rPr>
            </a:br>
            <a:br>
              <a:rPr lang="ru-RU" sz="2100" dirty="0">
                <a:latin typeface="Corbel" pitchFamily="34" charset="0"/>
              </a:rPr>
            </a:br>
            <a:r>
              <a:rPr lang="en-US" sz="2100" dirty="0" err="1">
                <a:latin typeface="Corbel" pitchFamily="34" charset="0"/>
              </a:rPr>
              <a:t>cf</a:t>
            </a:r>
            <a:r>
              <a:rPr lang="ru-RU" sz="2100" dirty="0">
                <a:latin typeface="Corbel" pitchFamily="34" charset="0"/>
              </a:rPr>
              <a:t> ≥ 50% сальдо счета текущих операций платежного баланса</a:t>
            </a:r>
            <a:r>
              <a:rPr lang="ru-RU" sz="2100" dirty="0"/>
              <a:t> </a:t>
            </a:r>
          </a:p>
          <a:p>
            <a:pPr algn="ctr"/>
            <a:r>
              <a:rPr lang="ru-RU" sz="2100" dirty="0"/>
              <a:t>Сальдо счета текущих операций + Чистые инвестиции</a:t>
            </a:r>
            <a:r>
              <a:rPr lang="en-US" sz="2100" dirty="0"/>
              <a:t> </a:t>
            </a:r>
            <a:r>
              <a:rPr lang="ru-RU" sz="2100" dirty="0"/>
              <a:t>= Нелегальный отток капитала</a:t>
            </a:r>
          </a:p>
          <a:p>
            <a:pPr algn="ctr">
              <a:buNone/>
            </a:pPr>
            <a:endParaRPr lang="ru-RU" sz="2000" dirty="0"/>
          </a:p>
          <a:p>
            <a:pPr algn="ctr">
              <a:buNone/>
            </a:pPr>
            <a:r>
              <a:rPr lang="ru-RU" i="1" dirty="0"/>
              <a:t>В современных российских условиях нелегальный вывоз капитала из России </a:t>
            </a:r>
            <a:r>
              <a:rPr lang="ru-RU" i="1" dirty="0" err="1"/>
              <a:t>cf</a:t>
            </a:r>
            <a:r>
              <a:rPr lang="ru-RU" i="1" dirty="0"/>
              <a:t> составляет около 104,98 млрд. долл. ежегодно (2004-2013гг.). Сальдо счета текущих операций платежного баланса - порядка 65,8 млрд. долл. Понятно, что даже в наиболее благоприятные годы значение данного критерия находится на критически опасном уровне.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2415" y="3068960"/>
            <a:ext cx="6589199" cy="1280890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Денежно-кредитная безопасность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ru-RU" i="1" dirty="0"/>
          </a:p>
          <a:p>
            <a:r>
              <a:rPr lang="ru-RU" i="1" dirty="0"/>
              <a:t>Денежно-кредитная политика </a:t>
            </a:r>
            <a:r>
              <a:rPr lang="ru-RU" dirty="0"/>
              <a:t>— курс государства в сфере денежного обращения и кредитных отношений. Формирование и проведение единой кредитной и денежной политики возложено на Правительство РФ. Цели и инструменты денежно-кредитной политики формирует ЦБ РФ.</a:t>
            </a:r>
          </a:p>
          <a:p>
            <a:endParaRPr lang="ru-RU" dirty="0"/>
          </a:p>
          <a:p>
            <a:r>
              <a:rPr lang="ru-RU" i="1" dirty="0"/>
              <a:t>Денежно-кредитная безопасность </a:t>
            </a:r>
            <a:r>
              <a:rPr lang="ru-RU" dirty="0"/>
              <a:t>– такое состояние денежно-кредитной системы, которая характеризуется стабильностью денежной единицы, доступностью кредитных ресурсов и таким уровнем инфляции, который обеспечивает экономический рост, повышение эффективности деятельности предприятий и увеличение реальных доходов населения.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Цели денежно-кредитной безопасности: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устойчивость цен;</a:t>
            </a:r>
          </a:p>
          <a:p>
            <a:r>
              <a:rPr lang="ru-RU" dirty="0"/>
              <a:t>защита и  обеспечение устойчивости рубля;</a:t>
            </a:r>
          </a:p>
          <a:p>
            <a:r>
              <a:rPr lang="ru-RU" dirty="0"/>
              <a:t>устойчивый платежный баланс.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Угрозы денежно-кредитной безопасности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2400" dirty="0"/>
              <a:t>Несогласованность функций, ответственности и объектов денежно-кредитного регулирования Правительства и ЦБ РФ;</a:t>
            </a:r>
          </a:p>
          <a:p>
            <a:r>
              <a:rPr lang="ru-RU" sz="2400" dirty="0"/>
              <a:t>Ориентация денежно-кредитной политики исключительно на макроэкономические факторы;</a:t>
            </a:r>
          </a:p>
          <a:p>
            <a:r>
              <a:rPr lang="ru-RU" sz="2400" dirty="0"/>
              <a:t>Односторонний, монетарный характер денежно-кредитной политики;</a:t>
            </a:r>
          </a:p>
          <a:p>
            <a:r>
              <a:rPr lang="ru-RU" sz="2400" dirty="0"/>
              <a:t>Существенное влияние политики валютного курса на формирование рублевой денежной массы;</a:t>
            </a:r>
          </a:p>
          <a:p>
            <a:r>
              <a:rPr lang="ru-RU" sz="2400" dirty="0"/>
              <a:t>Противоречия политики монетизации экономики;</a:t>
            </a:r>
          </a:p>
          <a:p>
            <a:r>
              <a:rPr lang="ru-RU" sz="2400" dirty="0"/>
              <a:t>Формирование валютных резервов темпами, превышающими рост внутренних инвестиционных ресурсов.</a:t>
            </a:r>
          </a:p>
          <a:p>
            <a:endParaRPr lang="ru-RU" sz="2400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Инструменты денежно-кредитной безопасности: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изменение нормы обязательных резервов;</a:t>
            </a:r>
          </a:p>
          <a:p>
            <a:r>
              <a:rPr lang="ru-RU" dirty="0"/>
              <a:t>изменение учетной ставки;</a:t>
            </a:r>
          </a:p>
          <a:p>
            <a:r>
              <a:rPr lang="ru-RU" dirty="0"/>
              <a:t>операции на открытом рынке.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effectLst/>
              </a:rPr>
              <a:t>Уровень монетизации экономики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42414" y="1905000"/>
            <a:ext cx="6591985" cy="3777622"/>
          </a:xfrm>
        </p:spPr>
        <p:txBody>
          <a:bodyPr/>
          <a:lstStyle/>
          <a:p>
            <a:pPr>
              <a:buNone/>
            </a:pPr>
            <a:r>
              <a:rPr lang="ru-RU" dirty="0"/>
              <a:t>m=М2/ВВП</a:t>
            </a:r>
          </a:p>
          <a:p>
            <a:pPr algn="ctr">
              <a:buNone/>
            </a:pPr>
            <a:r>
              <a:rPr lang="ru-RU" sz="2400" dirty="0"/>
              <a:t>Уровень монетизации экономики РФ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965039"/>
              </p:ext>
            </p:extLst>
          </p:nvPr>
        </p:nvGraphicFramePr>
        <p:xfrm>
          <a:off x="2800006" y="2780928"/>
          <a:ext cx="4876800" cy="3987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Денежная масса М2, (млрд. руб.)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ВВП, (млрд. руб.)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Уровень монетизации, (%)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01.01.2008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13 272,10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33 247,51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39,92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01.01.2009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13 493,20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41 276,85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32,69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01.01.2010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15 697,70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38 807,22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40,45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01.01.2011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20 011,90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46 308,54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43,21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01.01.2012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24 483,10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55 799,58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43,88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01.01.2013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27 405,40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62 599,10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43,78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01.01.2014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31 404,70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66 689,09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47,09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01.01.2015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32 110,50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77 893,10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41,22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54476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01.01.2016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35 809,20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80 413,42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44,53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5032583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effectLst/>
              </a:rPr>
              <a:t>Уровень монетизации экономики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153989"/>
              </p:ext>
            </p:extLst>
          </p:nvPr>
        </p:nvGraphicFramePr>
        <p:xfrm>
          <a:off x="1340440" y="2636912"/>
          <a:ext cx="749935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9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Страна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Значение коэффициента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Китай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195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Япония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Calibri"/>
                          <a:cs typeface="Times New Roman"/>
                        </a:rPr>
                        <a:t>174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Великобритания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Calibri"/>
                          <a:cs typeface="Times New Roman"/>
                        </a:rPr>
                        <a:t>133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Calibri"/>
                          <a:cs typeface="Times New Roman"/>
                        </a:rPr>
                        <a:t>Германия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Calibri"/>
                          <a:cs typeface="Times New Roman"/>
                        </a:rPr>
                        <a:t>84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Calibri"/>
                          <a:cs typeface="Times New Roman"/>
                        </a:rPr>
                        <a:t>США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Calibri"/>
                          <a:cs typeface="Times New Roman"/>
                        </a:rPr>
                        <a:t>66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Россия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44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339752" y="1855635"/>
            <a:ext cx="55007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Corbel" pitchFamily="34" charset="0"/>
                <a:cs typeface="Times New Roman" pitchFamily="18" charset="0"/>
              </a:rPr>
              <a:t>Значение коэффициента монетизации в ряде стран в 2015 году, %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>
                <a:effectLst/>
              </a:rPr>
              <a:t>Уровень обеспечения денежной базы(В) золотовалютными резервами (</a:t>
            </a:r>
            <a:r>
              <a:rPr lang="en-US" sz="3200" dirty="0">
                <a:effectLst/>
              </a:rPr>
              <a:t>GER</a:t>
            </a:r>
            <a:r>
              <a:rPr lang="ru-RU" sz="3200" dirty="0">
                <a:effectLst/>
              </a:rPr>
              <a:t>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Corbel" pitchFamily="34" charset="0"/>
              </a:rPr>
              <a:t>B</a:t>
            </a:r>
            <a:r>
              <a:rPr lang="ru-RU" sz="2800" dirty="0">
                <a:latin typeface="Corbel" pitchFamily="34" charset="0"/>
              </a:rPr>
              <a:t>=</a:t>
            </a:r>
            <a:r>
              <a:rPr lang="en-US" sz="2800" dirty="0">
                <a:latin typeface="Corbel" pitchFamily="34" charset="0"/>
              </a:rPr>
              <a:t>GER</a:t>
            </a:r>
            <a:r>
              <a:rPr lang="ru-RU" sz="2800" dirty="0">
                <a:latin typeface="Corbel" pitchFamily="34" charset="0"/>
              </a:rPr>
              <a:t>+Чистые требования к правительству +Чистые требования к кредитным организациям. </a:t>
            </a:r>
          </a:p>
          <a:p>
            <a:pPr marL="0" indent="0" algn="r">
              <a:buNone/>
            </a:pPr>
            <a:r>
              <a:rPr lang="ru-RU" sz="2800" dirty="0">
                <a:latin typeface="Corbel" pitchFamily="34" charset="0"/>
              </a:rPr>
              <a:t>(01.01.2016)</a:t>
            </a:r>
          </a:p>
          <a:p>
            <a:br>
              <a:rPr lang="ru-RU" sz="2800" dirty="0">
                <a:latin typeface="Corbel" pitchFamily="34" charset="0"/>
              </a:rPr>
            </a:br>
            <a:r>
              <a:rPr lang="ru-RU" sz="2800" dirty="0">
                <a:latin typeface="Corbel" pitchFamily="34" charset="0"/>
              </a:rPr>
              <a:t>70% </a:t>
            </a:r>
            <a:r>
              <a:rPr lang="en-US" sz="2800" dirty="0">
                <a:latin typeface="Corbel" pitchFamily="34" charset="0"/>
              </a:rPr>
              <a:t>B</a:t>
            </a:r>
            <a:r>
              <a:rPr lang="ru-RU" sz="2800" dirty="0">
                <a:latin typeface="Corbel" pitchFamily="34" charset="0"/>
              </a:rPr>
              <a:t> ≥ </a:t>
            </a:r>
            <a:r>
              <a:rPr lang="en-US" sz="2800" dirty="0">
                <a:latin typeface="Corbel" pitchFamily="34" charset="0"/>
              </a:rPr>
              <a:t>GER</a:t>
            </a:r>
            <a:endParaRPr lang="ru-RU" sz="2800" dirty="0">
              <a:latin typeface="Corbel" pitchFamily="34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245564"/>
              </p:ext>
            </p:extLst>
          </p:nvPr>
        </p:nvGraphicFramePr>
        <p:xfrm>
          <a:off x="1970304" y="4057022"/>
          <a:ext cx="630403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2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2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11 043,8 млрд. руб.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037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Курс доллара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72,93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151, 43 млрд. долл.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GER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млрд. долл.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70% B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106,00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млрд. долл.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effectLst/>
              </a:rPr>
              <a:t>Критерий достаточности золотовалютных резервов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45201" y="2132856"/>
            <a:ext cx="7498080" cy="1409696"/>
          </a:xfrm>
        </p:spPr>
        <p:txBody>
          <a:bodyPr/>
          <a:lstStyle/>
          <a:p>
            <a:r>
              <a:rPr lang="el-GR" dirty="0">
                <a:cs typeface="Times New Roman" pitchFamily="18" charset="0"/>
              </a:rPr>
              <a:t>Δ</a:t>
            </a:r>
            <a:r>
              <a:rPr lang="en-US" dirty="0">
                <a:latin typeface="Corbel" pitchFamily="34" charset="0"/>
                <a:cs typeface="Times New Roman" pitchFamily="18" charset="0"/>
              </a:rPr>
              <a:t>GER</a:t>
            </a:r>
            <a:r>
              <a:rPr lang="ru-RU" dirty="0">
                <a:cs typeface="Times New Roman" pitchFamily="18" charset="0"/>
              </a:rPr>
              <a:t>  </a:t>
            </a:r>
            <a:r>
              <a:rPr lang="ru-RU" dirty="0"/>
              <a:t>≥ </a:t>
            </a:r>
            <a:r>
              <a:rPr lang="el-GR" dirty="0"/>
              <a:t>Δ</a:t>
            </a:r>
            <a:r>
              <a:rPr lang="en-US" dirty="0">
                <a:latin typeface="Corbel" pitchFamily="34" charset="0"/>
              </a:rPr>
              <a:t>B</a:t>
            </a:r>
            <a:endParaRPr lang="ru-RU" dirty="0">
              <a:latin typeface="Corbel" pitchFamily="34" charset="0"/>
            </a:endParaRPr>
          </a:p>
          <a:p>
            <a:pPr>
              <a:buNone/>
            </a:pPr>
            <a:r>
              <a:rPr lang="ru-RU" dirty="0"/>
              <a:t>368</a:t>
            </a:r>
            <a:r>
              <a:rPr lang="en-US" dirty="0"/>
              <a:t>.</a:t>
            </a:r>
            <a:r>
              <a:rPr lang="ru-RU" dirty="0"/>
              <a:t>4</a:t>
            </a:r>
            <a:r>
              <a:rPr lang="en-US" dirty="0"/>
              <a:t>&gt;1</a:t>
            </a:r>
            <a:r>
              <a:rPr lang="ru-RU" dirty="0"/>
              <a:t>51,43</a:t>
            </a:r>
          </a:p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561972"/>
              </p:ext>
            </p:extLst>
          </p:nvPr>
        </p:nvGraphicFramePr>
        <p:xfrm>
          <a:off x="1945201" y="3214148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</a:rPr>
                        <a:t>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</a:rPr>
                        <a:t>Значение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</a:rPr>
                        <a:t>151,43 млрд. долл.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GER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68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млрд. долл.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308</TotalTime>
  <Words>433</Words>
  <Application>Microsoft Office PowerPoint</Application>
  <PresentationFormat>Экран (4:3)</PresentationFormat>
  <Paragraphs>131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Corbel</vt:lpstr>
      <vt:lpstr>Times New Roman</vt:lpstr>
      <vt:lpstr>Wingdings 3</vt:lpstr>
      <vt:lpstr>Легкий дым</vt:lpstr>
      <vt:lpstr>Денежно-кредитная безопасность</vt:lpstr>
      <vt:lpstr>Денежно-кредитная безопасность</vt:lpstr>
      <vt:lpstr>Цели денежно-кредитной безопасности: </vt:lpstr>
      <vt:lpstr>Угрозы денежно-кредитной безопасности</vt:lpstr>
      <vt:lpstr>Инструменты денежно-кредитной безопасности:</vt:lpstr>
      <vt:lpstr>Уровень монетизации экономики </vt:lpstr>
      <vt:lpstr>Уровень монетизации экономики </vt:lpstr>
      <vt:lpstr>Уровень обеспечения денежной базы(В) золотовалютными резервами (GER)</vt:lpstr>
      <vt:lpstr>Критерий достаточности золотовалютных резервов </vt:lpstr>
      <vt:lpstr>Критерий минимального порогового уровня золотовалютных резервов</vt:lpstr>
      <vt:lpstr>Уровень нелегального оттока капиталов</vt:lpstr>
      <vt:lpstr>Спасибо за внимание!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Денежно-кредитная безопасность</dc:title>
  <dc:creator>Илья</dc:creator>
  <cp:lastModifiedBy>Алена Ванькаева</cp:lastModifiedBy>
  <cp:revision>26</cp:revision>
  <dcterms:created xsi:type="dcterms:W3CDTF">2015-10-13T21:28:10Z</dcterms:created>
  <dcterms:modified xsi:type="dcterms:W3CDTF">2017-04-18T23:45:10Z</dcterms:modified>
</cp:coreProperties>
</file>