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74" r:id="rId6"/>
    <p:sldId id="263" r:id="rId7"/>
    <p:sldId id="264" r:id="rId8"/>
    <p:sldId id="268" r:id="rId9"/>
    <p:sldId id="265" r:id="rId10"/>
    <p:sldId id="269" r:id="rId11"/>
    <p:sldId id="270" r:id="rId12"/>
    <p:sldId id="271" r:id="rId13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			1.</a:t>
            </a:r>
            <a:r>
              <a:rPr lang="ru-RU" dirty="0" smtClean="0"/>
              <a:t>Понятие </a:t>
            </a:r>
            <a:r>
              <a:rPr lang="ru-RU" dirty="0"/>
              <a:t>политики;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			2.</a:t>
            </a:r>
            <a:r>
              <a:rPr lang="ru-RU" dirty="0" smtClean="0"/>
              <a:t>Структура </a:t>
            </a:r>
            <a:r>
              <a:rPr lang="ru-RU" dirty="0"/>
              <a:t>и функции политики;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			3.</a:t>
            </a:r>
            <a:r>
              <a:rPr lang="ru-RU" dirty="0" smtClean="0"/>
              <a:t>Границы </a:t>
            </a:r>
            <a:r>
              <a:rPr lang="ru-RU" dirty="0"/>
              <a:t>политики в обществе.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/>
              <a:t>«Сущность политики и ее роль в обществе» </a:t>
            </a:r>
          </a:p>
        </p:txBody>
      </p:sp>
    </p:spTree>
    <p:extLst>
      <p:ext uri="{BB962C8B-B14F-4D97-AF65-F5344CB8AC3E}">
        <p14:creationId xmlns:p14="http://schemas.microsoft.com/office/powerpoint/2010/main" val="365123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/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/>
              <a:t> </a:t>
            </a:r>
            <a:r>
              <a:rPr lang="en-US" sz="2000" dirty="0" err="1" smtClean="0">
                <a:ea typeface="Calibri"/>
                <a:cs typeface="Times New Roman"/>
              </a:rPr>
              <a:t>Познавательная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  <a:r>
              <a:rPr lang="ru-RU" sz="2000" dirty="0">
                <a:ea typeface="Calibri"/>
                <a:cs typeface="Times New Roman"/>
              </a:rPr>
              <a:t>функция;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err="1" smtClean="0">
                <a:ea typeface="Calibri"/>
                <a:cs typeface="Times New Roman"/>
              </a:rPr>
              <a:t>Функция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  <a:r>
              <a:rPr lang="ru-RU" sz="2000" dirty="0">
                <a:ea typeface="Calibri"/>
                <a:cs typeface="Times New Roman"/>
              </a:rPr>
              <a:t>обеспечения целостности и стабильности общества;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err="1" smtClean="0">
                <a:ea typeface="Calibri"/>
                <a:cs typeface="Times New Roman"/>
              </a:rPr>
              <a:t>Управленческая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  <a:r>
              <a:rPr lang="ru-RU" sz="2000" dirty="0">
                <a:ea typeface="Calibri"/>
                <a:cs typeface="Times New Roman"/>
              </a:rPr>
              <a:t>и регулятивная функция;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err="1" smtClean="0">
                <a:ea typeface="Calibri"/>
                <a:cs typeface="Times New Roman"/>
              </a:rPr>
              <a:t>Функция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  <a:r>
              <a:rPr lang="ru-RU" sz="2000" dirty="0">
                <a:ea typeface="Calibri"/>
                <a:cs typeface="Times New Roman"/>
              </a:rPr>
              <a:t>политической социализации;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err="1" smtClean="0">
                <a:ea typeface="Calibri"/>
                <a:cs typeface="Times New Roman"/>
              </a:rPr>
              <a:t>Прогностическая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  <a:r>
              <a:rPr lang="ru-RU" sz="2000" dirty="0">
                <a:ea typeface="Calibri"/>
                <a:cs typeface="Times New Roman"/>
              </a:rPr>
              <a:t>функция;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err="1" smtClean="0">
                <a:ea typeface="Calibri"/>
                <a:cs typeface="Times New Roman"/>
              </a:rPr>
              <a:t>Функция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  <a:r>
              <a:rPr lang="ru-RU" sz="2000" dirty="0">
                <a:ea typeface="Calibri"/>
                <a:cs typeface="Times New Roman"/>
              </a:rPr>
              <a:t>мобилизации и эффективности общей деятельности;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err="1" smtClean="0">
                <a:ea typeface="Calibri"/>
                <a:cs typeface="Times New Roman"/>
              </a:rPr>
              <a:t>Распределительная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  <a:r>
              <a:rPr lang="ru-RU" sz="2000" dirty="0">
                <a:ea typeface="Calibri"/>
                <a:cs typeface="Times New Roman"/>
              </a:rPr>
              <a:t>функция;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err="1" smtClean="0">
                <a:ea typeface="Calibri"/>
                <a:cs typeface="Times New Roman"/>
              </a:rPr>
              <a:t>Коммуникационная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  <a:r>
              <a:rPr lang="ru-RU" sz="2000" dirty="0">
                <a:ea typeface="Calibri"/>
                <a:cs typeface="Times New Roman"/>
              </a:rPr>
              <a:t>функция;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dirty="0" smtClean="0">
                <a:ea typeface="Calibri"/>
                <a:cs typeface="Times New Roman"/>
              </a:rPr>
              <a:t>      </a:t>
            </a:r>
            <a:r>
              <a:rPr lang="en-US" sz="2000" dirty="0" smtClean="0">
                <a:ea typeface="Calibri"/>
                <a:cs typeface="Times New Roman"/>
              </a:rPr>
              <a:t>и</a:t>
            </a:r>
            <a:r>
              <a:rPr lang="ru-RU" sz="2000" dirty="0" smtClean="0">
                <a:ea typeface="Calibri"/>
                <a:cs typeface="Times New Roman"/>
              </a:rPr>
              <a:t> </a:t>
            </a:r>
            <a:r>
              <a:rPr lang="ru-RU" sz="2000" dirty="0">
                <a:ea typeface="Calibri"/>
                <a:cs typeface="Times New Roman"/>
              </a:rPr>
              <a:t>др.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936104"/>
          </a:xfrm>
        </p:spPr>
        <p:txBody>
          <a:bodyPr>
            <a:normAutofit/>
          </a:bodyPr>
          <a:lstStyle/>
          <a:p>
            <a:r>
              <a:rPr lang="ru-RU" sz="3600" u="sng" dirty="0">
                <a:solidFill>
                  <a:srgbClr val="C00000"/>
                </a:solidFill>
              </a:rPr>
              <a:t>Функции политики </a:t>
            </a:r>
          </a:p>
        </p:txBody>
      </p:sp>
    </p:spTree>
    <p:extLst>
      <p:ext uri="{BB962C8B-B14F-4D97-AF65-F5344CB8AC3E}">
        <p14:creationId xmlns:p14="http://schemas.microsoft.com/office/powerpoint/2010/main" val="314750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ena\Desktop\20140405_1741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09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ena\Desktop\20140405_174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743579" cy="730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11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ru-RU" sz="2600" dirty="0" smtClean="0"/>
          </a:p>
          <a:p>
            <a:pPr marL="0" indent="0">
              <a:lnSpc>
                <a:spcPct val="150000"/>
              </a:lnSpc>
              <a:buNone/>
            </a:pPr>
            <a:endParaRPr lang="ru-RU" sz="2600" dirty="0"/>
          </a:p>
          <a:p>
            <a:pPr marL="0" indent="0">
              <a:lnSpc>
                <a:spcPct val="150000"/>
              </a:lnSpc>
              <a:buNone/>
            </a:pPr>
            <a:endParaRPr lang="ru-RU" sz="26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      </a:t>
            </a:r>
            <a:r>
              <a:rPr lang="ru-RU" sz="2400" dirty="0" smtClean="0"/>
              <a:t>«</a:t>
            </a:r>
            <a:r>
              <a:rPr lang="ru-RU" sz="2400" dirty="0"/>
              <a:t>Политика» - одно из самых распространенных </a:t>
            </a:r>
            <a:r>
              <a:rPr lang="ru-RU" sz="2400" dirty="0" smtClean="0"/>
              <a:t>и многозначных </a:t>
            </a:r>
            <a:r>
              <a:rPr lang="ru-RU" sz="2400" dirty="0"/>
              <a:t>слов в </a:t>
            </a:r>
            <a:r>
              <a:rPr lang="ru-RU" sz="2400" dirty="0" smtClean="0"/>
              <a:t>общественном </a:t>
            </a:r>
            <a:r>
              <a:rPr lang="ru-RU" sz="2400" dirty="0"/>
              <a:t>лексиконе. Еще древнегреческий политический деятель </a:t>
            </a:r>
            <a:r>
              <a:rPr lang="ru-RU" sz="2400" b="1" dirty="0" smtClean="0"/>
              <a:t>Перикл </a:t>
            </a:r>
            <a:r>
              <a:rPr lang="ru-RU" sz="2400" dirty="0"/>
              <a:t>утверждал: </a:t>
            </a:r>
            <a:r>
              <a:rPr lang="ru-RU" sz="2400" b="1" dirty="0"/>
              <a:t>«Лишь немногие могут творить политику, но </a:t>
            </a:r>
            <a:r>
              <a:rPr lang="ru-RU" sz="2400" b="1" dirty="0" smtClean="0"/>
              <a:t>судить </a:t>
            </a:r>
            <a:r>
              <a:rPr lang="ru-RU" sz="2400" b="1" dirty="0"/>
              <a:t>о ней могут все»</a:t>
            </a:r>
            <a:r>
              <a:rPr lang="ru-RU" sz="2400" dirty="0"/>
              <a:t>. </a:t>
            </a:r>
            <a:r>
              <a:rPr lang="ru-RU" sz="2400" dirty="0" smtClean="0"/>
              <a:t>Так что же </a:t>
            </a:r>
            <a:r>
              <a:rPr lang="ru-RU" sz="2400" dirty="0"/>
              <a:t>такое политика? Чем она </a:t>
            </a:r>
            <a:r>
              <a:rPr lang="ru-RU" sz="2400" dirty="0" smtClean="0"/>
              <a:t>отличается </a:t>
            </a:r>
            <a:r>
              <a:rPr lang="ru-RU" sz="2400" dirty="0"/>
              <a:t>от других сфер жизни? Какие области человеческой </a:t>
            </a:r>
            <a:r>
              <a:rPr lang="ru-RU" sz="2400" dirty="0" smtClean="0"/>
              <a:t>жизнедеятельности </a:t>
            </a:r>
            <a:r>
              <a:rPr lang="ru-RU" sz="2400" dirty="0"/>
              <a:t>связаны с политикой?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91264" cy="922114"/>
          </a:xfrm>
        </p:spPr>
        <p:txBody>
          <a:bodyPr>
            <a:normAutofit/>
          </a:bodyPr>
          <a:lstStyle/>
          <a:p>
            <a:r>
              <a:rPr lang="ru-RU" sz="4000" u="sng" dirty="0">
                <a:solidFill>
                  <a:srgbClr val="C00000"/>
                </a:solidFill>
              </a:rPr>
              <a:t>Понятие политики </a:t>
            </a:r>
          </a:p>
        </p:txBody>
      </p:sp>
    </p:spTree>
    <p:extLst>
      <p:ext uri="{BB962C8B-B14F-4D97-AF65-F5344CB8AC3E}">
        <p14:creationId xmlns:p14="http://schemas.microsoft.com/office/powerpoint/2010/main" val="21425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</p:pic>
      <p:pic>
        <p:nvPicPr>
          <p:cNvPr id="1026" name="Picture 2" descr="C:\Users\Lena\Desktop\i_0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3543035" cy="365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1124744"/>
            <a:ext cx="5508104" cy="5699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Термин «политика» (греч. </a:t>
            </a:r>
            <a:r>
              <a:rPr lang="ru-RU" sz="2400" dirty="0" err="1"/>
              <a:t>Politika</a:t>
            </a:r>
            <a:r>
              <a:rPr lang="ru-RU" sz="2400" dirty="0"/>
              <a:t> – государственные и общественные дела; </a:t>
            </a:r>
            <a:r>
              <a:rPr lang="ru-RU" sz="2400" dirty="0" err="1"/>
              <a:t>polis</a:t>
            </a:r>
            <a:r>
              <a:rPr lang="ru-RU" sz="2400" dirty="0"/>
              <a:t> </a:t>
            </a:r>
            <a:r>
              <a:rPr lang="ru-RU" sz="2400" dirty="0" smtClean="0"/>
              <a:t>– </a:t>
            </a:r>
            <a:r>
              <a:rPr lang="ru-RU" sz="2400" dirty="0"/>
              <a:t>город-государство) получил распространение под влиянием трактата </a:t>
            </a:r>
            <a:r>
              <a:rPr lang="ru-RU" sz="2400" dirty="0" smtClean="0"/>
              <a:t>Аристотеля </a:t>
            </a:r>
            <a:r>
              <a:rPr lang="ru-RU" sz="2400" dirty="0"/>
              <a:t>о государстве, правлении и правительстве, названного им </a:t>
            </a:r>
            <a:r>
              <a:rPr lang="ru-RU" sz="2400" dirty="0" smtClean="0"/>
              <a:t>«</a:t>
            </a:r>
            <a:r>
              <a:rPr lang="ru-RU" sz="2400" dirty="0"/>
              <a:t>Политика</a:t>
            </a:r>
            <a:r>
              <a:rPr lang="ru-RU" sz="2400" dirty="0" smtClean="0"/>
              <a:t>».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Аристотель определяет политику как высший вид человеческого </a:t>
            </a:r>
          </a:p>
          <a:p>
            <a:pPr marL="0" indent="0">
              <a:buNone/>
            </a:pPr>
            <a:r>
              <a:rPr lang="ru-RU" sz="2400" dirty="0"/>
              <a:t>общения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Аристотель считал, что человек – существо политическое, поскольку он – существо коллективное.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8854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endParaRPr lang="ru-RU" sz="2600" dirty="0" smtClean="0"/>
          </a:p>
          <a:p>
            <a:pPr marL="0" indent="0">
              <a:lnSpc>
                <a:spcPct val="150000"/>
              </a:lnSpc>
              <a:buNone/>
            </a:pPr>
            <a:endParaRPr lang="ru-RU" sz="2600" dirty="0"/>
          </a:p>
          <a:p>
            <a:pPr marL="0" indent="0">
              <a:lnSpc>
                <a:spcPct val="150000"/>
              </a:lnSpc>
              <a:buNone/>
            </a:pPr>
            <a:endParaRPr lang="ru-RU" sz="2600" dirty="0" smtClean="0"/>
          </a:p>
          <a:p>
            <a:pPr marL="0" lvl="0" indent="0">
              <a:lnSpc>
                <a:spcPts val="2400"/>
              </a:lnSpc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	1</a:t>
            </a:r>
            <a:r>
              <a:rPr lang="ru-RU" sz="2400" dirty="0">
                <a:solidFill>
                  <a:prstClr val="black"/>
                </a:solidFill>
              </a:rPr>
              <a:t>.«Политика означает стремление к участию во власти или оказания </a:t>
            </a:r>
            <a:r>
              <a:rPr lang="ru-RU" sz="2400" dirty="0" smtClean="0">
                <a:solidFill>
                  <a:prstClr val="black"/>
                </a:solidFill>
              </a:rPr>
              <a:t>влияния </a:t>
            </a:r>
            <a:r>
              <a:rPr lang="ru-RU" sz="2400" dirty="0">
                <a:solidFill>
                  <a:prstClr val="black"/>
                </a:solidFill>
              </a:rPr>
              <a:t>на распределение власти, будь то между государством, будь то </a:t>
            </a:r>
            <a:r>
              <a:rPr lang="ru-RU" sz="2400" dirty="0" smtClean="0">
                <a:solidFill>
                  <a:prstClr val="black"/>
                </a:solidFill>
              </a:rPr>
              <a:t>внутри </a:t>
            </a:r>
            <a:r>
              <a:rPr lang="ru-RU" sz="2400" dirty="0">
                <a:solidFill>
                  <a:prstClr val="black"/>
                </a:solidFill>
              </a:rPr>
              <a:t>государства между группами людей, которое оно в себе </a:t>
            </a:r>
          </a:p>
          <a:p>
            <a:pPr marL="0" lvl="0" indent="0">
              <a:lnSpc>
                <a:spcPts val="2400"/>
              </a:lnSpc>
              <a:buNone/>
            </a:pPr>
            <a:r>
              <a:rPr lang="ru-RU" sz="2400" dirty="0">
                <a:solidFill>
                  <a:prstClr val="black"/>
                </a:solidFill>
              </a:rPr>
              <a:t>включает» (М. Вебер); </a:t>
            </a:r>
          </a:p>
          <a:p>
            <a:pPr marL="0" lvl="0" indent="0">
              <a:lnSpc>
                <a:spcPts val="2400"/>
              </a:lnSpc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	2</a:t>
            </a:r>
            <a:r>
              <a:rPr lang="ru-RU" sz="2400" dirty="0">
                <a:solidFill>
                  <a:prstClr val="black"/>
                </a:solidFill>
              </a:rPr>
              <a:t>.«Политика - это совокупность средств, которые необходимы для того, </a:t>
            </a:r>
            <a:r>
              <a:rPr lang="ru-RU" sz="2400" dirty="0" smtClean="0">
                <a:solidFill>
                  <a:prstClr val="black"/>
                </a:solidFill>
              </a:rPr>
              <a:t>чтобы </a:t>
            </a:r>
            <a:r>
              <a:rPr lang="ru-RU" sz="2400" dirty="0">
                <a:solidFill>
                  <a:prstClr val="black"/>
                </a:solidFill>
              </a:rPr>
              <a:t>прийти к власти, удерживаться у власти и полезно использовать </a:t>
            </a:r>
            <a:r>
              <a:rPr lang="ru-RU" sz="2400" dirty="0" smtClean="0">
                <a:solidFill>
                  <a:prstClr val="black"/>
                </a:solidFill>
              </a:rPr>
              <a:t>ее</a:t>
            </a:r>
            <a:r>
              <a:rPr lang="ru-RU" sz="2400" dirty="0">
                <a:solidFill>
                  <a:prstClr val="black"/>
                </a:solidFill>
              </a:rPr>
              <a:t>… Итак, политика есть обращение с властью, заданное </a:t>
            </a:r>
          </a:p>
          <a:p>
            <a:pPr marL="0" lvl="0" indent="0">
              <a:lnSpc>
                <a:spcPts val="2400"/>
              </a:lnSpc>
              <a:buNone/>
            </a:pPr>
            <a:r>
              <a:rPr lang="ru-RU" sz="2400" dirty="0">
                <a:solidFill>
                  <a:prstClr val="black"/>
                </a:solidFill>
              </a:rPr>
              <a:t>обстоятельствами и зависящее от могущества властителя или народа, а </a:t>
            </a:r>
          </a:p>
          <a:p>
            <a:pPr marL="0" lvl="0" indent="0">
              <a:lnSpc>
                <a:spcPts val="2400"/>
              </a:lnSpc>
              <a:buNone/>
            </a:pPr>
            <a:r>
              <a:rPr lang="ru-RU" sz="2400" dirty="0">
                <a:solidFill>
                  <a:prstClr val="black"/>
                </a:solidFill>
              </a:rPr>
              <a:t>также от текущих ситуаций» (Н. Макиавелли); </a:t>
            </a:r>
          </a:p>
          <a:p>
            <a:pPr marL="0" lvl="0" indent="0">
              <a:lnSpc>
                <a:spcPts val="2400"/>
              </a:lnSpc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	3</a:t>
            </a:r>
            <a:r>
              <a:rPr lang="ru-RU" sz="2400" dirty="0">
                <a:solidFill>
                  <a:prstClr val="black"/>
                </a:solidFill>
              </a:rPr>
              <a:t>.«Политика – это процесс управления» (О. Ренни); </a:t>
            </a:r>
          </a:p>
          <a:p>
            <a:pPr marL="0" lvl="0" indent="0">
              <a:lnSpc>
                <a:spcPts val="2400"/>
              </a:lnSpc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	4</a:t>
            </a:r>
            <a:r>
              <a:rPr lang="ru-RU" sz="2400" dirty="0">
                <a:solidFill>
                  <a:prstClr val="black"/>
                </a:solidFill>
              </a:rPr>
              <a:t>.«Политика – это властное распределение ценностей внутри общества» </a:t>
            </a:r>
            <a:r>
              <a:rPr lang="ru-RU" sz="2400" dirty="0" smtClean="0">
                <a:solidFill>
                  <a:prstClr val="black"/>
                </a:solidFill>
              </a:rPr>
              <a:t>(</a:t>
            </a:r>
            <a:r>
              <a:rPr lang="ru-RU" sz="2400" dirty="0">
                <a:solidFill>
                  <a:prstClr val="black"/>
                </a:solidFill>
              </a:rPr>
              <a:t>Д. </a:t>
            </a:r>
            <a:r>
              <a:rPr lang="ru-RU" sz="2400" dirty="0" err="1">
                <a:solidFill>
                  <a:prstClr val="black"/>
                </a:solidFill>
              </a:rPr>
              <a:t>Истон</a:t>
            </a:r>
            <a:r>
              <a:rPr lang="ru-RU" sz="2400" dirty="0" smtClean="0">
                <a:solidFill>
                  <a:prstClr val="black"/>
                </a:solidFill>
              </a:rPr>
              <a:t>).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91264" cy="922114"/>
          </a:xfrm>
        </p:spPr>
        <p:txBody>
          <a:bodyPr>
            <a:normAutofit/>
          </a:bodyPr>
          <a:lstStyle/>
          <a:p>
            <a:r>
              <a:rPr lang="ru-RU" sz="4000" u="sng" dirty="0">
                <a:solidFill>
                  <a:srgbClr val="C00000"/>
                </a:solidFill>
              </a:rPr>
              <a:t>Понятие политики </a:t>
            </a:r>
          </a:p>
        </p:txBody>
      </p:sp>
    </p:spTree>
    <p:extLst>
      <p:ext uri="{BB962C8B-B14F-4D97-AF65-F5344CB8AC3E}">
        <p14:creationId xmlns:p14="http://schemas.microsoft.com/office/powerpoint/2010/main" val="418445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ru-RU" sz="2600" dirty="0" smtClean="0"/>
          </a:p>
          <a:p>
            <a:pPr marL="0" indent="0">
              <a:lnSpc>
                <a:spcPct val="150000"/>
              </a:lnSpc>
              <a:buNone/>
            </a:pPr>
            <a:endParaRPr lang="ru-RU" sz="2600" dirty="0" smtClean="0"/>
          </a:p>
          <a:p>
            <a:pPr marL="0" indent="0">
              <a:lnSpc>
                <a:spcPct val="150000"/>
              </a:lnSpc>
              <a:buNone/>
            </a:pPr>
            <a:endParaRPr lang="ru-RU" sz="2600" dirty="0"/>
          </a:p>
          <a:p>
            <a:pPr marL="0" indent="0">
              <a:lnSpc>
                <a:spcPct val="150000"/>
              </a:lnSpc>
              <a:buNone/>
            </a:pPr>
            <a:endParaRPr lang="ru-RU" sz="2600" dirty="0" smtClean="0"/>
          </a:p>
          <a:p>
            <a:pPr marL="0" lvl="0" indent="0">
              <a:lnSpc>
                <a:spcPct val="150000"/>
              </a:lnSpc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	Политика </a:t>
            </a:r>
            <a:r>
              <a:rPr lang="ru-RU" sz="2400" dirty="0">
                <a:solidFill>
                  <a:prstClr val="black"/>
                </a:solidFill>
              </a:rPr>
              <a:t>– «это деятельность социальных групп и индивидов по осознанию и представлению (артикуляции) своих противоречивых коллективных интересов, выработке обязательных для всего общества решений, осуществляемых с помощью государственной власти»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363272" cy="1512168"/>
          </a:xfrm>
        </p:spPr>
        <p:txBody>
          <a:bodyPr>
            <a:normAutofit fontScale="90000"/>
          </a:bodyPr>
          <a:lstStyle/>
          <a:p>
            <a:r>
              <a:rPr lang="ru-RU" sz="4000" u="sng" dirty="0" smtClean="0">
                <a:solidFill>
                  <a:srgbClr val="C00000"/>
                </a:solidFill>
              </a:rPr>
              <a:t/>
            </a:r>
            <a:br>
              <a:rPr lang="ru-RU" sz="4000" u="sng" dirty="0" smtClean="0">
                <a:solidFill>
                  <a:srgbClr val="C00000"/>
                </a:solidFill>
              </a:rPr>
            </a:br>
            <a:r>
              <a:rPr lang="ru-RU" sz="4000" u="sng" dirty="0">
                <a:solidFill>
                  <a:srgbClr val="C00000"/>
                </a:solidFill>
              </a:rPr>
              <a:t/>
            </a:r>
            <a:br>
              <a:rPr lang="ru-RU" sz="4000" u="sng" dirty="0">
                <a:solidFill>
                  <a:srgbClr val="C00000"/>
                </a:solidFill>
              </a:rPr>
            </a:br>
            <a:r>
              <a:rPr lang="ru-RU" sz="4000" u="sng" dirty="0" smtClean="0">
                <a:solidFill>
                  <a:srgbClr val="C00000"/>
                </a:solidFill>
              </a:rPr>
              <a:t>Результирующее </a:t>
            </a:r>
            <a:r>
              <a:rPr lang="ru-RU" sz="4000" u="sng" dirty="0">
                <a:solidFill>
                  <a:srgbClr val="C00000"/>
                </a:solidFill>
              </a:rPr>
              <a:t>понятие «политики» </a:t>
            </a:r>
          </a:p>
        </p:txBody>
      </p:sp>
    </p:spTree>
    <p:extLst>
      <p:ext uri="{BB962C8B-B14F-4D97-AF65-F5344CB8AC3E}">
        <p14:creationId xmlns:p14="http://schemas.microsoft.com/office/powerpoint/2010/main" val="198280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just"/>
            <a:r>
              <a:rPr lang="ru-RU" dirty="0" smtClean="0"/>
              <a:t>Наука -  в той мере, в какой политика слита со знаниями, идеями, </a:t>
            </a:r>
          </a:p>
          <a:p>
            <a:pPr marL="0" indent="0" algn="just">
              <a:buNone/>
            </a:pPr>
            <a:r>
              <a:rPr lang="ru-RU" dirty="0" smtClean="0"/>
              <a:t>опирается на них </a:t>
            </a:r>
          </a:p>
          <a:p>
            <a:pPr algn="just"/>
            <a:r>
              <a:rPr lang="ru-RU" dirty="0" smtClean="0"/>
              <a:t>Субъекты и объекты политических взаимодействий (личность, </a:t>
            </a:r>
          </a:p>
          <a:p>
            <a:pPr marL="0" indent="0" algn="just">
              <a:buNone/>
            </a:pPr>
            <a:r>
              <a:rPr lang="ru-RU" dirty="0" smtClean="0"/>
              <a:t>группа, класс, государство) </a:t>
            </a:r>
          </a:p>
          <a:p>
            <a:pPr algn="just"/>
            <a:r>
              <a:rPr lang="ru-RU" dirty="0" smtClean="0"/>
              <a:t>Отношения социальных субъектов по поводу государственной </a:t>
            </a:r>
          </a:p>
          <a:p>
            <a:pPr marL="0" indent="0" algn="just">
              <a:buNone/>
            </a:pPr>
            <a:r>
              <a:rPr lang="ru-RU" dirty="0" smtClean="0"/>
              <a:t>власти </a:t>
            </a:r>
          </a:p>
          <a:p>
            <a:pPr algn="just"/>
            <a:r>
              <a:rPr lang="ru-RU" dirty="0" smtClean="0"/>
              <a:t>Установки, интересы, цели различных социальных групп и </a:t>
            </a:r>
          </a:p>
          <a:p>
            <a:pPr marL="0" indent="0" algn="just">
              <a:buNone/>
            </a:pPr>
            <a:r>
              <a:rPr lang="ru-RU" dirty="0" smtClean="0"/>
              <a:t>политических институтов </a:t>
            </a:r>
          </a:p>
          <a:p>
            <a:pPr algn="just"/>
            <a:r>
              <a:rPr lang="ru-RU" dirty="0" smtClean="0"/>
              <a:t>Политическая деятельность по реализации желаемых моделей </a:t>
            </a:r>
          </a:p>
          <a:p>
            <a:pPr marL="0" indent="0" algn="just">
              <a:buNone/>
            </a:pPr>
            <a:r>
              <a:rPr lang="ru-RU" dirty="0" smtClean="0"/>
              <a:t>будущего, программ и курсов </a:t>
            </a:r>
          </a:p>
          <a:p>
            <a:pPr algn="just"/>
            <a:r>
              <a:rPr lang="ru-RU" dirty="0" smtClean="0"/>
              <a:t>Участие в делах государства, влияние на власть, различных </a:t>
            </a:r>
          </a:p>
          <a:p>
            <a:pPr marL="0" indent="0" algn="just">
              <a:buNone/>
            </a:pPr>
            <a:r>
              <a:rPr lang="ru-RU" dirty="0" smtClean="0"/>
              <a:t>политических сил (партий, граждан, групп давления) </a:t>
            </a:r>
          </a:p>
          <a:p>
            <a:pPr algn="just"/>
            <a:r>
              <a:rPr lang="ru-RU" dirty="0" smtClean="0"/>
              <a:t>Деятельность по управлению </a:t>
            </a:r>
          </a:p>
          <a:p>
            <a:pPr algn="just"/>
            <a:r>
              <a:rPr lang="ru-RU" dirty="0" smtClean="0"/>
              <a:t>Регулирование и согласование интересов, разрешение конфликтов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80120"/>
          </a:xfrm>
        </p:spPr>
        <p:txBody>
          <a:bodyPr>
            <a:normAutofit/>
          </a:bodyPr>
          <a:lstStyle/>
          <a:p>
            <a:r>
              <a:rPr lang="ru-RU" sz="3600" u="sng" dirty="0">
                <a:solidFill>
                  <a:srgbClr val="C00000"/>
                </a:solidFill>
              </a:rPr>
              <a:t>Содержание мира политики</a:t>
            </a:r>
          </a:p>
        </p:txBody>
      </p:sp>
    </p:spTree>
    <p:extLst>
      <p:ext uri="{BB962C8B-B14F-4D97-AF65-F5344CB8AC3E}">
        <p14:creationId xmlns:p14="http://schemas.microsoft.com/office/powerpoint/2010/main" val="258623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pPr marL="0" indent="0">
              <a:lnSpc>
                <a:spcPts val="2600"/>
              </a:lnSpc>
              <a:buNone/>
            </a:pPr>
            <a:endParaRPr lang="ru-RU" sz="2000" dirty="0" smtClean="0"/>
          </a:p>
          <a:p>
            <a:pPr marL="0" indent="0">
              <a:lnSpc>
                <a:spcPts val="2600"/>
              </a:lnSpc>
              <a:buNone/>
            </a:pPr>
            <a:endParaRPr lang="ru-RU" sz="2000" dirty="0"/>
          </a:p>
          <a:p>
            <a:pPr marL="0" indent="0">
              <a:lnSpc>
                <a:spcPts val="2600"/>
              </a:lnSpc>
              <a:buNone/>
            </a:pPr>
            <a:endParaRPr lang="ru-RU" sz="2000" dirty="0" smtClean="0"/>
          </a:p>
          <a:p>
            <a:pPr marL="0" indent="0">
              <a:lnSpc>
                <a:spcPts val="2600"/>
              </a:lnSpc>
              <a:buNone/>
            </a:pPr>
            <a:endParaRPr lang="ru-RU" sz="2000" dirty="0"/>
          </a:p>
          <a:p>
            <a:pPr marL="0" indent="0">
              <a:lnSpc>
                <a:spcPts val="2600"/>
              </a:lnSpc>
              <a:buNone/>
            </a:pPr>
            <a:endParaRPr lang="ru-RU" sz="2000" dirty="0" smtClean="0"/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 smtClean="0"/>
              <a:t>	1.Форма </a:t>
            </a:r>
            <a:r>
              <a:rPr lang="ru-RU" sz="2000" dirty="0"/>
              <a:t>политики – это ее организационная структура, институты (в том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числе и система правовых и организационных норм), придающие ей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устойчивость, стабильность и позволяющая регулировать политическое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поведение людей. Форма политики воплощается в государстве, партиях и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группах интересов, а также в законах, политических и правовых нормах.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 smtClean="0"/>
              <a:t>	2.Содержание </a:t>
            </a:r>
            <a:r>
              <a:rPr lang="ru-RU" sz="2000" dirty="0"/>
              <a:t>политики выражается в ее целях и ценностях, в проблемах,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которые она решает, в мотивах и механизмах принятия политических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решений;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 smtClean="0"/>
              <a:t>	3.В </a:t>
            </a:r>
            <a:r>
              <a:rPr lang="ru-RU" sz="2000" dirty="0"/>
              <a:t>политическом процессе отражается сложный, </a:t>
            </a:r>
            <a:r>
              <a:rPr lang="ru-RU" sz="2000" dirty="0" err="1"/>
              <a:t>многосубъектный</a:t>
            </a:r>
            <a:r>
              <a:rPr lang="ru-RU" sz="2000" dirty="0"/>
              <a:t> и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конфликтный характер политической деятельности, ее проявление как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отношений различных социальных групп, организаций и </a:t>
            </a:r>
            <a:r>
              <a:rPr lang="ru-RU" sz="2000" dirty="0" smtClean="0"/>
              <a:t>индивидов.</a:t>
            </a:r>
            <a:endParaRPr lang="ru-RU" sz="2000" dirty="0"/>
          </a:p>
          <a:p>
            <a:pPr marL="0" indent="0">
              <a:lnSpc>
                <a:spcPts val="2600"/>
              </a:lnSpc>
              <a:buNone/>
            </a:pP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648072"/>
          </a:xfrm>
        </p:spPr>
        <p:txBody>
          <a:bodyPr>
            <a:normAutofit/>
          </a:bodyPr>
          <a:lstStyle/>
          <a:p>
            <a:r>
              <a:rPr lang="ru-RU" sz="3600" u="sng" dirty="0">
                <a:solidFill>
                  <a:srgbClr val="C00000"/>
                </a:solidFill>
              </a:rPr>
              <a:t>Структура политики </a:t>
            </a:r>
          </a:p>
        </p:txBody>
      </p:sp>
    </p:spTree>
    <p:extLst>
      <p:ext uri="{BB962C8B-B14F-4D97-AF65-F5344CB8AC3E}">
        <p14:creationId xmlns:p14="http://schemas.microsoft.com/office/powerpoint/2010/main" val="16181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pPr marL="0" indent="0">
              <a:lnSpc>
                <a:spcPts val="2600"/>
              </a:lnSpc>
              <a:buNone/>
            </a:pPr>
            <a:r>
              <a:rPr lang="ru-RU" sz="2000" dirty="0"/>
              <a:t> </a:t>
            </a:r>
            <a:endParaRPr lang="ru-RU" sz="2000" dirty="0" smtClean="0"/>
          </a:p>
          <a:p>
            <a:pPr marL="0" indent="0">
              <a:lnSpc>
                <a:spcPts val="2600"/>
              </a:lnSpc>
              <a:buNone/>
            </a:pPr>
            <a:endParaRPr lang="ru-RU" sz="2000" dirty="0"/>
          </a:p>
          <a:p>
            <a:pPr marL="0" indent="0">
              <a:lnSpc>
                <a:spcPts val="2600"/>
              </a:lnSpc>
              <a:buNone/>
            </a:pPr>
            <a:endParaRPr lang="ru-RU" sz="2000" dirty="0" smtClean="0"/>
          </a:p>
          <a:p>
            <a:pPr marL="0" indent="0">
              <a:lnSpc>
                <a:spcPts val="2600"/>
              </a:lnSpc>
              <a:buNone/>
            </a:pPr>
            <a:endParaRPr lang="ru-RU" sz="2000" dirty="0"/>
          </a:p>
          <a:p>
            <a:pPr marL="0" indent="0">
              <a:lnSpc>
                <a:spcPts val="2600"/>
              </a:lnSpc>
              <a:buNone/>
            </a:pPr>
            <a:endParaRPr lang="ru-RU" sz="2000" dirty="0" smtClean="0"/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</a:t>
            </a:r>
            <a:r>
              <a:rPr lang="ru-RU" sz="2000" b="1" dirty="0" err="1" smtClean="0"/>
              <a:t>Polity</a:t>
            </a:r>
            <a:r>
              <a:rPr lang="ru-RU" sz="2000" dirty="0" smtClean="0"/>
              <a:t> </a:t>
            </a:r>
            <a:r>
              <a:rPr lang="ru-RU" sz="2000" dirty="0"/>
              <a:t>(</a:t>
            </a:r>
            <a:r>
              <a:rPr lang="ru-RU" sz="2000" dirty="0" err="1"/>
              <a:t>полити</a:t>
            </a:r>
            <a:r>
              <a:rPr lang="ru-RU" sz="2000" dirty="0"/>
              <a:t>, или </a:t>
            </a:r>
            <a:r>
              <a:rPr lang="ru-RU" sz="2000" dirty="0" err="1"/>
              <a:t>полития</a:t>
            </a:r>
            <a:r>
              <a:rPr lang="ru-RU" sz="2000" dirty="0"/>
              <a:t>) – политическая организация того или иного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общества, государство в широком смысле этого слова, т.е. совокупность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всех граждан страны, весь механизм осуществления власти. Иными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словами, это политический строй, политический порядок в единстве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составляющих его институтов и норм.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      </a:t>
            </a:r>
            <a:r>
              <a:rPr lang="ru-RU" sz="2000" b="1" dirty="0" err="1"/>
              <a:t>Policy</a:t>
            </a:r>
            <a:r>
              <a:rPr lang="ru-RU" sz="2000" dirty="0"/>
              <a:t> (</a:t>
            </a:r>
            <a:r>
              <a:rPr lang="ru-RU" sz="2000" dirty="0" err="1"/>
              <a:t>полиси</a:t>
            </a:r>
            <a:r>
              <a:rPr lang="ru-RU" sz="2000" dirty="0"/>
              <a:t>) – содержание, образ действий власти, правительства,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технология принятия политических решений.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      </a:t>
            </a:r>
            <a:r>
              <a:rPr lang="ru-RU" sz="2000" b="1" dirty="0" err="1"/>
              <a:t>Politics</a:t>
            </a:r>
            <a:r>
              <a:rPr lang="ru-RU" sz="2000" dirty="0"/>
              <a:t> (</a:t>
            </a:r>
            <a:r>
              <a:rPr lang="ru-RU" sz="2000" dirty="0" err="1"/>
              <a:t>политикс</a:t>
            </a:r>
            <a:r>
              <a:rPr lang="ru-RU" sz="2000" dirty="0"/>
              <a:t>) – это политика, рассматриваемая с точки зрения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возникновения и разрешения в ней конфликтов.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      </a:t>
            </a:r>
            <a:r>
              <a:rPr lang="ru-RU" sz="2000" dirty="0" err="1"/>
              <a:t>Полити</a:t>
            </a:r>
            <a:r>
              <a:rPr lang="ru-RU" sz="2000" dirty="0"/>
              <a:t> (форма), </a:t>
            </a:r>
            <a:r>
              <a:rPr lang="ru-RU" sz="2000" dirty="0" err="1"/>
              <a:t>полиси</a:t>
            </a:r>
            <a:r>
              <a:rPr lang="ru-RU" sz="2000" dirty="0"/>
              <a:t> (содержание) и </a:t>
            </a:r>
            <a:r>
              <a:rPr lang="ru-RU" sz="2000" dirty="0" err="1"/>
              <a:t>политикс</a:t>
            </a:r>
            <a:r>
              <a:rPr lang="ru-RU" sz="2000" dirty="0"/>
              <a:t> (процесс) нередко 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ru-RU" sz="2000" dirty="0"/>
              <a:t>называют измерениями политики, отражающими ее важнейшие </a:t>
            </a:r>
            <a:r>
              <a:rPr lang="ru-RU" sz="2000" dirty="0" smtClean="0"/>
              <a:t>аспекты.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936104"/>
          </a:xfrm>
        </p:spPr>
        <p:txBody>
          <a:bodyPr>
            <a:normAutofit/>
          </a:bodyPr>
          <a:lstStyle/>
          <a:p>
            <a:r>
              <a:rPr lang="ru-RU" sz="3600" u="sng" dirty="0">
                <a:solidFill>
                  <a:srgbClr val="C00000"/>
                </a:solidFill>
              </a:rPr>
              <a:t>Структура политики </a:t>
            </a:r>
          </a:p>
        </p:txBody>
      </p:sp>
    </p:spTree>
    <p:extLst>
      <p:ext uri="{BB962C8B-B14F-4D97-AF65-F5344CB8AC3E}">
        <p14:creationId xmlns:p14="http://schemas.microsoft.com/office/powerpoint/2010/main" val="269187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Lena\Desktop\20140405_1738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7" y="-459432"/>
            <a:ext cx="9972600" cy="747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94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158</TotalTime>
  <Words>390</Words>
  <Application>Microsoft Office PowerPoint</Application>
  <PresentationFormat>Экран (4:3)</PresentationFormat>
  <Paragraphs>104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«Сущность политики и ее роль в обществе» </vt:lpstr>
      <vt:lpstr>Понятие политики </vt:lpstr>
      <vt:lpstr>Презентация PowerPoint</vt:lpstr>
      <vt:lpstr>Понятие политики </vt:lpstr>
      <vt:lpstr>  Результирующее понятие «политики» </vt:lpstr>
      <vt:lpstr>Содержание мира политики</vt:lpstr>
      <vt:lpstr>Структура политики </vt:lpstr>
      <vt:lpstr>Структура политики </vt:lpstr>
      <vt:lpstr>Презентация PowerPoint</vt:lpstr>
      <vt:lpstr>Функции политики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«Сущность политики и ее роль в обществе» </dc:title>
  <dc:creator>Елена</dc:creator>
  <cp:lastModifiedBy>Lena</cp:lastModifiedBy>
  <cp:revision>30</cp:revision>
  <cp:lastPrinted>2014-04-05T15:29:17Z</cp:lastPrinted>
  <dcterms:created xsi:type="dcterms:W3CDTF">2014-04-05T13:58:09Z</dcterms:created>
  <dcterms:modified xsi:type="dcterms:W3CDTF">2014-04-28T16:47:37Z</dcterms:modified>
</cp:coreProperties>
</file>