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8" r:id="rId5"/>
    <p:sldId id="269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455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94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8113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823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75477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878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7774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26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091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182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902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49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666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875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975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457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180E3-1E08-4FA0-8C4C-598DFD6CE275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45D73A8-5A17-4406-A05E-B298AB72E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79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1779062"/>
            <a:ext cx="7766936" cy="1646302"/>
          </a:xfrm>
        </p:spPr>
        <p:txBody>
          <a:bodyPr/>
          <a:lstStyle/>
          <a:p>
            <a:r>
              <a:rPr lang="ru-RU" sz="8000" b="1" dirty="0" smtClean="0"/>
              <a:t>ОСНОВЫ МСФО</a:t>
            </a:r>
            <a:r>
              <a:rPr lang="ru-RU" sz="8000" dirty="0" smtClean="0"/>
              <a:t>: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6036" y="3659630"/>
            <a:ext cx="8577967" cy="109689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Характеристика, состав и принципы.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848436" y="5595582"/>
            <a:ext cx="8577967" cy="9737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400" b="1" dirty="0" smtClean="0">
                <a:solidFill>
                  <a:schemeClr val="tx1"/>
                </a:solidFill>
              </a:rPr>
              <a:t>Выполнила студентка 5 курса</a:t>
            </a:r>
          </a:p>
          <a:p>
            <a:pPr algn="l">
              <a:spcBef>
                <a:spcPts val="0"/>
              </a:spcBef>
            </a:pPr>
            <a:r>
              <a:rPr lang="ru-RU" sz="1400" b="1" dirty="0" smtClean="0">
                <a:solidFill>
                  <a:schemeClr val="tx1"/>
                </a:solidFill>
              </a:rPr>
              <a:t>Направление бухгалтерский учет, анализ и </a:t>
            </a:r>
            <a:r>
              <a:rPr lang="ru-RU" sz="1400" b="1" dirty="0" smtClean="0">
                <a:solidFill>
                  <a:schemeClr val="tx1"/>
                </a:solidFill>
              </a:rPr>
              <a:t>аудит</a:t>
            </a:r>
          </a:p>
          <a:p>
            <a:pPr algn="l">
              <a:spcBef>
                <a:spcPts val="0"/>
              </a:spcBef>
            </a:pPr>
            <a:endParaRPr lang="ru-RU" sz="1400" b="1" dirty="0" smtClean="0">
              <a:solidFill>
                <a:schemeClr val="tx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101551" y="162092"/>
            <a:ext cx="8577967" cy="7554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Федеральное государственное образовательное бюджетное учреждение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высшего профессионального образования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«ФИНАНСОВЫЙ УНИВЕРСИТЕТ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ПРИ ПРАВИТЕЛЬСТВЕ РОССИЙСКОЙ ФЕДЕРАЦИИ»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Финансовый университет)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Владимирский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филиал </a:t>
            </a:r>
            <a:r>
              <a:rPr lang="ru-RU" sz="1400" b="1" dirty="0" err="1">
                <a:solidFill>
                  <a:schemeClr val="accent1">
                    <a:lumMod val="75000"/>
                  </a:schemeClr>
                </a:solidFill>
              </a:rPr>
              <a:t>Финуниверситета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627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0710"/>
          </a:xfrm>
        </p:spPr>
        <p:txBody>
          <a:bodyPr/>
          <a:lstStyle/>
          <a:p>
            <a:r>
              <a:rPr lang="ru-RU" dirty="0" smtClean="0"/>
              <a:t>ЦЕЛЬ </a:t>
            </a:r>
            <a:r>
              <a:rPr lang="ru-RU" dirty="0"/>
              <a:t>МСФО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96537"/>
            <a:ext cx="7702391" cy="27295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/>
              <a:t>представление </a:t>
            </a:r>
            <a:r>
              <a:rPr lang="ru-RU" sz="2200" dirty="0"/>
              <a:t>информации о финансовом </a:t>
            </a:r>
            <a:r>
              <a:rPr lang="ru-RU" sz="2200" dirty="0" smtClean="0"/>
              <a:t>положении, </a:t>
            </a:r>
            <a:r>
              <a:rPr lang="ru-RU" sz="2200" dirty="0"/>
              <a:t>финансовых результатах деятельности компании </a:t>
            </a:r>
            <a:r>
              <a:rPr lang="ru-RU" sz="2200" dirty="0" smtClean="0"/>
              <a:t>и </a:t>
            </a:r>
            <a:r>
              <a:rPr lang="ru-RU" sz="2200" dirty="0"/>
              <a:t>изменениях в финансовой </a:t>
            </a:r>
            <a:r>
              <a:rPr lang="ru-RU" sz="2200" dirty="0" smtClean="0"/>
              <a:t>позиции, </a:t>
            </a:r>
            <a:r>
              <a:rPr lang="ru-RU" sz="2200" dirty="0"/>
              <a:t>полезной для широкого круга пользователей при принятии экономических решений. </a:t>
            </a:r>
          </a:p>
          <a:p>
            <a:pPr marL="0" indent="0">
              <a:buNone/>
            </a:pP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199334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4233"/>
          </a:xfrm>
        </p:spPr>
        <p:txBody>
          <a:bodyPr>
            <a:normAutofit/>
          </a:bodyPr>
          <a:lstStyle/>
          <a:p>
            <a:r>
              <a:rPr lang="ru-RU" dirty="0" smtClean="0"/>
              <a:t>ДОПУЩЕНИЯ МСФО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/>
              <a:t>непрерывности </a:t>
            </a:r>
            <a:r>
              <a:rPr lang="ru-RU" u="sng" dirty="0" smtClean="0"/>
              <a:t>деятельности</a:t>
            </a:r>
          </a:p>
          <a:p>
            <a:r>
              <a:rPr lang="ru-RU" u="sng" dirty="0" smtClean="0"/>
              <a:t>Последовательности</a:t>
            </a:r>
          </a:p>
          <a:p>
            <a:r>
              <a:rPr lang="ru-RU" u="sng" dirty="0"/>
              <a:t>метода </a:t>
            </a:r>
            <a:r>
              <a:rPr lang="ru-RU" u="sng" dirty="0" smtClean="0"/>
              <a:t>начисления</a:t>
            </a:r>
          </a:p>
          <a:p>
            <a:r>
              <a:rPr lang="ru-RU" u="sng" dirty="0"/>
              <a:t>единой экономической (хозяйствующей) </a:t>
            </a:r>
            <a:r>
              <a:rPr lang="ru-RU" u="sng" dirty="0" smtClean="0"/>
              <a:t>единицы</a:t>
            </a:r>
          </a:p>
          <a:p>
            <a:r>
              <a:rPr lang="ru-RU" u="sng" dirty="0"/>
              <a:t>использования денежного </a:t>
            </a:r>
            <a:r>
              <a:rPr lang="ru-RU" u="sng" dirty="0" smtClean="0"/>
              <a:t>измерителя</a:t>
            </a:r>
          </a:p>
          <a:p>
            <a:r>
              <a:rPr lang="ru-RU" u="sng" dirty="0" smtClean="0"/>
              <a:t>периодичности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130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4233"/>
          </a:xfrm>
        </p:spPr>
        <p:txBody>
          <a:bodyPr/>
          <a:lstStyle/>
          <a:p>
            <a:r>
              <a:rPr lang="ru-RU" dirty="0" smtClean="0"/>
              <a:t>КАЧЕСТВЕННЫЕ ХРАКТЕРИСТИКИ МСФО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23833"/>
            <a:ext cx="8596668" cy="5534167"/>
          </a:xfrm>
        </p:spPr>
        <p:txBody>
          <a:bodyPr>
            <a:normAutofit/>
          </a:bodyPr>
          <a:lstStyle/>
          <a:p>
            <a:r>
              <a:rPr lang="ru-RU" dirty="0" smtClean="0"/>
              <a:t>Понятность;</a:t>
            </a:r>
          </a:p>
          <a:p>
            <a:r>
              <a:rPr lang="ru-RU" dirty="0" smtClean="0"/>
              <a:t>Уместность;</a:t>
            </a:r>
          </a:p>
          <a:p>
            <a:pPr lvl="2"/>
            <a:r>
              <a:rPr lang="ru-RU" dirty="0" smtClean="0"/>
              <a:t>Существенность;</a:t>
            </a:r>
          </a:p>
          <a:p>
            <a:pPr lvl="2"/>
            <a:r>
              <a:rPr lang="ru-RU" dirty="0" smtClean="0"/>
              <a:t>Своевременность;</a:t>
            </a:r>
          </a:p>
          <a:p>
            <a:r>
              <a:rPr lang="ru-RU" dirty="0" smtClean="0"/>
              <a:t>Достоверность (надежность);</a:t>
            </a:r>
          </a:p>
          <a:p>
            <a:pPr lvl="4"/>
            <a:r>
              <a:rPr lang="ru-RU" dirty="0"/>
              <a:t>правдивое представление; </a:t>
            </a:r>
          </a:p>
          <a:p>
            <a:pPr lvl="4"/>
            <a:r>
              <a:rPr lang="ru-RU" dirty="0"/>
              <a:t>преобладание сущности над юридической формой; </a:t>
            </a:r>
          </a:p>
          <a:p>
            <a:pPr lvl="4"/>
            <a:r>
              <a:rPr lang="ru-RU" dirty="0" smtClean="0"/>
              <a:t>нейтральность; </a:t>
            </a:r>
            <a:endParaRPr lang="ru-RU" dirty="0"/>
          </a:p>
          <a:p>
            <a:pPr lvl="4"/>
            <a:r>
              <a:rPr lang="ru-RU" dirty="0" smtClean="0"/>
              <a:t>осмотрительность; </a:t>
            </a:r>
            <a:endParaRPr lang="ru-RU" dirty="0"/>
          </a:p>
          <a:p>
            <a:pPr lvl="4"/>
            <a:r>
              <a:rPr lang="ru-RU" dirty="0"/>
              <a:t>п</a:t>
            </a:r>
            <a:r>
              <a:rPr lang="ru-RU" dirty="0" smtClean="0"/>
              <a:t>олнота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 smtClean="0"/>
              <a:t>Сопоставимость;</a:t>
            </a:r>
          </a:p>
          <a:p>
            <a:pPr lvl="2"/>
            <a:r>
              <a:rPr lang="ru-RU" dirty="0"/>
              <a:t>в </a:t>
            </a:r>
            <a:r>
              <a:rPr lang="ru-RU" dirty="0" smtClean="0"/>
              <a:t>динамике;</a:t>
            </a:r>
          </a:p>
          <a:p>
            <a:pPr lvl="2"/>
            <a:r>
              <a:rPr lang="ru-RU" dirty="0"/>
              <a:t>возможность сравнения аналогичных показателей в финансовых отчетах различных </a:t>
            </a:r>
            <a:r>
              <a:rPr lang="ru-RU" dirty="0" smtClean="0"/>
              <a:t>компаний.	</a:t>
            </a:r>
          </a:p>
        </p:txBody>
      </p:sp>
    </p:spTree>
    <p:extLst>
      <p:ext uri="{BB962C8B-B14F-4D97-AF65-F5344CB8AC3E}">
        <p14:creationId xmlns:p14="http://schemas.microsoft.com/office/powerpoint/2010/main" val="2936725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ОГРАНИЧЕНИЯ В ПРИМЕНЕНИИ ХАРАКТЕРИСТИК МСФО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 взаимодействии уместности и достоверности;</a:t>
            </a:r>
          </a:p>
          <a:p>
            <a:r>
              <a:rPr lang="ru-RU" dirty="0" smtClean="0"/>
              <a:t>Баланс между выгодами и затратами;</a:t>
            </a:r>
          </a:p>
          <a:p>
            <a:r>
              <a:rPr lang="ru-RU" dirty="0" smtClean="0"/>
              <a:t>Необходимость профессионального суждения </a:t>
            </a:r>
            <a:r>
              <a:rPr lang="ru-RU" dirty="0"/>
              <a:t>о том, каким образом выполнить задачу формирования финансовой отчетности при сохранении всех качественных характеристик и соблюдении баланса между </a:t>
            </a:r>
            <a:r>
              <a:rPr lang="ru-RU" dirty="0" smtClean="0"/>
              <a:t>ними.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737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49" y="2097208"/>
            <a:ext cx="9266830" cy="1320800"/>
          </a:xfrm>
        </p:spPr>
        <p:txBody>
          <a:bodyPr>
            <a:noAutofit/>
          </a:bodyPr>
          <a:lstStyle/>
          <a:p>
            <a:r>
              <a:rPr lang="ru-RU" sz="7000" dirty="0" smtClean="0"/>
              <a:t>Спасибо за внимание!</a:t>
            </a:r>
            <a:endParaRPr lang="ru-RU" sz="7000" dirty="0"/>
          </a:p>
        </p:txBody>
      </p:sp>
    </p:spTree>
    <p:extLst>
      <p:ext uri="{BB962C8B-B14F-4D97-AF65-F5344CB8AC3E}">
        <p14:creationId xmlns:p14="http://schemas.microsoft.com/office/powerpoint/2010/main" val="927777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2472"/>
          </a:xfrm>
        </p:spPr>
        <p:txBody>
          <a:bodyPr/>
          <a:lstStyle/>
          <a:p>
            <a:r>
              <a:rPr lang="ru-RU" dirty="0" smtClean="0"/>
              <a:t>ПОНЯТИЕ МСФО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82891"/>
            <a:ext cx="8596668" cy="4758472"/>
          </a:xfrm>
        </p:spPr>
        <p:txBody>
          <a:bodyPr/>
          <a:lstStyle/>
          <a:p>
            <a:r>
              <a:rPr lang="ru-RU" dirty="0"/>
              <a:t>набор </a:t>
            </a:r>
            <a:r>
              <a:rPr lang="ru-RU" dirty="0" smtClean="0"/>
              <a:t>документов, </a:t>
            </a:r>
            <a:r>
              <a:rPr lang="ru-RU" dirty="0"/>
              <a:t>регламентирующих правила составления финансовой отчётности, необходимой внешним пользователям для принятия ими экономических решений в отношении предприятия</a:t>
            </a:r>
            <a:r>
              <a:rPr lang="ru-RU" dirty="0" smtClean="0"/>
              <a:t>.</a:t>
            </a:r>
          </a:p>
          <a:p>
            <a:r>
              <a:rPr lang="ru-RU" dirty="0"/>
              <a:t>стандарты, основанные на </a:t>
            </a:r>
            <a:r>
              <a:rPr lang="ru-RU" b="1" dirty="0"/>
              <a:t>принципах</a:t>
            </a:r>
          </a:p>
        </p:txBody>
      </p:sp>
    </p:spTree>
    <p:extLst>
      <p:ext uri="{BB962C8B-B14F-4D97-AF65-F5344CB8AC3E}">
        <p14:creationId xmlns:p14="http://schemas.microsoft.com/office/powerpoint/2010/main" val="2926904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5454"/>
          </a:xfrm>
        </p:spPr>
        <p:txBody>
          <a:bodyPr/>
          <a:lstStyle/>
          <a:p>
            <a:r>
              <a:rPr lang="ru-RU" dirty="0" smtClean="0"/>
              <a:t>ЦЕЛЬ И НАЗНАЧЕНИЕ МСФО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05054"/>
            <a:ext cx="8596668" cy="211873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ИДЕЯ МСФО – сделать сопоставимой отчетность компаний разных стран.</a:t>
            </a:r>
          </a:p>
          <a:p>
            <a:pPr marL="0" indent="0">
              <a:buNone/>
            </a:pPr>
            <a:r>
              <a:rPr lang="ru-RU" dirty="0" smtClean="0"/>
              <a:t>ПРЕИМУЩЕСТВА ИСПОЛЬЗОВАНИЯ МСФО:</a:t>
            </a:r>
          </a:p>
          <a:p>
            <a:r>
              <a:rPr lang="ru-RU" dirty="0" smtClean="0"/>
              <a:t>Однозначная трактовка каждой цифры в отчетности;</a:t>
            </a:r>
          </a:p>
          <a:p>
            <a:r>
              <a:rPr lang="ru-RU" dirty="0" smtClean="0"/>
              <a:t>Сравнимость финансовых показателей с данными других предприятий;</a:t>
            </a:r>
          </a:p>
          <a:p>
            <a:r>
              <a:rPr lang="ru-RU" dirty="0" smtClean="0"/>
              <a:t>Быстрая и конкретна консолидация активов (для группы компаний).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77334" y="3992134"/>
            <a:ext cx="8596668" cy="1382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2400" dirty="0" smtClean="0"/>
              <a:t>ЦЕЛЬ ФО: представить информацию о финансовом положении, результатах хозяйственной деятельности и изменениях финансового положения компании, полезную для широкого круга пользователей с точки зрения принятия решений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32698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6244"/>
          </a:xfrm>
        </p:spPr>
        <p:txBody>
          <a:bodyPr/>
          <a:lstStyle/>
          <a:p>
            <a:r>
              <a:rPr lang="ru-RU" dirty="0" smtClean="0"/>
              <a:t>РАЗРАБОТКА МСФО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15844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Совет по международным стандартам финансовой отчетности (СМСФО):</a:t>
            </a:r>
          </a:p>
          <a:p>
            <a:r>
              <a:rPr lang="ru-RU" dirty="0" smtClean="0"/>
              <a:t>Попечительский совет (орган управления; не принимает участия в разработке стандартов);</a:t>
            </a:r>
          </a:p>
          <a:p>
            <a:r>
              <a:rPr lang="ru-RU" dirty="0" smtClean="0"/>
              <a:t>Правление (разработка стандартов);</a:t>
            </a:r>
          </a:p>
          <a:p>
            <a:r>
              <a:rPr lang="ru-RU" dirty="0" smtClean="0"/>
              <a:t>Консультативный совет (консультация СМСФО по работе, основным аспектам связанным с разработкой стандартов);</a:t>
            </a:r>
          </a:p>
          <a:p>
            <a:r>
              <a:rPr lang="ru-RU" dirty="0" smtClean="0"/>
              <a:t>Комитет по интерпретациям (разработка интерпретаций  МСФО)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861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62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ЭТАПЫ РАЗРАБОТКИ И ПРИНЯТИЯ СТАНДАРТА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2500632"/>
              </p:ext>
            </p:extLst>
          </p:nvPr>
        </p:nvGraphicFramePr>
        <p:xfrm>
          <a:off x="566353" y="1246193"/>
          <a:ext cx="8905193" cy="5017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974"/>
                <a:gridCol w="8506219"/>
              </a:tblGrid>
              <a:tr h="2550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Содержание этапа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вопросов, требующих стандартизации, рассмотрение возможности применения к ним Принципов составления и представления финансовой отчетности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Изучение требований национальных учетных стандартов и практики учета, а также обмен мнений с национальными органами, устанавливающие эти стандарты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Консультации с Консультативным советом по стандартам в части включения данного вопроса в повестку дня СМСФО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Формирование консультативной группы, которая будет оказывать консультации СМСФО по проекту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Публикация Дискуссионного документа (discussion document, DD) для публичного обсуждения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Публикация для публичных комментариев Проекта положения (exposure draft, ED), одобренного не менее чем 8 членами СМСФО, включая особые мнения членов СМСФО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Публикация в составе Проекта положения основы для выводов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Рассмотрение всех комментариев, пришедших в установленный срок для Дискуссионного документа и Проекта положения,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Рассмотрение необходимости проведения публичных слушаний и опытных тестирований (апробаций), и если будет установлена такая необходимость, осуществление указанных мероприятий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Утверждение стандарта не менее чем 8-ю членами СМСФО и включение в публикуемый стандарт особых мнений членов СМСФО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Публикация в составе стандарта основы для выводов и других пояснения, которые раскрывают этапы разработки стандарта и публичные комментарии к Проекту положения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566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7881"/>
          </a:xfrm>
        </p:spPr>
        <p:txBody>
          <a:bodyPr/>
          <a:lstStyle/>
          <a:p>
            <a:r>
              <a:rPr lang="ru-RU" dirty="0" smtClean="0"/>
              <a:t>ПРИМЕНЕНИЕ МСФО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60311"/>
            <a:ext cx="8596668" cy="4581052"/>
          </a:xfrm>
        </p:spPr>
        <p:txBody>
          <a:bodyPr/>
          <a:lstStyle/>
          <a:p>
            <a:r>
              <a:rPr lang="ru-RU" dirty="0" smtClean="0"/>
              <a:t>В странах </a:t>
            </a:r>
            <a:r>
              <a:rPr lang="ru-RU" dirty="0"/>
              <a:t>Европы отчётность в соответствии с МСФО </a:t>
            </a:r>
            <a:r>
              <a:rPr lang="ru-RU" dirty="0" smtClean="0"/>
              <a:t>подготавливают компании</a:t>
            </a:r>
            <a:r>
              <a:rPr lang="ru-RU" dirty="0"/>
              <a:t>, чьи </a:t>
            </a:r>
            <a:r>
              <a:rPr lang="ru-RU" b="1" dirty="0"/>
              <a:t>ценные бумаги </a:t>
            </a:r>
            <a:r>
              <a:rPr lang="ru-RU" dirty="0"/>
              <a:t>обращаются на </a:t>
            </a:r>
            <a:r>
              <a:rPr lang="ru-RU" b="1" dirty="0"/>
              <a:t>бирже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В </a:t>
            </a:r>
            <a:r>
              <a:rPr lang="ru-RU" sz="2200" dirty="0"/>
              <a:t>1998 </a:t>
            </a:r>
            <a:r>
              <a:rPr lang="ru-RU" dirty="0"/>
              <a:t>году в России </a:t>
            </a:r>
            <a:r>
              <a:rPr lang="ru-RU" dirty="0" smtClean="0"/>
              <a:t>- программа </a:t>
            </a:r>
            <a:r>
              <a:rPr lang="ru-RU" dirty="0"/>
              <a:t>реформирования бухгалтерского учёта в соответствии с МСФО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 </a:t>
            </a:r>
            <a:r>
              <a:rPr lang="ru-RU" sz="2200" dirty="0" smtClean="0"/>
              <a:t>2005</a:t>
            </a:r>
            <a:r>
              <a:rPr lang="ru-RU" dirty="0" smtClean="0"/>
              <a:t> – отчетность в соответствии с МСФО подготавливают все </a:t>
            </a:r>
            <a:r>
              <a:rPr lang="ru-RU" b="1" dirty="0"/>
              <a:t>кредитные организации</a:t>
            </a:r>
            <a:r>
              <a:rPr lang="ru-RU" dirty="0"/>
              <a:t> (банки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Июль </a:t>
            </a:r>
            <a:r>
              <a:rPr lang="ru-RU" sz="2200" dirty="0" smtClean="0"/>
              <a:t>2010</a:t>
            </a:r>
            <a:r>
              <a:rPr lang="ru-RU" dirty="0" smtClean="0"/>
              <a:t> – </a:t>
            </a:r>
            <a:r>
              <a:rPr lang="ru-RU" b="1" dirty="0" smtClean="0"/>
              <a:t>ФЗ №</a:t>
            </a:r>
            <a:r>
              <a:rPr lang="ru-RU" b="1" dirty="0"/>
              <a:t> 208-ФЗ «О консолидированной финансовой отчетности</a:t>
            </a:r>
            <a:r>
              <a:rPr lang="ru-RU" b="1" dirty="0" smtClean="0"/>
              <a:t>»:</a:t>
            </a:r>
          </a:p>
          <a:p>
            <a:pPr lvl="2"/>
            <a:r>
              <a:rPr lang="ru-RU" sz="1600" dirty="0"/>
              <a:t>Кредитные организации;</a:t>
            </a:r>
          </a:p>
          <a:p>
            <a:pPr lvl="2"/>
            <a:r>
              <a:rPr lang="ru-RU" sz="1600" dirty="0"/>
              <a:t>Страховые организации;</a:t>
            </a:r>
          </a:p>
          <a:p>
            <a:pPr lvl="2"/>
            <a:r>
              <a:rPr lang="ru-RU" sz="1600" dirty="0"/>
              <a:t>Другие организации, чьи ценные бумаги допущены к обращению на торгах фондовых бирж и (или) иных организаторов торговли на рынке ценных бумаг.</a:t>
            </a:r>
          </a:p>
          <a:p>
            <a:pPr marL="914400" lvl="2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7228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ФИНАНСОВОЙ ОТЧЕТНОСТИ</a:t>
            </a:r>
            <a:br>
              <a:rPr lang="ru-RU" dirty="0" smtClean="0"/>
            </a:br>
            <a:r>
              <a:rPr lang="ru-RU" dirty="0" smtClean="0"/>
              <a:t>обязательные компоненты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Пункт </a:t>
            </a:r>
            <a:r>
              <a:rPr lang="ru-RU" dirty="0" smtClean="0"/>
              <a:t>10 </a:t>
            </a:r>
            <a:r>
              <a:rPr lang="ru-RU" dirty="0"/>
              <a:t>МСФО (IAS) 1</a:t>
            </a:r>
          </a:p>
          <a:p>
            <a:pPr lvl="0"/>
            <a:r>
              <a:rPr lang="ru-RU" dirty="0" smtClean="0"/>
              <a:t>Отчет о финансовом положении на дату окончания периода;</a:t>
            </a:r>
            <a:endParaRPr lang="ru-RU" dirty="0"/>
          </a:p>
          <a:p>
            <a:pPr lvl="0"/>
            <a:r>
              <a:rPr lang="ru-RU" dirty="0"/>
              <a:t>отчет о </a:t>
            </a:r>
            <a:r>
              <a:rPr lang="ru-RU" dirty="0" smtClean="0"/>
              <a:t>совокупном доходе за период;</a:t>
            </a:r>
            <a:endParaRPr lang="ru-RU" dirty="0"/>
          </a:p>
          <a:p>
            <a:pPr lvl="0"/>
            <a:r>
              <a:rPr lang="ru-RU" dirty="0"/>
              <a:t>отчет об изменениях в собственном капитале;</a:t>
            </a:r>
          </a:p>
          <a:p>
            <a:pPr lvl="0"/>
            <a:r>
              <a:rPr lang="ru-RU" dirty="0"/>
              <a:t>отчет о движении денежных средств;</a:t>
            </a:r>
          </a:p>
          <a:p>
            <a:pPr lvl="0"/>
            <a:r>
              <a:rPr lang="ru-RU" dirty="0"/>
              <a:t>п</a:t>
            </a:r>
            <a:r>
              <a:rPr lang="ru-RU" dirty="0" smtClean="0"/>
              <a:t>римечания;</a:t>
            </a:r>
          </a:p>
          <a:p>
            <a:pPr lvl="0"/>
            <a:endParaRPr lang="ru-RU" dirty="0"/>
          </a:p>
          <a:p>
            <a:pPr lvl="0"/>
            <a:r>
              <a:rPr lang="ru-RU" dirty="0" smtClean="0"/>
              <a:t>Отчет о финансовом положении на начало самого раннего сравнительного периода (при ретроспективной учетной политики или ретроспективного пересчета статей в финансовой отчетности).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270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СОСТАВ ФИНАНСОВОЙ ОТЧЕТНОСТИ</a:t>
            </a:r>
            <a:br>
              <a:rPr lang="ru-RU" dirty="0"/>
            </a:br>
            <a:r>
              <a:rPr lang="ru-RU" dirty="0" smtClean="0"/>
              <a:t>дополнительная информация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/>
              <a:t>Пункты </a:t>
            </a:r>
            <a:r>
              <a:rPr lang="ru-RU" smtClean="0"/>
              <a:t>13 </a:t>
            </a:r>
            <a:r>
              <a:rPr lang="ru-RU"/>
              <a:t>и </a:t>
            </a:r>
            <a:r>
              <a:rPr lang="ru-RU" smtClean="0"/>
              <a:t>14 </a:t>
            </a:r>
            <a:r>
              <a:rPr lang="ru-RU" dirty="0"/>
              <a:t>МСФО (IAS) </a:t>
            </a:r>
            <a:r>
              <a:rPr lang="ru-RU" dirty="0" smtClean="0"/>
              <a:t>1:</a:t>
            </a:r>
          </a:p>
          <a:p>
            <a:pPr lvl="0"/>
            <a:r>
              <a:rPr lang="ru-RU" dirty="0"/>
              <a:t>финансовые </a:t>
            </a:r>
            <a:r>
              <a:rPr lang="ru-RU" dirty="0" smtClean="0"/>
              <a:t>обзоры </a:t>
            </a:r>
          </a:p>
          <a:p>
            <a:pPr lvl="2"/>
            <a:r>
              <a:rPr lang="ru-RU" dirty="0" smtClean="0"/>
              <a:t>основные </a:t>
            </a:r>
            <a:r>
              <a:rPr lang="ru-RU" dirty="0"/>
              <a:t>характеристики финансовых результатов деятельности </a:t>
            </a:r>
            <a:r>
              <a:rPr lang="ru-RU" dirty="0" smtClean="0"/>
              <a:t>организации;</a:t>
            </a:r>
          </a:p>
          <a:p>
            <a:pPr lvl="2"/>
            <a:r>
              <a:rPr lang="ru-RU" dirty="0" smtClean="0"/>
              <a:t> </a:t>
            </a:r>
            <a:r>
              <a:rPr lang="ru-RU" dirty="0"/>
              <a:t>ее финансового </a:t>
            </a:r>
            <a:r>
              <a:rPr lang="ru-RU" dirty="0" smtClean="0"/>
              <a:t>положения;</a:t>
            </a:r>
          </a:p>
          <a:p>
            <a:pPr lvl="2"/>
            <a:r>
              <a:rPr lang="ru-RU" dirty="0" smtClean="0"/>
              <a:t>основные неопределенности;</a:t>
            </a:r>
            <a:endParaRPr lang="ru-RU" dirty="0"/>
          </a:p>
          <a:p>
            <a:r>
              <a:rPr lang="ru-RU" dirty="0"/>
              <a:t>прочие отчеты и официальные </a:t>
            </a:r>
            <a:r>
              <a:rPr lang="ru-RU" dirty="0" smtClean="0"/>
              <a:t>бюллетени (за </a:t>
            </a:r>
            <a:r>
              <a:rPr lang="ru-RU" dirty="0"/>
              <a:t>рамками </a:t>
            </a:r>
            <a:r>
              <a:rPr lang="ru-RU" dirty="0" smtClean="0"/>
              <a:t>финансовой; не 												регулируются </a:t>
            </a:r>
            <a:r>
              <a:rPr lang="ru-RU" dirty="0"/>
              <a:t>нормами МСФО</a:t>
            </a:r>
            <a:r>
              <a:rPr lang="ru-RU" dirty="0" smtClean="0"/>
              <a:t>):</a:t>
            </a:r>
          </a:p>
          <a:p>
            <a:pPr lvl="2"/>
            <a:r>
              <a:rPr lang="ru-RU" dirty="0" smtClean="0"/>
              <a:t>отчеты </a:t>
            </a:r>
            <a:r>
              <a:rPr lang="ru-RU" dirty="0"/>
              <a:t>по вопросам охраны окружающей </a:t>
            </a:r>
            <a:r>
              <a:rPr lang="ru-RU" dirty="0" smtClean="0"/>
              <a:t>среды;</a:t>
            </a:r>
          </a:p>
          <a:p>
            <a:pPr lvl="2"/>
            <a:r>
              <a:rPr lang="ru-RU" dirty="0" smtClean="0"/>
              <a:t>официальные </a:t>
            </a:r>
            <a:r>
              <a:rPr lang="ru-RU" dirty="0"/>
              <a:t>бюллетени о добавленной </a:t>
            </a:r>
            <a:r>
              <a:rPr lang="ru-RU" dirty="0" smtClean="0"/>
              <a:t>стоимости.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2586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ФИНАНСОВОЙ ОТЧЕТНОСТИ</a:t>
            </a:r>
            <a:br>
              <a:rPr lang="ru-RU" dirty="0" smtClean="0"/>
            </a:br>
            <a:r>
              <a:rPr lang="ru-RU" dirty="0" smtClean="0"/>
              <a:t>промежуточная отчетность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613" y="1774209"/>
            <a:ext cx="9080819" cy="47494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МСФО (IAS) </a:t>
            </a:r>
            <a:r>
              <a:rPr lang="ru-RU" dirty="0" smtClean="0"/>
              <a:t>34</a:t>
            </a:r>
          </a:p>
          <a:p>
            <a:r>
              <a:rPr lang="ru-RU" dirty="0"/>
              <a:t>минимально необходимый комплект </a:t>
            </a:r>
            <a:r>
              <a:rPr lang="ru-RU" dirty="0" smtClean="0"/>
              <a:t>ПО:</a:t>
            </a:r>
          </a:p>
          <a:p>
            <a:pPr lvl="1"/>
            <a:r>
              <a:rPr lang="ru-RU" dirty="0"/>
              <a:t> сжатый </a:t>
            </a:r>
            <a:r>
              <a:rPr lang="ru-RU" dirty="0" smtClean="0"/>
              <a:t>баланс;</a:t>
            </a:r>
          </a:p>
          <a:p>
            <a:pPr lvl="1"/>
            <a:r>
              <a:rPr lang="ru-RU" dirty="0" smtClean="0"/>
              <a:t>сжатый </a:t>
            </a:r>
            <a:r>
              <a:rPr lang="ru-RU" dirty="0"/>
              <a:t>отчет о прибылях и </a:t>
            </a:r>
            <a:r>
              <a:rPr lang="ru-RU" dirty="0" smtClean="0"/>
              <a:t>убытках;</a:t>
            </a:r>
          </a:p>
          <a:p>
            <a:pPr lvl="1"/>
            <a:r>
              <a:rPr lang="ru-RU" dirty="0" smtClean="0"/>
              <a:t>сжатый </a:t>
            </a:r>
            <a:r>
              <a:rPr lang="ru-RU" dirty="0"/>
              <a:t>отчет об изменениях в собственном </a:t>
            </a:r>
            <a:r>
              <a:rPr lang="ru-RU" dirty="0" smtClean="0"/>
              <a:t>капитале;</a:t>
            </a:r>
          </a:p>
          <a:p>
            <a:pPr lvl="1"/>
            <a:r>
              <a:rPr lang="ru-RU" dirty="0" smtClean="0"/>
              <a:t>сжатый </a:t>
            </a:r>
            <a:r>
              <a:rPr lang="ru-RU" dirty="0"/>
              <a:t>отчет о движении денежных </a:t>
            </a:r>
            <a:r>
              <a:rPr lang="ru-RU" dirty="0" smtClean="0"/>
              <a:t>средств;</a:t>
            </a:r>
          </a:p>
          <a:p>
            <a:pPr lvl="1"/>
            <a:r>
              <a:rPr lang="ru-RU" dirty="0" smtClean="0"/>
              <a:t>выборочные </a:t>
            </a:r>
            <a:r>
              <a:rPr lang="ru-RU" dirty="0"/>
              <a:t>пояснительные примечания. </a:t>
            </a:r>
          </a:p>
          <a:p>
            <a:pPr lvl="1"/>
            <a:endParaRPr lang="ru-RU" dirty="0" smtClean="0"/>
          </a:p>
          <a:p>
            <a:r>
              <a:rPr lang="ru-RU" dirty="0"/>
              <a:t>принципы признания и </a:t>
            </a:r>
            <a:r>
              <a:rPr lang="ru-RU" dirty="0" smtClean="0"/>
              <a:t>оценки, при её составлении</a:t>
            </a:r>
          </a:p>
          <a:p>
            <a:r>
              <a:rPr lang="ru-RU" dirty="0"/>
              <a:t>не устанавливает периодичность составления </a:t>
            </a:r>
            <a:r>
              <a:rPr lang="ru-RU" dirty="0" smtClean="0"/>
              <a:t>ПО (</a:t>
            </a:r>
            <a:r>
              <a:rPr lang="ru-RU" dirty="0"/>
              <a:t>промежуточный </a:t>
            </a:r>
            <a:r>
              <a:rPr lang="ru-RU" b="1" dirty="0"/>
              <a:t>период </a:t>
            </a:r>
            <a:r>
              <a:rPr lang="ru-RU" dirty="0" smtClean="0"/>
              <a:t>- отчетный </a:t>
            </a:r>
            <a:r>
              <a:rPr lang="ru-RU" dirty="0"/>
              <a:t>период, продолжительность которого </a:t>
            </a:r>
            <a:r>
              <a:rPr lang="ru-RU" b="1" dirty="0"/>
              <a:t>короче </a:t>
            </a:r>
            <a:r>
              <a:rPr lang="ru-RU" dirty="0"/>
              <a:t>полного финансового </a:t>
            </a:r>
            <a:r>
              <a:rPr lang="ru-RU" dirty="0" smtClean="0"/>
              <a:t>года</a:t>
            </a:r>
            <a:r>
              <a:rPr lang="ru-RU" dirty="0"/>
              <a:t>)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41974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Другая 1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53614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75</TotalTime>
  <Words>765</Words>
  <Application>Microsoft Office PowerPoint</Application>
  <PresentationFormat>Широкоэкранный</PresentationFormat>
  <Paragraphs>116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Franklin Gothic Book</vt:lpstr>
      <vt:lpstr>Franklin Gothic Medium</vt:lpstr>
      <vt:lpstr>Times New Roman</vt:lpstr>
      <vt:lpstr>Wingdings 3</vt:lpstr>
      <vt:lpstr>Грань</vt:lpstr>
      <vt:lpstr>ОСНОВЫ МСФО:</vt:lpstr>
      <vt:lpstr>ПОНЯТИЕ МСФО</vt:lpstr>
      <vt:lpstr>ЦЕЛЬ И НАЗНАЧЕНИЕ МСФО</vt:lpstr>
      <vt:lpstr>РАЗРАБОТКА МСФО</vt:lpstr>
      <vt:lpstr>ЭТАПЫ РАЗРАБОТКИ И ПРИНЯТИЯ СТАНДАРТА</vt:lpstr>
      <vt:lpstr>ПРИМЕНЕНИЕ МСФО</vt:lpstr>
      <vt:lpstr>СОСТАВ ФИНАНСОВОЙ ОТЧЕТНОСТИ обязательные компоненты</vt:lpstr>
      <vt:lpstr>СОСТАВ ФИНАНСОВОЙ ОТЧЕТНОСТИ дополнительная информация</vt:lpstr>
      <vt:lpstr>СОСТАВ ФИНАНСОВОЙ ОТЧЕТНОСТИ промежуточная отчетность</vt:lpstr>
      <vt:lpstr>ЦЕЛЬ МСФО</vt:lpstr>
      <vt:lpstr>ДОПУЩЕНИЯ МСФО</vt:lpstr>
      <vt:lpstr>КАЧЕСТВЕННЫЕ ХРАКТЕРИСТИКИ МСФО</vt:lpstr>
      <vt:lpstr>ОГРАНИЧЕНИЯ В ПРИМЕНЕНИИ ХАРАКТЕРИСТИК МСФО</vt:lpstr>
      <vt:lpstr>Спасибо за внимание!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МСФО:</dc:title>
  <dc:creator>Карина Тюрина</dc:creator>
  <cp:lastModifiedBy>Karina Tyurina</cp:lastModifiedBy>
  <cp:revision>10</cp:revision>
  <dcterms:created xsi:type="dcterms:W3CDTF">2014-12-05T11:38:40Z</dcterms:created>
  <dcterms:modified xsi:type="dcterms:W3CDTF">2015-01-26T18:09:26Z</dcterms:modified>
</cp:coreProperties>
</file>