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59" r:id="rId7"/>
    <p:sldId id="261" r:id="rId8"/>
    <p:sldId id="260" r:id="rId9"/>
    <p:sldId id="268" r:id="rId10"/>
    <p:sldId id="26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1BC3"/>
    <a:srgbClr val="FFCC00"/>
    <a:srgbClr val="DDDDDD"/>
    <a:srgbClr val="FF6600"/>
    <a:srgbClr val="00CC99"/>
    <a:srgbClr val="FF0066"/>
    <a:srgbClr val="9966FF"/>
    <a:srgbClr val="FFCCCC"/>
    <a:srgbClr val="66FF99"/>
  </p:clrMru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9CC0D6-5B44-486D-9A4F-8D50E5EA079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9CF07-5E95-4331-BF79-0C933011739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rgbClr val="FFCC00"/>
              </a:solidFill>
            </a:rPr>
            <a:t>Рост государственных расходов, для финансирования которых государство прибегает к денежной эмиссии, увеличивая денежную массу сверх потребностей товарного обращения. </a:t>
          </a:r>
          <a:endParaRPr lang="ru-RU" sz="1800" dirty="0">
            <a:solidFill>
              <a:srgbClr val="FFCC00"/>
            </a:solidFill>
          </a:endParaRPr>
        </a:p>
      </dgm:t>
    </dgm:pt>
    <dgm:pt modelId="{20002AD0-D7DC-4644-AA4D-ACBF7ED1D578}" type="parTrans" cxnId="{CF148D17-EC61-4F50-80EB-1BEED9B0F210}">
      <dgm:prSet/>
      <dgm:spPr/>
      <dgm:t>
        <a:bodyPr/>
        <a:lstStyle/>
        <a:p>
          <a:endParaRPr lang="ru-RU"/>
        </a:p>
      </dgm:t>
    </dgm:pt>
    <dgm:pt modelId="{C3B013C4-E941-4FBD-948B-02C42A93CD6B}" type="sibTrans" cxnId="{CF148D17-EC61-4F50-80EB-1BEED9B0F210}">
      <dgm:prSet/>
      <dgm:spPr/>
      <dgm:t>
        <a:bodyPr/>
        <a:lstStyle/>
        <a:p>
          <a:endParaRPr lang="ru-RU"/>
        </a:p>
      </dgm:t>
    </dgm:pt>
    <dgm:pt modelId="{1B579D15-493A-450F-B7E5-9FDFEC746AD0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FF6600"/>
              </a:solidFill>
            </a:rPr>
            <a:t>Чрезмерное расширение денежной массы за счёт массового кредитования, причём финансовый ресурс для кредитования берется не из сбережений, а эмиссии необеспеченной валюты.</a:t>
          </a:r>
          <a:endParaRPr lang="ru-RU" dirty="0">
            <a:solidFill>
              <a:srgbClr val="FF6600"/>
            </a:solidFill>
          </a:endParaRPr>
        </a:p>
      </dgm:t>
    </dgm:pt>
    <dgm:pt modelId="{EB61B446-8804-4B49-8129-AF9BD3318D9B}" type="parTrans" cxnId="{1D82605A-D2F8-47D6-9502-7BA3B032186A}">
      <dgm:prSet/>
      <dgm:spPr/>
      <dgm:t>
        <a:bodyPr/>
        <a:lstStyle/>
        <a:p>
          <a:endParaRPr lang="ru-RU"/>
        </a:p>
      </dgm:t>
    </dgm:pt>
    <dgm:pt modelId="{6B5F312C-979B-4846-B617-0BE378641689}" type="sibTrans" cxnId="{1D82605A-D2F8-47D6-9502-7BA3B032186A}">
      <dgm:prSet/>
      <dgm:spPr/>
      <dgm:t>
        <a:bodyPr/>
        <a:lstStyle/>
        <a:p>
          <a:endParaRPr lang="ru-RU"/>
        </a:p>
      </dgm:t>
    </dgm:pt>
    <dgm:pt modelId="{1415D38F-810F-42CF-AB7B-8FB9DD32A20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1">
                  <a:lumMod val="75000"/>
                  <a:lumOff val="25000"/>
                </a:schemeClr>
              </a:solidFill>
            </a:rPr>
            <a:t>Монополия крупных фирм на определение цены и собственных издержек производства, особенно в сырьевых отраслях.</a:t>
          </a:r>
          <a:endParaRPr lang="ru-RU" sz="18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E8CBB1F-47A1-47AC-B6A3-B247F19C42B9}" type="parTrans" cxnId="{D0BA936F-D0B4-49C4-B188-2449DE6CF8CA}">
      <dgm:prSet/>
      <dgm:spPr/>
      <dgm:t>
        <a:bodyPr/>
        <a:lstStyle/>
        <a:p>
          <a:endParaRPr lang="ru-RU"/>
        </a:p>
      </dgm:t>
    </dgm:pt>
    <dgm:pt modelId="{9DC0203A-CA2B-4BF2-9C09-D36A18AE4001}" type="sibTrans" cxnId="{D0BA936F-D0B4-49C4-B188-2449DE6CF8CA}">
      <dgm:prSet/>
      <dgm:spPr/>
      <dgm:t>
        <a:bodyPr/>
        <a:lstStyle/>
        <a:p>
          <a:endParaRPr lang="ru-RU"/>
        </a:p>
      </dgm:t>
    </dgm:pt>
    <dgm:pt modelId="{B8B13760-0B41-497F-B196-462DC8367D95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Монополия профсоюзов, которая ограничивает возможности рыночного механизма определять приемлемый для экономики уровень заработной платы.</a:t>
          </a:r>
          <a:endParaRPr lang="ru-RU" dirty="0">
            <a:solidFill>
              <a:srgbClr val="0070C0"/>
            </a:solidFill>
          </a:endParaRPr>
        </a:p>
      </dgm:t>
    </dgm:pt>
    <dgm:pt modelId="{51C90E7C-D09C-4EE3-9AA4-A710BC2A4501}" type="parTrans" cxnId="{6A398B5D-3077-4259-BF79-70735CBC6D21}">
      <dgm:prSet/>
      <dgm:spPr/>
      <dgm:t>
        <a:bodyPr/>
        <a:lstStyle/>
        <a:p>
          <a:endParaRPr lang="ru-RU"/>
        </a:p>
      </dgm:t>
    </dgm:pt>
    <dgm:pt modelId="{0FAADD43-E349-4AD8-97FD-31BDF7BBC1B7}" type="sibTrans" cxnId="{6A398B5D-3077-4259-BF79-70735CBC6D21}">
      <dgm:prSet/>
      <dgm:spPr/>
      <dgm:t>
        <a:bodyPr/>
        <a:lstStyle/>
        <a:p>
          <a:endParaRPr lang="ru-RU"/>
        </a:p>
      </dgm:t>
    </dgm:pt>
    <dgm:pt modelId="{D373C44B-6AA2-40F0-A710-2E1D9862DEEF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Сокращение реального объема национального производства, которое при стабильном уровне денежной массы приводит к росту цен, так как меньшему объему товаров и услуг соответствует прежнее количество денег.</a:t>
          </a:r>
          <a:endParaRPr lang="ru-RU" dirty="0">
            <a:solidFill>
              <a:srgbClr val="00B050"/>
            </a:solidFill>
          </a:endParaRPr>
        </a:p>
      </dgm:t>
    </dgm:pt>
    <dgm:pt modelId="{341DECF3-4FF1-4E96-B5FF-DB3406EAEBE2}" type="parTrans" cxnId="{D2496018-97BE-419D-8A47-7641FCCC3DE2}">
      <dgm:prSet/>
      <dgm:spPr/>
      <dgm:t>
        <a:bodyPr/>
        <a:lstStyle/>
        <a:p>
          <a:endParaRPr lang="ru-RU"/>
        </a:p>
      </dgm:t>
    </dgm:pt>
    <dgm:pt modelId="{407822A6-2DAC-4BB6-A65F-C0D8FF4E24F8}" type="sibTrans" cxnId="{D2496018-97BE-419D-8A47-7641FCCC3DE2}">
      <dgm:prSet/>
      <dgm:spPr/>
      <dgm:t>
        <a:bodyPr/>
        <a:lstStyle/>
        <a:p>
          <a:endParaRPr lang="ru-RU"/>
        </a:p>
      </dgm:t>
    </dgm:pt>
    <dgm:pt modelId="{1F7D49FC-55E4-4789-A56B-CF19172CD440}" type="pres">
      <dgm:prSet presAssocID="{9F9CC0D6-5B44-486D-9A4F-8D50E5EA07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DEEE51-2F98-4E33-9D94-7D96204AB62F}" type="pres">
      <dgm:prSet presAssocID="{6F69CF07-5E95-4331-BF79-0C9330117395}" presName="node" presStyleLbl="node1" presStyleIdx="0" presStyleCnt="5" custScaleX="108560" custScaleY="138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DB704-B926-4905-8561-DD83717B4515}" type="pres">
      <dgm:prSet presAssocID="{C3B013C4-E941-4FBD-948B-02C42A93CD6B}" presName="sibTrans" presStyleCnt="0"/>
      <dgm:spPr/>
    </dgm:pt>
    <dgm:pt modelId="{EEE577A6-CC48-4EB7-9143-773FEF8303F0}" type="pres">
      <dgm:prSet presAssocID="{1B579D15-493A-450F-B7E5-9FDFEC746AD0}" presName="node" presStyleLbl="node1" presStyleIdx="1" presStyleCnt="5" custScaleX="109157" custScaleY="139199" custLinFactNeighborX="89474" custLinFactNeighborY="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8B550-97D6-45E6-BD87-78E102715201}" type="pres">
      <dgm:prSet presAssocID="{6B5F312C-979B-4846-B617-0BE378641689}" presName="sibTrans" presStyleCnt="0"/>
      <dgm:spPr/>
    </dgm:pt>
    <dgm:pt modelId="{24201C8F-1F53-4AAB-A324-5BE4BBE53456}" type="pres">
      <dgm:prSet presAssocID="{1415D38F-810F-42CF-AB7B-8FB9DD32A204}" presName="node" presStyleLbl="node1" presStyleIdx="2" presStyleCnt="5" custScaleX="83481" custScaleY="143237" custLinFactX="-21035" custLinFactNeighborX="-100000" custLinFactNeighborY="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D403D-F4AB-4177-8765-48CDC0F87200}" type="pres">
      <dgm:prSet presAssocID="{9DC0203A-CA2B-4BF2-9C09-D36A18AE4001}" presName="sibTrans" presStyleCnt="0"/>
      <dgm:spPr/>
    </dgm:pt>
    <dgm:pt modelId="{44099039-E7E1-4E85-A82D-2E78E917810B}" type="pres">
      <dgm:prSet presAssocID="{B8B13760-0B41-497F-B196-462DC8367D95}" presName="node" presStyleLbl="node1" presStyleIdx="3" presStyleCnt="5" custScaleX="119892" custScaleY="134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5369CE-2FF5-440C-89F8-5878F9A1151B}" type="pres">
      <dgm:prSet presAssocID="{0FAADD43-E349-4AD8-97FD-31BDF7BBC1B7}" presName="sibTrans" presStyleCnt="0"/>
      <dgm:spPr/>
    </dgm:pt>
    <dgm:pt modelId="{20CAB179-4677-4C76-A39F-331D4F3616FD}" type="pres">
      <dgm:prSet presAssocID="{D373C44B-6AA2-40F0-A710-2E1D9862DEEF}" presName="node" presStyleLbl="node1" presStyleIdx="4" presStyleCnt="5" custScaleX="129565" custScaleY="134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619BE1-17E6-436F-BF21-AC3FF2F7C363}" type="presOf" srcId="{9F9CC0D6-5B44-486D-9A4F-8D50E5EA0795}" destId="{1F7D49FC-55E4-4789-A56B-CF19172CD440}" srcOrd="0" destOrd="0" presId="urn:microsoft.com/office/officeart/2005/8/layout/default"/>
    <dgm:cxn modelId="{5DBF835F-26B2-4F83-B641-473DA9E20842}" type="presOf" srcId="{B8B13760-0B41-497F-B196-462DC8367D95}" destId="{44099039-E7E1-4E85-A82D-2E78E917810B}" srcOrd="0" destOrd="0" presId="urn:microsoft.com/office/officeart/2005/8/layout/default"/>
    <dgm:cxn modelId="{9D80E17D-77C7-451C-8B1E-CBD202CAC9FC}" type="presOf" srcId="{1415D38F-810F-42CF-AB7B-8FB9DD32A204}" destId="{24201C8F-1F53-4AAB-A324-5BE4BBE53456}" srcOrd="0" destOrd="0" presId="urn:microsoft.com/office/officeart/2005/8/layout/default"/>
    <dgm:cxn modelId="{CF148D17-EC61-4F50-80EB-1BEED9B0F210}" srcId="{9F9CC0D6-5B44-486D-9A4F-8D50E5EA0795}" destId="{6F69CF07-5E95-4331-BF79-0C9330117395}" srcOrd="0" destOrd="0" parTransId="{20002AD0-D7DC-4644-AA4D-ACBF7ED1D578}" sibTransId="{C3B013C4-E941-4FBD-948B-02C42A93CD6B}"/>
    <dgm:cxn modelId="{A8EF75ED-7C69-45BB-8D7B-29D7F37D1222}" type="presOf" srcId="{D373C44B-6AA2-40F0-A710-2E1D9862DEEF}" destId="{20CAB179-4677-4C76-A39F-331D4F3616FD}" srcOrd="0" destOrd="0" presId="urn:microsoft.com/office/officeart/2005/8/layout/default"/>
    <dgm:cxn modelId="{1D82605A-D2F8-47D6-9502-7BA3B032186A}" srcId="{9F9CC0D6-5B44-486D-9A4F-8D50E5EA0795}" destId="{1B579D15-493A-450F-B7E5-9FDFEC746AD0}" srcOrd="1" destOrd="0" parTransId="{EB61B446-8804-4B49-8129-AF9BD3318D9B}" sibTransId="{6B5F312C-979B-4846-B617-0BE378641689}"/>
    <dgm:cxn modelId="{B36196F6-6559-4EFA-B3F3-D93FACD442F9}" type="presOf" srcId="{1B579D15-493A-450F-B7E5-9FDFEC746AD0}" destId="{EEE577A6-CC48-4EB7-9143-773FEF8303F0}" srcOrd="0" destOrd="0" presId="urn:microsoft.com/office/officeart/2005/8/layout/default"/>
    <dgm:cxn modelId="{4279A7FC-7083-4555-8F27-F09A4E5C661B}" type="presOf" srcId="{6F69CF07-5E95-4331-BF79-0C9330117395}" destId="{E4DEEE51-2F98-4E33-9D94-7D96204AB62F}" srcOrd="0" destOrd="0" presId="urn:microsoft.com/office/officeart/2005/8/layout/default"/>
    <dgm:cxn modelId="{D2496018-97BE-419D-8A47-7641FCCC3DE2}" srcId="{9F9CC0D6-5B44-486D-9A4F-8D50E5EA0795}" destId="{D373C44B-6AA2-40F0-A710-2E1D9862DEEF}" srcOrd="4" destOrd="0" parTransId="{341DECF3-4FF1-4E96-B5FF-DB3406EAEBE2}" sibTransId="{407822A6-2DAC-4BB6-A65F-C0D8FF4E24F8}"/>
    <dgm:cxn modelId="{6A398B5D-3077-4259-BF79-70735CBC6D21}" srcId="{9F9CC0D6-5B44-486D-9A4F-8D50E5EA0795}" destId="{B8B13760-0B41-497F-B196-462DC8367D95}" srcOrd="3" destOrd="0" parTransId="{51C90E7C-D09C-4EE3-9AA4-A710BC2A4501}" sibTransId="{0FAADD43-E349-4AD8-97FD-31BDF7BBC1B7}"/>
    <dgm:cxn modelId="{D0BA936F-D0B4-49C4-B188-2449DE6CF8CA}" srcId="{9F9CC0D6-5B44-486D-9A4F-8D50E5EA0795}" destId="{1415D38F-810F-42CF-AB7B-8FB9DD32A204}" srcOrd="2" destOrd="0" parTransId="{EE8CBB1F-47A1-47AC-B6A3-B247F19C42B9}" sibTransId="{9DC0203A-CA2B-4BF2-9C09-D36A18AE4001}"/>
    <dgm:cxn modelId="{D76362DA-7FDB-43D3-8967-DDB36A7D815E}" type="presParOf" srcId="{1F7D49FC-55E4-4789-A56B-CF19172CD440}" destId="{E4DEEE51-2F98-4E33-9D94-7D96204AB62F}" srcOrd="0" destOrd="0" presId="urn:microsoft.com/office/officeart/2005/8/layout/default"/>
    <dgm:cxn modelId="{EDC8B658-D333-446A-855B-B557FA334978}" type="presParOf" srcId="{1F7D49FC-55E4-4789-A56B-CF19172CD440}" destId="{424DB704-B926-4905-8561-DD83717B4515}" srcOrd="1" destOrd="0" presId="urn:microsoft.com/office/officeart/2005/8/layout/default"/>
    <dgm:cxn modelId="{78413A01-E29F-414B-94D7-8306F5DC6A60}" type="presParOf" srcId="{1F7D49FC-55E4-4789-A56B-CF19172CD440}" destId="{EEE577A6-CC48-4EB7-9143-773FEF8303F0}" srcOrd="2" destOrd="0" presId="urn:microsoft.com/office/officeart/2005/8/layout/default"/>
    <dgm:cxn modelId="{F104B4C7-1E4C-4CAC-BCDC-91F2A47510DB}" type="presParOf" srcId="{1F7D49FC-55E4-4789-A56B-CF19172CD440}" destId="{5BC8B550-97D6-45E6-BD87-78E102715201}" srcOrd="3" destOrd="0" presId="urn:microsoft.com/office/officeart/2005/8/layout/default"/>
    <dgm:cxn modelId="{B85E19FB-476A-4D24-9FB5-9C3E77BB0D92}" type="presParOf" srcId="{1F7D49FC-55E4-4789-A56B-CF19172CD440}" destId="{24201C8F-1F53-4AAB-A324-5BE4BBE53456}" srcOrd="4" destOrd="0" presId="urn:microsoft.com/office/officeart/2005/8/layout/default"/>
    <dgm:cxn modelId="{002DC7F5-356B-4F5B-BDF4-964B384E71AC}" type="presParOf" srcId="{1F7D49FC-55E4-4789-A56B-CF19172CD440}" destId="{B03D403D-F4AB-4177-8765-48CDC0F87200}" srcOrd="5" destOrd="0" presId="urn:microsoft.com/office/officeart/2005/8/layout/default"/>
    <dgm:cxn modelId="{7922D3F3-96F4-48DF-A394-81544517A4BC}" type="presParOf" srcId="{1F7D49FC-55E4-4789-A56B-CF19172CD440}" destId="{44099039-E7E1-4E85-A82D-2E78E917810B}" srcOrd="6" destOrd="0" presId="urn:microsoft.com/office/officeart/2005/8/layout/default"/>
    <dgm:cxn modelId="{8BAE0591-EF3F-4035-BC9B-C48DCC65C609}" type="presParOf" srcId="{1F7D49FC-55E4-4789-A56B-CF19172CD440}" destId="{D75369CE-2FF5-440C-89F8-5878F9A1151B}" srcOrd="7" destOrd="0" presId="urn:microsoft.com/office/officeart/2005/8/layout/default"/>
    <dgm:cxn modelId="{5CE7B5B3-6982-4DF1-8BAF-310841020ACE}" type="presParOf" srcId="{1F7D49FC-55E4-4789-A56B-CF19172CD440}" destId="{20CAB179-4677-4C76-A39F-331D4F3616FD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D7419-EF47-45C6-BCDB-598B98629D2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06631-F1C7-447A-A904-2FE59BB54EF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A36F-9AE2-420B-9ABD-069FCBB5616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492B0-0BDD-433B-88E0-E341CC287B2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CF6EF-91BB-4037-9412-5DAD8C98809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4628C-13AA-430D-8272-B14BC5891F5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5A16F-D96A-4100-8DEE-2F316C95C1D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59A06-63B5-485C-9FD1-AEA67F32A9E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EFFE0-CE7C-4F09-9A8A-2F8A8F81279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2FCE2-FB69-445E-B291-3C681CAD4C6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6BB53-B986-4EC7-8581-7822301C8EF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F0C751-53DD-4B73-BD5F-75D0F2FB7C78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.ru/view/914464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инфля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"/>
            <a:ext cx="7772400" cy="392906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(Финансовый университет)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Тульский филиал</a:t>
            </a:r>
            <a:b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4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Инфляция</a:t>
            </a:r>
            <a:r>
              <a:rPr lang="ru-RU" sz="4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сущность, </a:t>
            </a:r>
            <a:r>
              <a:rPr lang="ru-RU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виды, причины</a:t>
            </a:r>
            <a:endParaRPr lang="ru-RU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5000636"/>
            <a:ext cx="5329230" cy="1357321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400" dirty="0">
                <a:solidFill>
                  <a:srgbClr val="B71BC3"/>
                </a:solidFill>
              </a:rPr>
              <a:t>с</a:t>
            </a:r>
            <a:r>
              <a:rPr lang="ru-RU" sz="2400" dirty="0" smtClean="0">
                <a:solidFill>
                  <a:srgbClr val="B71BC3"/>
                </a:solidFill>
              </a:rPr>
              <a:t>тудентка 3 курс БЭ (</a:t>
            </a:r>
            <a:r>
              <a:rPr lang="ru-RU" sz="2400" dirty="0" err="1" smtClean="0">
                <a:solidFill>
                  <a:srgbClr val="B71BC3"/>
                </a:solidFill>
              </a:rPr>
              <a:t>ФиК</a:t>
            </a:r>
            <a:r>
              <a:rPr lang="ru-RU" sz="2400" dirty="0" smtClean="0">
                <a:solidFill>
                  <a:srgbClr val="B71BC3"/>
                </a:solidFill>
              </a:rPr>
              <a:t>)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rgbClr val="B71BC3"/>
                </a:solidFill>
              </a:rPr>
              <a:t>Семенихина Анастасия Юрьевна</a:t>
            </a:r>
          </a:p>
          <a:p>
            <a:pPr algn="r">
              <a:lnSpc>
                <a:spcPct val="80000"/>
              </a:lnSpc>
            </a:pPr>
            <a:endParaRPr lang="ru-RU" sz="1000" dirty="0" smtClean="0">
              <a:solidFill>
                <a:srgbClr val="B71BC3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rgbClr val="B71BC3"/>
                </a:solidFill>
              </a:rPr>
              <a:t>Проверила доцент Балашова О.Б.</a:t>
            </a:r>
            <a:endParaRPr lang="ru-RU" sz="2400" dirty="0">
              <a:solidFill>
                <a:srgbClr val="B71BC3"/>
              </a:solidFill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059113" y="188913"/>
            <a:ext cx="2162175" cy="6111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z="4800" b="1" i="1" spc="3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Литературный список</a:t>
            </a:r>
            <a:endParaRPr lang="ru-RU" sz="4800" b="1" i="1" spc="300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8401080" cy="5429288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sz="2200" dirty="0" smtClean="0"/>
              <a:t>Николаева И.П. Экономическая теория: учеб. пособие /  2-е изд., </a:t>
            </a:r>
            <a:r>
              <a:rPr lang="ru-RU" sz="2200" dirty="0" err="1" smtClean="0"/>
              <a:t>перераб</a:t>
            </a:r>
            <a:r>
              <a:rPr lang="ru-RU" sz="2200" dirty="0" smtClean="0"/>
              <a:t>. и доп. – М.: ЮНИТИ-ДАНА, 2011. – 527 с. 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200" dirty="0" smtClean="0"/>
              <a:t>Трошин А.Н., Мазурина Т.Ю., Фомкина В.И. Финансы и кредит: учебник. – М.: «ИНФРА-М», 2010. – 408 с.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200" dirty="0" smtClean="0"/>
              <a:t>Деньги, кредит, банки: учебник / коллектив авторов; под ред. О.И. Лаврушина. – 13-е изд., стер. – М.: КНОРУС, 2014. – 448 с.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200" dirty="0" smtClean="0"/>
              <a:t>Деньги, кредит, банки и денежно-кредитная система: учеб. пособие / под общей ред. М.А. Абрамовой и Л.С. Александровой. – М.: КНОРУС, 2014. – 312с. – Режим доступа: </a:t>
            </a:r>
            <a:r>
              <a:rPr lang="ru-RU" sz="2200" u="sng" dirty="0" smtClean="0">
                <a:hlinkClick r:id="rId3"/>
              </a:rPr>
              <a:t>http://www.book.ru/view/914464/</a:t>
            </a:r>
            <a:endParaRPr lang="ru-RU" sz="22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2200" dirty="0" smtClean="0"/>
              <a:t>Макроэкономика: Экспресс-курс / </a:t>
            </a:r>
            <a:r>
              <a:rPr lang="ru-RU" sz="2200" dirty="0" err="1" smtClean="0"/>
              <a:t>Марыганова</a:t>
            </a:r>
            <a:r>
              <a:rPr lang="ru-RU" sz="2200" dirty="0" smtClean="0"/>
              <a:t> Е.А., Шапиро С.А.. – М.: </a:t>
            </a:r>
            <a:r>
              <a:rPr lang="ru-RU" sz="2200" dirty="0" err="1" smtClean="0"/>
              <a:t>КноРус</a:t>
            </a:r>
            <a:r>
              <a:rPr lang="ru-RU" sz="2200" dirty="0" smtClean="0"/>
              <a:t>, 2010. – 302 с.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нфляц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357186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571868" y="1714488"/>
            <a:ext cx="540226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rgbClr val="92D050"/>
                </a:solidFill>
              </a:rPr>
              <a:t>Процесс обесценивания денег в результате переполнения каналов товарного обращения денежной массой.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u="sng" dirty="0">
                <a:solidFill>
                  <a:srgbClr val="FFFF00"/>
                </a:solidFill>
              </a:rPr>
              <a:t> Устойчивая</a:t>
            </a:r>
            <a:r>
              <a:rPr lang="ru-RU" sz="2400" dirty="0">
                <a:solidFill>
                  <a:srgbClr val="FFFF00"/>
                </a:solidFill>
              </a:rPr>
              <a:t> тенденция повышения </a:t>
            </a:r>
            <a:r>
              <a:rPr lang="ru-RU" sz="2400" u="sng" dirty="0">
                <a:solidFill>
                  <a:srgbClr val="FFFF00"/>
                </a:solidFill>
              </a:rPr>
              <a:t>общего уровня цен</a:t>
            </a:r>
            <a:r>
              <a:rPr lang="ru-RU" sz="2400" dirty="0">
                <a:solidFill>
                  <a:srgbClr val="FFFF00"/>
                </a:solidFill>
              </a:rPr>
              <a:t> на товары и услуги в стране, выраженная в процентах.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71802" y="142852"/>
            <a:ext cx="5857916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/>
          </a:p>
          <a:p>
            <a:pPr>
              <a:spcBef>
                <a:spcPct val="50000"/>
              </a:spcBef>
            </a:pPr>
            <a:r>
              <a:rPr lang="ru-RU" sz="2400" dirty="0" smtClean="0"/>
              <a:t>От </a:t>
            </a:r>
            <a:r>
              <a:rPr lang="ru-RU" sz="2400" dirty="0"/>
              <a:t>латинского </a:t>
            </a:r>
            <a:r>
              <a:rPr lang="ru-RU" sz="2400" b="1" dirty="0"/>
              <a:t>«</a:t>
            </a:r>
            <a:r>
              <a:rPr lang="en-US" sz="2400" b="1" dirty="0" err="1"/>
              <a:t>Inflatio</a:t>
            </a:r>
            <a:r>
              <a:rPr lang="ru-RU" sz="2400" b="1" dirty="0"/>
              <a:t>»</a:t>
            </a:r>
            <a:r>
              <a:rPr lang="en-US" sz="2400" b="1" dirty="0"/>
              <a:t> – </a:t>
            </a:r>
            <a:r>
              <a:rPr lang="ru-RU" sz="2400" b="1" dirty="0"/>
              <a:t>«вздутие»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00034" y="5000636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</a:rPr>
              <a:t>Дефляция</a:t>
            </a:r>
            <a:r>
              <a:rPr lang="ru-RU" sz="2400" dirty="0"/>
              <a:t> </a:t>
            </a:r>
            <a:r>
              <a:rPr lang="ru-RU" sz="2400" dirty="0">
                <a:solidFill>
                  <a:schemeClr val="bg1"/>
                </a:solidFill>
              </a:rPr>
              <a:t>– снижение общего уровня цен, которое не носит сезонного</a:t>
            </a:r>
            <a:r>
              <a:rPr lang="ru-RU" sz="2400" dirty="0"/>
              <a:t> </a:t>
            </a:r>
            <a:r>
              <a:rPr lang="ru-RU" sz="2400" dirty="0">
                <a:solidFill>
                  <a:schemeClr val="bg1"/>
                </a:solidFill>
              </a:rPr>
              <a:t>характера. Замедление темпа прироста цен называется</a:t>
            </a:r>
            <a:r>
              <a:rPr lang="ru-RU" sz="2400" dirty="0"/>
              <a:t>  </a:t>
            </a:r>
            <a:r>
              <a:rPr lang="ru-RU" sz="2400" b="1" dirty="0" err="1">
                <a:solidFill>
                  <a:srgbClr val="B71BC3"/>
                </a:solidFill>
              </a:rPr>
              <a:t>дезинфляцией</a:t>
            </a:r>
            <a:r>
              <a:rPr lang="ru-RU" sz="2400" b="1" dirty="0">
                <a:solidFill>
                  <a:srgbClr val="B71BC3"/>
                </a:solidFill>
              </a:rPr>
              <a:t>.</a:t>
            </a:r>
            <a:r>
              <a:rPr lang="ru-RU" sz="2400" dirty="0">
                <a:solidFill>
                  <a:srgbClr val="B71BC3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357290" y="214290"/>
            <a:ext cx="6264275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/>
              <a:t>ВИДЫ ИНФЛЯЦИИ</a:t>
            </a:r>
          </a:p>
        </p:txBody>
      </p:sp>
      <p:grpSp>
        <p:nvGrpSpPr>
          <p:cNvPr id="4134" name="Group 38"/>
          <p:cNvGrpSpPr>
            <a:grpSpLocks/>
          </p:cNvGrpSpPr>
          <p:nvPr/>
        </p:nvGrpSpPr>
        <p:grpSpPr bwMode="auto">
          <a:xfrm>
            <a:off x="214282" y="928670"/>
            <a:ext cx="8712200" cy="1584325"/>
            <a:chOff x="113" y="1797"/>
            <a:chExt cx="5488" cy="998"/>
          </a:xfrm>
        </p:grpSpPr>
        <p:sp>
          <p:nvSpPr>
            <p:cNvPr id="4135" name="AutoShape 39"/>
            <p:cNvSpPr>
              <a:spLocks noChangeArrowheads="1"/>
            </p:cNvSpPr>
            <p:nvPr/>
          </p:nvSpPr>
          <p:spPr bwMode="auto">
            <a:xfrm>
              <a:off x="1474" y="1797"/>
              <a:ext cx="2449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/>
                </a:gs>
                <a:gs pos="100000">
                  <a:srgbClr val="FFCCCC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Инфляция по темпу</a:t>
              </a:r>
            </a:p>
          </p:txBody>
        </p:sp>
        <p:sp>
          <p:nvSpPr>
            <p:cNvPr id="4136" name="AutoShape 40"/>
            <p:cNvSpPr>
              <a:spLocks noChangeArrowheads="1"/>
            </p:cNvSpPr>
            <p:nvPr/>
          </p:nvSpPr>
          <p:spPr bwMode="auto">
            <a:xfrm>
              <a:off x="113" y="2387"/>
              <a:ext cx="131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/>
                </a:gs>
                <a:gs pos="100000">
                  <a:srgbClr val="FFCCCC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Нормальная</a:t>
              </a:r>
            </a:p>
            <a:p>
              <a:pPr algn="ctr"/>
              <a:r>
                <a:rPr lang="ru-RU"/>
                <a:t>(ползучая)</a:t>
              </a:r>
            </a:p>
          </p:txBody>
        </p:sp>
        <p:sp>
          <p:nvSpPr>
            <p:cNvPr id="4137" name="AutoShape 41"/>
            <p:cNvSpPr>
              <a:spLocks noChangeArrowheads="1"/>
            </p:cNvSpPr>
            <p:nvPr/>
          </p:nvSpPr>
          <p:spPr bwMode="auto">
            <a:xfrm>
              <a:off x="4195" y="2387"/>
              <a:ext cx="140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/>
                </a:gs>
                <a:gs pos="100000">
                  <a:srgbClr val="FFCCCC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Гиперинфляция</a:t>
              </a:r>
            </a:p>
          </p:txBody>
        </p:sp>
        <p:sp>
          <p:nvSpPr>
            <p:cNvPr id="4138" name="AutoShape 42"/>
            <p:cNvSpPr>
              <a:spLocks noChangeArrowheads="1"/>
            </p:cNvSpPr>
            <p:nvPr/>
          </p:nvSpPr>
          <p:spPr bwMode="auto">
            <a:xfrm>
              <a:off x="1519" y="2387"/>
              <a:ext cx="1179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/>
                </a:gs>
                <a:gs pos="100000">
                  <a:srgbClr val="FFCCCC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Умеренная</a:t>
              </a:r>
            </a:p>
          </p:txBody>
        </p:sp>
        <p:sp>
          <p:nvSpPr>
            <p:cNvPr id="4139" name="AutoShape 43"/>
            <p:cNvSpPr>
              <a:spLocks noChangeArrowheads="1"/>
            </p:cNvSpPr>
            <p:nvPr/>
          </p:nvSpPr>
          <p:spPr bwMode="auto">
            <a:xfrm>
              <a:off x="2789" y="2387"/>
              <a:ext cx="131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/>
                </a:gs>
                <a:gs pos="100000">
                  <a:srgbClr val="FFCCCC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Галопирующая</a:t>
              </a:r>
            </a:p>
          </p:txBody>
        </p:sp>
        <p:cxnSp>
          <p:nvCxnSpPr>
            <p:cNvPr id="4140" name="AutoShape 44"/>
            <p:cNvCxnSpPr>
              <a:cxnSpLocks noChangeShapeType="1"/>
              <a:stCxn id="4135" idx="1"/>
              <a:endCxn id="4136" idx="0"/>
            </p:cNvCxnSpPr>
            <p:nvPr/>
          </p:nvCxnSpPr>
          <p:spPr bwMode="auto">
            <a:xfrm rot="10800000" flipV="1">
              <a:off x="771" y="2001"/>
              <a:ext cx="703" cy="386"/>
            </a:xfrm>
            <a:prstGeom prst="bentConnector2">
              <a:avLst/>
            </a:prstGeom>
            <a:noFill/>
            <a:ln w="38100">
              <a:solidFill>
                <a:srgbClr val="FFCCCC"/>
              </a:solidFill>
              <a:miter lim="800000"/>
              <a:headEnd/>
              <a:tailEnd/>
            </a:ln>
            <a:effectLst/>
          </p:spPr>
        </p:cxnSp>
        <p:cxnSp>
          <p:nvCxnSpPr>
            <p:cNvPr id="4141" name="AutoShape 45"/>
            <p:cNvCxnSpPr>
              <a:cxnSpLocks noChangeShapeType="1"/>
              <a:stCxn id="4135" idx="3"/>
              <a:endCxn id="4137" idx="0"/>
            </p:cNvCxnSpPr>
            <p:nvPr/>
          </p:nvCxnSpPr>
          <p:spPr bwMode="auto">
            <a:xfrm>
              <a:off x="3923" y="2001"/>
              <a:ext cx="975" cy="386"/>
            </a:xfrm>
            <a:prstGeom prst="bentConnector2">
              <a:avLst/>
            </a:prstGeom>
            <a:noFill/>
            <a:ln w="28575">
              <a:solidFill>
                <a:srgbClr val="FFCCCC"/>
              </a:solidFill>
              <a:miter lim="800000"/>
              <a:headEnd/>
              <a:tailEnd/>
            </a:ln>
            <a:effectLst/>
          </p:spPr>
        </p:cxnSp>
        <p:sp>
          <p:nvSpPr>
            <p:cNvPr id="4142" name="Line 46"/>
            <p:cNvSpPr>
              <a:spLocks noChangeShapeType="1"/>
            </p:cNvSpPr>
            <p:nvPr/>
          </p:nvSpPr>
          <p:spPr bwMode="auto">
            <a:xfrm>
              <a:off x="2109" y="2205"/>
              <a:ext cx="0" cy="182"/>
            </a:xfrm>
            <a:prstGeom prst="line">
              <a:avLst/>
            </a:prstGeom>
            <a:noFill/>
            <a:ln w="28575">
              <a:solidFill>
                <a:srgbClr val="FFCC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43" name="Line 47"/>
            <p:cNvSpPr>
              <a:spLocks noChangeShapeType="1"/>
            </p:cNvSpPr>
            <p:nvPr/>
          </p:nvSpPr>
          <p:spPr bwMode="auto">
            <a:xfrm>
              <a:off x="3424" y="2205"/>
              <a:ext cx="0" cy="182"/>
            </a:xfrm>
            <a:prstGeom prst="line">
              <a:avLst/>
            </a:prstGeom>
            <a:noFill/>
            <a:ln w="28575">
              <a:solidFill>
                <a:srgbClr val="FFCC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50" name="Group 54"/>
          <p:cNvGrpSpPr>
            <a:grpSpLocks/>
          </p:cNvGrpSpPr>
          <p:nvPr/>
        </p:nvGrpSpPr>
        <p:grpSpPr bwMode="auto">
          <a:xfrm>
            <a:off x="1285852" y="4857760"/>
            <a:ext cx="6696075" cy="1655763"/>
            <a:chOff x="657" y="2931"/>
            <a:chExt cx="4218" cy="1043"/>
          </a:xfrm>
        </p:grpSpPr>
        <p:sp>
          <p:nvSpPr>
            <p:cNvPr id="4145" name="AutoShape 49"/>
            <p:cNvSpPr>
              <a:spLocks noChangeArrowheads="1"/>
            </p:cNvSpPr>
            <p:nvPr/>
          </p:nvSpPr>
          <p:spPr bwMode="auto">
            <a:xfrm>
              <a:off x="1837" y="2931"/>
              <a:ext cx="1723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5000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dirty="0"/>
                <a:t>Инфляция по форме</a:t>
              </a:r>
            </a:p>
            <a:p>
              <a:pPr algn="ctr"/>
              <a:r>
                <a:rPr lang="ru-RU" dirty="0"/>
                <a:t>проявления</a:t>
              </a:r>
            </a:p>
          </p:txBody>
        </p:sp>
        <p:sp>
          <p:nvSpPr>
            <p:cNvPr id="4146" name="AutoShape 50"/>
            <p:cNvSpPr>
              <a:spLocks noChangeArrowheads="1"/>
            </p:cNvSpPr>
            <p:nvPr/>
          </p:nvSpPr>
          <p:spPr bwMode="auto">
            <a:xfrm>
              <a:off x="657" y="3566"/>
              <a:ext cx="1723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5000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Открытая</a:t>
              </a:r>
            </a:p>
            <a:p>
              <a:pPr algn="ctr"/>
              <a:r>
                <a:rPr lang="ru-RU"/>
                <a:t>(ценовая)</a:t>
              </a:r>
            </a:p>
          </p:txBody>
        </p:sp>
        <p:sp>
          <p:nvSpPr>
            <p:cNvPr id="4147" name="AutoShape 51"/>
            <p:cNvSpPr>
              <a:spLocks noChangeArrowheads="1"/>
            </p:cNvSpPr>
            <p:nvPr/>
          </p:nvSpPr>
          <p:spPr bwMode="auto">
            <a:xfrm>
              <a:off x="3152" y="3566"/>
              <a:ext cx="1723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5000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Скрытая</a:t>
              </a:r>
            </a:p>
            <a:p>
              <a:pPr algn="ctr"/>
              <a:r>
                <a:rPr lang="ru-RU"/>
                <a:t>подавленная</a:t>
              </a:r>
            </a:p>
          </p:txBody>
        </p:sp>
        <p:cxnSp>
          <p:nvCxnSpPr>
            <p:cNvPr id="4148" name="AutoShape 52"/>
            <p:cNvCxnSpPr>
              <a:cxnSpLocks noChangeShapeType="1"/>
            </p:cNvCxnSpPr>
            <p:nvPr/>
          </p:nvCxnSpPr>
          <p:spPr bwMode="auto">
            <a:xfrm rot="10800000" flipV="1">
              <a:off x="1529" y="3150"/>
              <a:ext cx="318" cy="431"/>
            </a:xfrm>
            <a:prstGeom prst="bentConnector2">
              <a:avLst/>
            </a:prstGeom>
            <a:noFill/>
            <a:ln w="38100">
              <a:solidFill>
                <a:srgbClr val="FFFF99"/>
              </a:solidFill>
              <a:miter lim="800000"/>
              <a:headEnd/>
              <a:tailEnd/>
            </a:ln>
            <a:effectLst/>
          </p:spPr>
        </p:cxnSp>
        <p:cxnSp>
          <p:nvCxnSpPr>
            <p:cNvPr id="4149" name="AutoShape 53"/>
            <p:cNvCxnSpPr>
              <a:cxnSpLocks noChangeShapeType="1"/>
              <a:stCxn id="4145" idx="3"/>
              <a:endCxn id="4147" idx="0"/>
            </p:cNvCxnSpPr>
            <p:nvPr/>
          </p:nvCxnSpPr>
          <p:spPr bwMode="auto">
            <a:xfrm>
              <a:off x="3560" y="3135"/>
              <a:ext cx="454" cy="431"/>
            </a:xfrm>
            <a:prstGeom prst="bentConnector2">
              <a:avLst/>
            </a:prstGeom>
            <a:noFill/>
            <a:ln w="38100">
              <a:solidFill>
                <a:srgbClr val="FFFF99"/>
              </a:solidFill>
              <a:miter lim="800000"/>
              <a:headEnd/>
              <a:tailEnd/>
            </a:ln>
            <a:effectLst/>
          </p:spPr>
        </p:cxnSp>
      </p:grpSp>
      <p:grpSp>
        <p:nvGrpSpPr>
          <p:cNvPr id="4158" name="Group 62"/>
          <p:cNvGrpSpPr>
            <a:grpSpLocks/>
          </p:cNvGrpSpPr>
          <p:nvPr/>
        </p:nvGrpSpPr>
        <p:grpSpPr bwMode="auto">
          <a:xfrm>
            <a:off x="285720" y="2786058"/>
            <a:ext cx="8570913" cy="1585913"/>
            <a:chOff x="158" y="2931"/>
            <a:chExt cx="5399" cy="999"/>
          </a:xfrm>
        </p:grpSpPr>
        <p:sp>
          <p:nvSpPr>
            <p:cNvPr id="4151" name="AutoShape 55"/>
            <p:cNvSpPr>
              <a:spLocks noChangeArrowheads="1"/>
            </p:cNvSpPr>
            <p:nvPr/>
          </p:nvSpPr>
          <p:spPr bwMode="auto">
            <a:xfrm>
              <a:off x="1973" y="2931"/>
              <a:ext cx="1724" cy="40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00"/>
                </a:gs>
                <a:gs pos="50000">
                  <a:srgbClr val="B0FAA4"/>
                </a:gs>
                <a:gs pos="100000">
                  <a:srgbClr val="00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dirty="0"/>
                <a:t>Инфляция по</a:t>
              </a:r>
            </a:p>
            <a:p>
              <a:pPr algn="ctr"/>
              <a:r>
                <a:rPr lang="ru-RU" dirty="0"/>
                <a:t>механизму проявления</a:t>
              </a:r>
            </a:p>
          </p:txBody>
        </p:sp>
        <p:sp>
          <p:nvSpPr>
            <p:cNvPr id="4152" name="AutoShape 56"/>
            <p:cNvSpPr>
              <a:spLocks noChangeArrowheads="1"/>
            </p:cNvSpPr>
            <p:nvPr/>
          </p:nvSpPr>
          <p:spPr bwMode="auto">
            <a:xfrm>
              <a:off x="158" y="3521"/>
              <a:ext cx="1724" cy="40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00"/>
                </a:gs>
                <a:gs pos="50000">
                  <a:srgbClr val="B0FAA4"/>
                </a:gs>
                <a:gs pos="100000">
                  <a:srgbClr val="00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Инфляция спроса</a:t>
              </a:r>
            </a:p>
          </p:txBody>
        </p:sp>
        <p:sp>
          <p:nvSpPr>
            <p:cNvPr id="4153" name="AutoShape 57"/>
            <p:cNvSpPr>
              <a:spLocks noChangeArrowheads="1"/>
            </p:cNvSpPr>
            <p:nvPr/>
          </p:nvSpPr>
          <p:spPr bwMode="auto">
            <a:xfrm>
              <a:off x="1994" y="3521"/>
              <a:ext cx="1724" cy="40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00"/>
                </a:gs>
                <a:gs pos="50000">
                  <a:srgbClr val="B0FAA4"/>
                </a:gs>
                <a:gs pos="100000">
                  <a:srgbClr val="00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Инфляция предложения</a:t>
              </a:r>
            </a:p>
          </p:txBody>
        </p:sp>
        <p:sp>
          <p:nvSpPr>
            <p:cNvPr id="4154" name="AutoShape 58"/>
            <p:cNvSpPr>
              <a:spLocks noChangeArrowheads="1"/>
            </p:cNvSpPr>
            <p:nvPr/>
          </p:nvSpPr>
          <p:spPr bwMode="auto">
            <a:xfrm>
              <a:off x="3833" y="3521"/>
              <a:ext cx="1724" cy="40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00"/>
                </a:gs>
                <a:gs pos="50000">
                  <a:srgbClr val="B0FAA4"/>
                </a:gs>
                <a:gs pos="100000">
                  <a:srgbClr val="00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dirty="0"/>
                <a:t>Инфляция издержек</a:t>
              </a:r>
            </a:p>
          </p:txBody>
        </p:sp>
        <p:cxnSp>
          <p:nvCxnSpPr>
            <p:cNvPr id="4155" name="AutoShape 59"/>
            <p:cNvCxnSpPr>
              <a:cxnSpLocks noChangeShapeType="1"/>
              <a:stCxn id="4151" idx="1"/>
              <a:endCxn id="4152" idx="0"/>
            </p:cNvCxnSpPr>
            <p:nvPr/>
          </p:nvCxnSpPr>
          <p:spPr bwMode="auto">
            <a:xfrm rot="10800000" flipV="1">
              <a:off x="1020" y="3136"/>
              <a:ext cx="953" cy="385"/>
            </a:xfrm>
            <a:prstGeom prst="bentConnector2">
              <a:avLst/>
            </a:prstGeom>
            <a:noFill/>
            <a:ln w="38100">
              <a:solidFill>
                <a:srgbClr val="CCFF66"/>
              </a:solidFill>
              <a:miter lim="800000"/>
              <a:headEnd/>
              <a:tailEnd/>
            </a:ln>
            <a:effectLst/>
          </p:spPr>
        </p:cxnSp>
        <p:cxnSp>
          <p:nvCxnSpPr>
            <p:cNvPr id="4156" name="AutoShape 60"/>
            <p:cNvCxnSpPr>
              <a:cxnSpLocks noChangeShapeType="1"/>
              <a:stCxn id="4151" idx="3"/>
              <a:endCxn id="4154" idx="0"/>
            </p:cNvCxnSpPr>
            <p:nvPr/>
          </p:nvCxnSpPr>
          <p:spPr bwMode="auto">
            <a:xfrm>
              <a:off x="3697" y="3136"/>
              <a:ext cx="998" cy="385"/>
            </a:xfrm>
            <a:prstGeom prst="bentConnector2">
              <a:avLst/>
            </a:prstGeom>
            <a:noFill/>
            <a:ln w="38100">
              <a:solidFill>
                <a:srgbClr val="CCFF66"/>
              </a:solidFill>
              <a:miter lim="800000"/>
              <a:headEnd/>
              <a:tailEnd/>
            </a:ln>
            <a:effectLst/>
          </p:spPr>
        </p:cxnSp>
        <p:sp>
          <p:nvSpPr>
            <p:cNvPr id="4157" name="Line 61"/>
            <p:cNvSpPr>
              <a:spLocks noChangeShapeType="1"/>
            </p:cNvSpPr>
            <p:nvPr/>
          </p:nvSpPr>
          <p:spPr bwMode="auto">
            <a:xfrm>
              <a:off x="2835" y="3339"/>
              <a:ext cx="0" cy="182"/>
            </a:xfrm>
            <a:prstGeom prst="line">
              <a:avLst/>
            </a:prstGeom>
            <a:noFill/>
            <a:ln w="38100">
              <a:solidFill>
                <a:srgbClr val="CCFF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5" y="0"/>
            <a:ext cx="4357686" cy="2928934"/>
          </a:xfrm>
          <a:prstGeom prst="rect">
            <a:avLst/>
          </a:prstGeom>
        </p:spPr>
      </p:pic>
      <p:sp>
        <p:nvSpPr>
          <p:cNvPr id="48" name="Заголовок 47"/>
          <p:cNvSpPr>
            <a:spLocks noGrp="1"/>
          </p:cNvSpPr>
          <p:nvPr>
            <p:ph type="title"/>
          </p:nvPr>
        </p:nvSpPr>
        <p:spPr>
          <a:xfrm>
            <a:off x="142844" y="500042"/>
            <a:ext cx="4857784" cy="3143272"/>
          </a:xfrm>
        </p:spPr>
        <p:txBody>
          <a:bodyPr/>
          <a:lstStyle/>
          <a:p>
            <a:pPr algn="l"/>
            <a:r>
              <a:rPr lang="ru-RU" sz="2200" b="1" dirty="0" smtClean="0">
                <a:solidFill>
                  <a:srgbClr val="C00000"/>
                </a:solidFill>
              </a:rPr>
              <a:t>	</a:t>
            </a:r>
            <a:r>
              <a:rPr lang="ru-RU" sz="2400" b="1" dirty="0" smtClean="0">
                <a:solidFill>
                  <a:srgbClr val="B71BC3"/>
                </a:solidFill>
              </a:rPr>
              <a:t>Инфляция спроса </a:t>
            </a:r>
            <a:r>
              <a:rPr lang="ru-RU" sz="2400" dirty="0" smtClean="0">
                <a:solidFill>
                  <a:srgbClr val="B71BC3"/>
                </a:solidFill>
              </a:rPr>
              <a:t> </a:t>
            </a:r>
            <a:r>
              <a:rPr lang="ru-RU" sz="2200" dirty="0" smtClean="0"/>
              <a:t>равновесие спроса и предложения нарушается со стороны спроса. Возникает при полной занятости, когда растет объем зарплаты, появляется избыточный совокупный спрос, толкающий цены вверх. Для преодоления необходимо вмешательство государства.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9" name="Содержимое 48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643206"/>
          </a:xfrm>
        </p:spPr>
        <p:txBody>
          <a:bodyPr/>
          <a:lstStyle/>
          <a:p>
            <a:pPr algn="just">
              <a:buNone/>
            </a:pPr>
            <a:r>
              <a:rPr lang="ru-RU" sz="2400" b="1" dirty="0" smtClean="0">
                <a:solidFill>
                  <a:srgbClr val="B71BC3"/>
                </a:solidFill>
              </a:rPr>
              <a:t>Инфляция предложения (издержек)</a:t>
            </a:r>
            <a:r>
              <a:rPr lang="ru-RU" sz="2400" dirty="0" smtClean="0">
                <a:solidFill>
                  <a:srgbClr val="B71BC3"/>
                </a:solidFill>
              </a:rPr>
              <a:t> </a:t>
            </a:r>
            <a:r>
              <a:rPr lang="ru-RU" sz="2200" dirty="0" smtClean="0"/>
              <a:t>– увеличение издержек производства (вследствие роста заработной платы и за счет роста цен на сырье и энергию) вызывает рост цен на товары и услуги. Снижение предложения ведет к сокращению производства и занятости, т.е. к спаду и дальнейшему сокращению расходов и постепенному </a:t>
            </a:r>
            <a:r>
              <a:rPr lang="ru-RU" sz="2200" dirty="0" err="1" smtClean="0"/>
              <a:t>выползанию</a:t>
            </a:r>
            <a:r>
              <a:rPr lang="ru-RU" sz="2200" dirty="0" smtClean="0"/>
              <a:t> из кризиса.</a:t>
            </a:r>
          </a:p>
          <a:p>
            <a:pPr>
              <a:buNone/>
            </a:pP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78687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000" u="sng" dirty="0" smtClean="0">
                <a:solidFill>
                  <a:srgbClr val="B71BC3"/>
                </a:solidFill>
              </a:rPr>
              <a:t>В 2014 Россия занимала 9 место</a:t>
            </a:r>
            <a:r>
              <a:rPr lang="ru-RU" sz="2000" dirty="0" smtClean="0"/>
              <a:t> по </a:t>
            </a:r>
            <a:r>
              <a:rPr lang="ru-RU" sz="2000" dirty="0"/>
              <a:t>уровню инфляции в мире</a:t>
            </a:r>
            <a:r>
              <a:rPr lang="ru-RU" sz="2000" dirty="0" smtClean="0"/>
              <a:t>. Это составило </a:t>
            </a:r>
            <a:r>
              <a:rPr lang="ru-RU" sz="2000" dirty="0"/>
              <a:t>11,34%, что на 4,89 больше, чем в предшествующем 2013 году.</a:t>
            </a:r>
          </a:p>
          <a:p>
            <a:r>
              <a:rPr lang="ru-RU" dirty="0"/>
              <a:t> </a:t>
            </a:r>
          </a:p>
        </p:txBody>
      </p:sp>
      <p:pic>
        <p:nvPicPr>
          <p:cNvPr id="15366" name="Picture 6" descr="C:\Users\Ольга\Desktop\inflation-chart.png"/>
          <p:cNvPicPr>
            <a:picLocks noChangeAspect="1" noChangeArrowheads="1"/>
          </p:cNvPicPr>
          <p:nvPr/>
        </p:nvPicPr>
        <p:blipFill>
          <a:blip r:embed="rId2"/>
          <a:srcRect l="4949" t="3125" r="4924" b="21875"/>
          <a:stretch>
            <a:fillRect/>
          </a:stretch>
        </p:blipFill>
        <p:spPr bwMode="auto">
          <a:xfrm>
            <a:off x="0" y="2510852"/>
            <a:ext cx="9144000" cy="4347148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-1" y="1357298"/>
          <a:ext cx="9144033" cy="1142998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669071"/>
                <a:gridCol w="737699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413"/>
              </a:tblGrid>
              <a:tr h="57149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Янв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Фев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Мар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Апр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Июн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Июл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Авг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Сен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solidFill>
                            <a:schemeClr val="tx1"/>
                          </a:solidFill>
                        </a:rPr>
                        <a:t>Окт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Ноя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Дек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Все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го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1714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714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0,59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0,70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1,02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0,90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0,90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0,62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0,49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0,24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0,65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0,82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1,28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2,60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11,34</a:t>
                      </a:r>
                    </a:p>
                  </a:txBody>
                  <a:tcPr marL="95250" marR="95250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4213" y="476250"/>
            <a:ext cx="5545137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По степени сбалансированности роста цен различают </a:t>
            </a:r>
            <a:r>
              <a:rPr lang="ru-RU" b="1" dirty="0">
                <a:solidFill>
                  <a:srgbClr val="B71BC3"/>
                </a:solidFill>
              </a:rPr>
              <a:t>сбалансированную и несбалансированную инфляции</a:t>
            </a:r>
            <a:r>
              <a:rPr lang="ru-RU" b="1" dirty="0">
                <a:solidFill>
                  <a:schemeClr val="bg1"/>
                </a:solidFill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При сбалансированной инфляции цены различных товаров друг относительно друга остаются неизменными, а при несбалансированной - цены различных товаров изменяются по отношению друг к другу в различных пропорциях.</a:t>
            </a:r>
          </a:p>
        </p:txBody>
      </p:sp>
      <p:pic>
        <p:nvPicPr>
          <p:cNvPr id="5126" name="Picture 6" descr="kass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ECDB"/>
              </a:clrFrom>
              <a:clrTo>
                <a:srgbClr val="F9EC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404813"/>
            <a:ext cx="1820862" cy="2376487"/>
          </a:xfrm>
          <a:prstGeom prst="rect">
            <a:avLst/>
          </a:prstGeom>
          <a:noFill/>
        </p:spPr>
      </p:pic>
      <p:pic>
        <p:nvPicPr>
          <p:cNvPr id="5127" name="Picture 7" descr="world2_1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84538"/>
            <a:ext cx="3373438" cy="2498725"/>
          </a:xfrm>
          <a:prstGeom prst="rect">
            <a:avLst/>
          </a:prstGeom>
          <a:noFill/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924300" y="3141663"/>
            <a:ext cx="475297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Различают </a:t>
            </a:r>
            <a:r>
              <a:rPr lang="ru-RU" b="1" dirty="0">
                <a:solidFill>
                  <a:srgbClr val="B71BC3"/>
                </a:solidFill>
              </a:rPr>
              <a:t>прогнозируемую и непрогнозируемую инфляции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 Прогнозируемая инфляция - это инфляция, которая учитывается в ожиданиях и поведении экономических субъектов, непрогнозируемая инфляция становится для населения неожиданностью, т.к. фактический темп роста уровня цен превышает ожидаемый.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79388" y="5805488"/>
            <a:ext cx="89646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Сочетание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B71BC3"/>
                </a:solidFill>
              </a:rPr>
              <a:t>сбалансированной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B71BC3"/>
                </a:solidFill>
              </a:rPr>
              <a:t>прогнозируемой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dirty="0" smtClean="0"/>
              <a:t>инфляции не наносит особого вреда экономике, а </a:t>
            </a:r>
            <a:r>
              <a:rPr lang="ru-RU" dirty="0">
                <a:solidFill>
                  <a:srgbClr val="B71BC3"/>
                </a:solidFill>
              </a:rPr>
              <a:t>несбалансированная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rgbClr val="B71BC3"/>
                </a:solidFill>
              </a:rPr>
              <a:t>непрогнозируемая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опасны и чреваты большими издержками в период адаптации.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214282" y="857232"/>
          <a:ext cx="8929718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14348" y="214290"/>
            <a:ext cx="7715304" cy="95410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экономической науке различают следующие причины инфляции:</a:t>
            </a:r>
            <a:endParaRPr lang="ru-RU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23850" y="649288"/>
            <a:ext cx="8640763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CCFF66"/>
                </a:solidFill>
              </a:rPr>
              <a:t> </a:t>
            </a:r>
            <a:r>
              <a:rPr lang="ru-RU" sz="2400" dirty="0">
                <a:solidFill>
                  <a:srgbClr val="CCFF66"/>
                </a:solidFill>
              </a:rPr>
              <a:t>политика цен и доходов, означающая, что правительство либо "замораживает" цены и номинальные доходы, либо "привязывает" рост цен к росту оплаты труда, а увеличение доходов - к повышению производительности труда;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FFCC00"/>
                </a:solidFill>
              </a:rPr>
              <a:t> повышение учетной ставки (</a:t>
            </a:r>
            <a:r>
              <a:rPr lang="ru-RU" sz="2400" dirty="0" err="1">
                <a:solidFill>
                  <a:srgbClr val="FFCC00"/>
                </a:solidFill>
              </a:rPr>
              <a:t>ставки</a:t>
            </a:r>
            <a:r>
              <a:rPr lang="ru-RU" sz="2400" dirty="0">
                <a:solidFill>
                  <a:srgbClr val="FFCC00"/>
                </a:solidFill>
              </a:rPr>
              <a:t> рефинансирования).</a:t>
            </a:r>
            <a:r>
              <a:rPr lang="ru-RU" sz="2400" dirty="0">
                <a:solidFill>
                  <a:srgbClr val="CCFF66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CCFF66"/>
                </a:solidFill>
              </a:rPr>
              <a:t> </a:t>
            </a:r>
            <a:r>
              <a:rPr lang="ru-RU" sz="2400" dirty="0">
                <a:solidFill>
                  <a:srgbClr val="DDDDDD"/>
                </a:solidFill>
              </a:rPr>
              <a:t>ограничение денежной массы, которую можно сокращать резко или постепенно, которое будет успешным, если рост денежной массы и уровня цен не превышает 20-30% в год;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FFCC00"/>
                </a:solidFill>
              </a:rPr>
              <a:t> повышение нормы обязательного резервирования;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B0FAA4"/>
                </a:solidFill>
              </a:rPr>
              <a:t> сокращение государственных расходов и социальных программ;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66FF66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совершен</a:t>
            </a:r>
            <a:r>
              <a:rPr lang="en-US" sz="2400" dirty="0">
                <a:solidFill>
                  <a:schemeClr val="bg1"/>
                </a:solidFill>
              </a:rPr>
              <a:t>c</a:t>
            </a:r>
            <a:r>
              <a:rPr lang="ru-RU" sz="2400" dirty="0" err="1">
                <a:solidFill>
                  <a:schemeClr val="bg1"/>
                </a:solidFill>
              </a:rPr>
              <a:t>твование</a:t>
            </a:r>
            <a:r>
              <a:rPr lang="ru-RU" sz="2400" dirty="0">
                <a:solidFill>
                  <a:schemeClr val="bg1"/>
                </a:solidFill>
              </a:rPr>
              <a:t> налоговой системы и увеличение налоговых поступлений в бюджет.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5629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u="sng" kern="10" dirty="0">
                <a:ln w="9525">
                  <a:noFill/>
                  <a:round/>
                  <a:headEnd/>
                  <a:tailEnd/>
                </a:ln>
                <a:solidFill>
                  <a:srgbClr val="B71BC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Антиинфляционная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u="sng" kern="1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политика государства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285720" y="285728"/>
            <a:ext cx="8572560" cy="702588"/>
          </a:xfrm>
          <a:prstGeom prst="snip2Same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B71BC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Методы регулирования инфляции</a:t>
            </a:r>
            <a:endParaRPr lang="ru-RU" sz="3600" b="1" dirty="0">
              <a:ln w="1905"/>
              <a:solidFill>
                <a:srgbClr val="B71BC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Табличка 4"/>
          <p:cNvSpPr/>
          <p:nvPr/>
        </p:nvSpPr>
        <p:spPr>
          <a:xfrm>
            <a:off x="4000496" y="2357430"/>
            <a:ext cx="3429024" cy="1500198"/>
          </a:xfrm>
          <a:prstGeom prst="plaqu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налогового стимулирования</a:t>
            </a:r>
          </a:p>
        </p:txBody>
      </p:sp>
      <p:sp>
        <p:nvSpPr>
          <p:cNvPr id="6" name="Табличка 5"/>
          <p:cNvSpPr/>
          <p:nvPr/>
        </p:nvSpPr>
        <p:spPr>
          <a:xfrm>
            <a:off x="357158" y="2714620"/>
            <a:ext cx="2428892" cy="1214446"/>
          </a:xfrm>
          <a:prstGeom prst="plaqu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доходов</a:t>
            </a:r>
          </a:p>
        </p:txBody>
      </p:sp>
      <p:sp>
        <p:nvSpPr>
          <p:cNvPr id="7" name="Табличка 6"/>
          <p:cNvSpPr/>
          <p:nvPr/>
        </p:nvSpPr>
        <p:spPr>
          <a:xfrm>
            <a:off x="785786" y="4643446"/>
            <a:ext cx="3286148" cy="1214446"/>
          </a:xfrm>
          <a:prstGeom prst="plaqu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«дорогих денег»</a:t>
            </a:r>
          </a:p>
        </p:txBody>
      </p:sp>
      <p:sp>
        <p:nvSpPr>
          <p:cNvPr id="8" name="Табличка 7"/>
          <p:cNvSpPr/>
          <p:nvPr/>
        </p:nvSpPr>
        <p:spPr>
          <a:xfrm>
            <a:off x="4572000" y="4786322"/>
            <a:ext cx="4214842" cy="1571636"/>
          </a:xfrm>
          <a:prstGeom prst="plaqu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замедления скорости обращения денег</a:t>
            </a:r>
            <a:r>
              <a:rPr lang="ru-RU" sz="2800" dirty="0"/>
              <a:t>.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Стрелка вверх 8"/>
          <p:cNvSpPr/>
          <p:nvPr/>
        </p:nvSpPr>
        <p:spPr>
          <a:xfrm rot="10373124">
            <a:off x="1503865" y="1190004"/>
            <a:ext cx="504056" cy="1234098"/>
          </a:xfrm>
          <a:prstGeom prst="upArrow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0005829">
            <a:off x="5101844" y="1259607"/>
            <a:ext cx="504056" cy="942601"/>
          </a:xfrm>
          <a:prstGeom prst="upArrow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1450102">
            <a:off x="3146175" y="1701216"/>
            <a:ext cx="504056" cy="2441459"/>
          </a:xfrm>
          <a:prstGeom prst="upArrow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1352308">
            <a:off x="7793942" y="1597413"/>
            <a:ext cx="549117" cy="2814054"/>
          </a:xfrm>
          <a:prstGeom prst="upArrow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лубая">
  <a:themeElements>
    <a:clrScheme name="Голуба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Голуб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олуба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олуба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олуба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олуба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олуба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олуба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олуба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Голубая</Template>
  <TotalTime>1067</TotalTime>
  <Words>520</Words>
  <Application>Microsoft Office PowerPoint</Application>
  <PresentationFormat>Экран (4:3)</PresentationFormat>
  <Paragraphs>89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Голубая</vt:lpstr>
      <vt:lpstr>(Финансовый университет) Тульский филиал    Инфляция: сущность, виды, причины</vt:lpstr>
      <vt:lpstr>Слайд 2</vt:lpstr>
      <vt:lpstr>Слайд 3</vt:lpstr>
      <vt:lpstr> Инфляция спроса  равновесие спроса и предложения нарушается со стороны спроса. Возникает при полной занятости, когда растет объем зарплаты, появляется избыточный совокупный спрос, толкающий цены вверх. Для преодоления необходимо вмешательство государства. </vt:lpstr>
      <vt:lpstr>Слайд 5</vt:lpstr>
      <vt:lpstr>Слайд 6</vt:lpstr>
      <vt:lpstr>Слайд 7</vt:lpstr>
      <vt:lpstr>Слайд 8</vt:lpstr>
      <vt:lpstr>Слайд 9</vt:lpstr>
      <vt:lpstr>Литературный список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Инфляция: сущность, причины, измерение</dc:title>
  <dc:creator>Надежда</dc:creator>
  <cp:lastModifiedBy>Ольга</cp:lastModifiedBy>
  <cp:revision>35</cp:revision>
  <dcterms:created xsi:type="dcterms:W3CDTF">2009-11-22T05:12:26Z</dcterms:created>
  <dcterms:modified xsi:type="dcterms:W3CDTF">2015-01-15T21:47:59Z</dcterms:modified>
</cp:coreProperties>
</file>