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5"/>
  </p:notesMasterIdLst>
  <p:sldIdLst>
    <p:sldId id="256" r:id="rId2"/>
    <p:sldId id="269" r:id="rId3"/>
    <p:sldId id="287" r:id="rId4"/>
    <p:sldId id="289" r:id="rId5"/>
    <p:sldId id="257" r:id="rId6"/>
    <p:sldId id="270" r:id="rId7"/>
    <p:sldId id="271" r:id="rId8"/>
    <p:sldId id="294" r:id="rId9"/>
    <p:sldId id="272" r:id="rId10"/>
    <p:sldId id="273" r:id="rId11"/>
    <p:sldId id="274" r:id="rId12"/>
    <p:sldId id="263" r:id="rId13"/>
    <p:sldId id="262" r:id="rId14"/>
    <p:sldId id="264" r:id="rId15"/>
    <p:sldId id="258" r:id="rId16"/>
    <p:sldId id="275" r:id="rId17"/>
    <p:sldId id="290" r:id="rId18"/>
    <p:sldId id="276" r:id="rId19"/>
    <p:sldId id="291" r:id="rId20"/>
    <p:sldId id="277" r:id="rId21"/>
    <p:sldId id="278" r:id="rId22"/>
    <p:sldId id="279" r:id="rId23"/>
    <p:sldId id="280" r:id="rId24"/>
    <p:sldId id="292" r:id="rId25"/>
    <p:sldId id="281" r:id="rId26"/>
    <p:sldId id="282" r:id="rId27"/>
    <p:sldId id="283" r:id="rId28"/>
    <p:sldId id="284" r:id="rId29"/>
    <p:sldId id="285" r:id="rId30"/>
    <p:sldId id="293" r:id="rId31"/>
    <p:sldId id="286" r:id="rId32"/>
    <p:sldId id="268" r:id="rId33"/>
    <p:sldId id="288"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33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5" autoAdjust="0"/>
  </p:normalViewPr>
  <p:slideViewPr>
    <p:cSldViewPr>
      <p:cViewPr>
        <p:scale>
          <a:sx n="90" d="100"/>
          <a:sy n="90" d="100"/>
        </p:scale>
        <p:origin x="-594"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05D90E-F417-4098-948C-C938A322A3CB}" type="datetimeFigureOut">
              <a:rPr lang="ru-RU" smtClean="0"/>
              <a:pPr/>
              <a:t>23.05.2012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E9DAD5-27C7-4A2B-A549-434E46DEFE0D}" type="slidenum">
              <a:rPr lang="ru-RU" smtClean="0"/>
              <a:pPr/>
              <a:t>‹#›</a:t>
            </a:fld>
            <a:endParaRPr lang="ru-RU"/>
          </a:p>
        </p:txBody>
      </p:sp>
    </p:spTree>
    <p:extLst>
      <p:ext uri="{BB962C8B-B14F-4D97-AF65-F5344CB8AC3E}">
        <p14:creationId xmlns:p14="http://schemas.microsoft.com/office/powerpoint/2010/main" val="1908598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EE9DAD5-27C7-4A2B-A549-434E46DEFE0D}" type="slidenum">
              <a:rPr lang="ru-RU" smtClean="0"/>
              <a:pPr/>
              <a:t>5</a:t>
            </a:fld>
            <a:endParaRPr lang="ru-RU" dirty="0"/>
          </a:p>
        </p:txBody>
      </p:sp>
    </p:spTree>
    <p:extLst>
      <p:ext uri="{BB962C8B-B14F-4D97-AF65-F5344CB8AC3E}">
        <p14:creationId xmlns:p14="http://schemas.microsoft.com/office/powerpoint/2010/main" val="3312242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536A4C89-46E2-4B3B-AE61-E2FEB1B65AA9}" type="datetime1">
              <a:rPr lang="ru-RU" smtClean="0"/>
              <a:pPr/>
              <a:t>23.05.2012</a:t>
            </a:fld>
            <a:endParaRPr lang="ru-RU"/>
          </a:p>
        </p:txBody>
      </p:sp>
      <p:sp>
        <p:nvSpPr>
          <p:cNvPr id="19" name="Footer Placeholder 18"/>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27" name="Slide Number Placeholder 26"/>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D8DC4161-63EF-4749-996A-7EFC8C3C7121}" type="datetime1">
              <a:rPr lang="ru-RU" smtClean="0"/>
              <a:pPr/>
              <a:t>23.05.2012</a:t>
            </a:fld>
            <a:endParaRPr lang="ru-RU"/>
          </a:p>
        </p:txBody>
      </p:sp>
      <p:sp>
        <p:nvSpPr>
          <p:cNvPr id="5" name="Footer Placeholder 4"/>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6" name="Slide Number Placeholder 5"/>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1EB6E363-9054-42C4-B669-B7725F8B4874}" type="datetime1">
              <a:rPr lang="ru-RU" smtClean="0"/>
              <a:pPr/>
              <a:t>23.05.2012</a:t>
            </a:fld>
            <a:endParaRPr lang="ru-RU"/>
          </a:p>
        </p:txBody>
      </p:sp>
      <p:sp>
        <p:nvSpPr>
          <p:cNvPr id="5" name="Footer Placeholder 4"/>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6" name="Slide Number Placeholder 5"/>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41A54FAE-057D-423F-B900-DABE9CCDD26A}" type="datetime1">
              <a:rPr lang="ru-RU" smtClean="0"/>
              <a:pPr/>
              <a:t>23.05.2012</a:t>
            </a:fld>
            <a:endParaRPr lang="ru-RU"/>
          </a:p>
        </p:txBody>
      </p:sp>
      <p:sp>
        <p:nvSpPr>
          <p:cNvPr id="5" name="Footer Placeholder 4"/>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6" name="Slide Number Placeholder 5"/>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DB9B3269-CDE0-430F-97AF-EDF7F7B6FDB2}" type="datetime1">
              <a:rPr lang="ru-RU" smtClean="0"/>
              <a:pPr/>
              <a:t>23.05.2012</a:t>
            </a:fld>
            <a:endParaRPr lang="ru-RU"/>
          </a:p>
        </p:txBody>
      </p:sp>
      <p:sp>
        <p:nvSpPr>
          <p:cNvPr id="5" name="Footer Placeholder 4"/>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6" name="Slide Number Placeholder 5"/>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FF86D3C-E4AB-4A6A-96EC-72E6FEE3D622}" type="datetime1">
              <a:rPr lang="ru-RU" smtClean="0"/>
              <a:pPr/>
              <a:t>23.05.2012</a:t>
            </a:fld>
            <a:endParaRPr lang="ru-RU"/>
          </a:p>
        </p:txBody>
      </p:sp>
      <p:sp>
        <p:nvSpPr>
          <p:cNvPr id="6" name="Footer Placeholder 5"/>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7" name="Slide Number Placeholder 6"/>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8F24FDF6-8ED5-419D-B353-7968C87809AB}" type="datetime1">
              <a:rPr lang="ru-RU" smtClean="0"/>
              <a:pPr/>
              <a:t>23.05.2012</a:t>
            </a:fld>
            <a:endParaRPr lang="ru-RU"/>
          </a:p>
        </p:txBody>
      </p:sp>
      <p:sp>
        <p:nvSpPr>
          <p:cNvPr id="8" name="Footer Placeholder 7"/>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9" name="Slide Number Placeholder 8"/>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398417E3-D08A-4393-BAB2-4CF32C338155}" type="datetime1">
              <a:rPr lang="ru-RU" smtClean="0"/>
              <a:pPr/>
              <a:t>23.05.2012</a:t>
            </a:fld>
            <a:endParaRPr lang="ru-RU"/>
          </a:p>
        </p:txBody>
      </p:sp>
      <p:sp>
        <p:nvSpPr>
          <p:cNvPr id="4" name="Footer Placeholder 3"/>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5" name="Slide Number Placeholder 4"/>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D0976-2A0C-48CD-B4A3-A1037DBA413A}" type="datetime1">
              <a:rPr lang="ru-RU" smtClean="0"/>
              <a:pPr/>
              <a:t>23.05.2012</a:t>
            </a:fld>
            <a:endParaRPr lang="ru-RU"/>
          </a:p>
        </p:txBody>
      </p:sp>
      <p:sp>
        <p:nvSpPr>
          <p:cNvPr id="3" name="Footer Placeholder 2"/>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4" name="Slide Number Placeholder 3"/>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37C9CB87-948A-486A-A3B7-C5B3CD9AC237}" type="datetime1">
              <a:rPr lang="ru-RU" smtClean="0"/>
              <a:pPr/>
              <a:t>23.05.2012</a:t>
            </a:fld>
            <a:endParaRPr lang="ru-RU"/>
          </a:p>
        </p:txBody>
      </p:sp>
      <p:sp>
        <p:nvSpPr>
          <p:cNvPr id="6" name="Footer Placeholder 5"/>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7" name="Slide Number Placeholder 6"/>
          <p:cNvSpPr>
            <a:spLocks noGrp="1"/>
          </p:cNvSpPr>
          <p:nvPr>
            <p:ph type="sldNum" sz="quarter" idx="12"/>
          </p:nvPr>
        </p:nvSpPr>
        <p:spPr/>
        <p:txBody>
          <a:bodyPr/>
          <a:lstStyle/>
          <a:p>
            <a:fld id="{9B7F76D7-4E78-4C18-8A89-EF47E4921AF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F1DA89D4-55C2-4455-9815-8146874C7E71}" type="datetime1">
              <a:rPr lang="ru-RU" smtClean="0"/>
              <a:pPr/>
              <a:t>23.05.2012</a:t>
            </a:fld>
            <a:endParaRPr lang="ru-RU"/>
          </a:p>
        </p:txBody>
      </p:sp>
      <p:sp>
        <p:nvSpPr>
          <p:cNvPr id="6" name="Footer Placeholder 5"/>
          <p:cNvSpPr>
            <a:spLocks noGrp="1"/>
          </p:cNvSpPr>
          <p:nvPr>
            <p:ph type="ftr" sz="quarter" idx="11"/>
          </p:nvPr>
        </p:nvSpPr>
        <p:spPr/>
        <p:txBody>
          <a:bodyPr/>
          <a:lstStyle/>
          <a:p>
            <a:r>
              <a:rPr lang="ru-RU" smtClean="0"/>
              <a:t>Булова С.В. учитель истории и обществознания МОУ "СОШ № 1", г.Благодарный</a:t>
            </a:r>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9B7F76D7-4E78-4C18-8A89-EF47E4921AF6}" type="slidenum">
              <a:rPr lang="ru-RU" smtClean="0"/>
              <a:pPr/>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1902166-6761-44A2-BF1C-83A9117606A5}" type="datetime1">
              <a:rPr lang="ru-RU" smtClean="0"/>
              <a:pPr/>
              <a:t>23.05.2012</a:t>
            </a:fld>
            <a:endParaRPr lang="ru-RU"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ru-RU" dirty="0" err="1" smtClean="0"/>
              <a:t>Булова</a:t>
            </a:r>
            <a:r>
              <a:rPr lang="ru-RU" dirty="0" smtClean="0"/>
              <a:t> С.В. учитель истории и обществознания МОУ "СОШ № 1", </a:t>
            </a:r>
            <a:r>
              <a:rPr lang="ru-RU" dirty="0" err="1" smtClean="0"/>
              <a:t>г.Благодарный</a:t>
            </a:r>
            <a:endParaRPr lang="ru-RU"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B7F76D7-4E78-4C18-8A89-EF47E4921AF6}" type="slidenum">
              <a:rPr lang="ru-RU" smtClean="0"/>
              <a:pPr/>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1124744"/>
            <a:ext cx="8352928" cy="2923877"/>
          </a:xfrm>
          <a:prstGeom prst="rect">
            <a:avLst/>
          </a:prstGeom>
          <a:noFill/>
        </p:spPr>
        <p:txBody>
          <a:bodyPr wrap="square" lIns="91440" tIns="45720" rIns="91440" bIns="45720">
            <a:spAutoFit/>
          </a:bodyPr>
          <a:lstStyle/>
          <a:p>
            <a:pPr algn="ctr"/>
            <a:endParaRPr 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r>
              <a:rPr lang="ru-RU"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Типы избирательных систем</a:t>
            </a:r>
            <a:endParaRPr 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endParaRPr lang="ru-RU"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r>
              <a:rPr lang="ru-RU"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Выборы</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10</a:t>
            </a:fld>
            <a:endParaRPr lang="ru-RU" dirty="0"/>
          </a:p>
        </p:txBody>
      </p:sp>
      <p:sp>
        <p:nvSpPr>
          <p:cNvPr id="5" name="TextBox 4"/>
          <p:cNvSpPr txBox="1"/>
          <p:nvPr/>
        </p:nvSpPr>
        <p:spPr>
          <a:xfrm>
            <a:off x="2267744" y="908720"/>
            <a:ext cx="4608512" cy="830997"/>
          </a:xfrm>
          <a:prstGeom prst="rect">
            <a:avLst/>
          </a:prstGeom>
          <a:noFill/>
        </p:spPr>
        <p:txBody>
          <a:bodyPr wrap="square" rtlCol="0">
            <a:spAutoFit/>
          </a:bodyPr>
          <a:lstStyle/>
          <a:p>
            <a:pPr algn="ctr"/>
            <a:r>
              <a:rPr lang="ru-RU" sz="2400" dirty="0">
                <a:solidFill>
                  <a:schemeClr val="tx1">
                    <a:lumMod val="95000"/>
                  </a:schemeClr>
                </a:solidFill>
              </a:rPr>
              <a:t>Избирательные комиссии</a:t>
            </a:r>
          </a:p>
          <a:p>
            <a:endParaRPr lang="ru-RU" sz="2400" dirty="0">
              <a:solidFill>
                <a:schemeClr val="tx1">
                  <a:lumMod val="95000"/>
                </a:schemeClr>
              </a:solidFill>
            </a:endParaRPr>
          </a:p>
        </p:txBody>
      </p:sp>
      <p:sp>
        <p:nvSpPr>
          <p:cNvPr id="6" name="TextBox 5"/>
          <p:cNvSpPr txBox="1"/>
          <p:nvPr/>
        </p:nvSpPr>
        <p:spPr>
          <a:xfrm>
            <a:off x="539552" y="188640"/>
            <a:ext cx="8280920"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2.Избирательная система.</a:t>
            </a:r>
          </a:p>
        </p:txBody>
      </p:sp>
      <p:sp>
        <p:nvSpPr>
          <p:cNvPr id="7" name="TextBox 6"/>
          <p:cNvSpPr txBox="1"/>
          <p:nvPr/>
        </p:nvSpPr>
        <p:spPr>
          <a:xfrm>
            <a:off x="195720" y="3861047"/>
            <a:ext cx="3600400" cy="707886"/>
          </a:xfrm>
          <a:prstGeom prst="rect">
            <a:avLst/>
          </a:prstGeom>
          <a:noFill/>
        </p:spPr>
        <p:txBody>
          <a:bodyPr wrap="square" rtlCol="0">
            <a:spAutoFit/>
          </a:bodyPr>
          <a:lstStyle/>
          <a:p>
            <a:pPr algn="ctr"/>
            <a:r>
              <a:rPr lang="ru-RU" sz="2000" dirty="0">
                <a:solidFill>
                  <a:schemeClr val="tx1">
                    <a:lumMod val="95000"/>
                  </a:schemeClr>
                </a:solidFill>
              </a:rPr>
              <a:t>Центральная избирательная комиссия РФ</a:t>
            </a:r>
          </a:p>
        </p:txBody>
      </p:sp>
      <p:sp>
        <p:nvSpPr>
          <p:cNvPr id="8" name="TextBox 7"/>
          <p:cNvSpPr txBox="1"/>
          <p:nvPr/>
        </p:nvSpPr>
        <p:spPr>
          <a:xfrm>
            <a:off x="195720" y="2286164"/>
            <a:ext cx="2304357" cy="400110"/>
          </a:xfrm>
          <a:prstGeom prst="rect">
            <a:avLst/>
          </a:prstGeom>
          <a:noFill/>
        </p:spPr>
        <p:txBody>
          <a:bodyPr wrap="square" rtlCol="0">
            <a:spAutoFit/>
          </a:bodyPr>
          <a:lstStyle/>
          <a:p>
            <a:r>
              <a:rPr lang="ru-RU" sz="2000" dirty="0">
                <a:solidFill>
                  <a:schemeClr val="tx1">
                    <a:lumMod val="95000"/>
                  </a:schemeClr>
                </a:solidFill>
              </a:rPr>
              <a:t>Территориальные</a:t>
            </a:r>
          </a:p>
        </p:txBody>
      </p:sp>
      <p:sp>
        <p:nvSpPr>
          <p:cNvPr id="9" name="TextBox 8"/>
          <p:cNvSpPr txBox="1"/>
          <p:nvPr/>
        </p:nvSpPr>
        <p:spPr>
          <a:xfrm>
            <a:off x="6372200" y="2286164"/>
            <a:ext cx="1728192" cy="400110"/>
          </a:xfrm>
          <a:prstGeom prst="rect">
            <a:avLst/>
          </a:prstGeom>
          <a:noFill/>
        </p:spPr>
        <p:txBody>
          <a:bodyPr wrap="square" rtlCol="0">
            <a:spAutoFit/>
          </a:bodyPr>
          <a:lstStyle/>
          <a:p>
            <a:r>
              <a:rPr lang="ru-RU" sz="2000" dirty="0">
                <a:solidFill>
                  <a:schemeClr val="tx1">
                    <a:lumMod val="95000"/>
                  </a:schemeClr>
                </a:solidFill>
              </a:rPr>
              <a:t>Окружные</a:t>
            </a:r>
          </a:p>
        </p:txBody>
      </p:sp>
      <p:sp>
        <p:nvSpPr>
          <p:cNvPr id="10" name="TextBox 9"/>
          <p:cNvSpPr txBox="1"/>
          <p:nvPr/>
        </p:nvSpPr>
        <p:spPr>
          <a:xfrm>
            <a:off x="3203848" y="2388811"/>
            <a:ext cx="2304256" cy="1015663"/>
          </a:xfrm>
          <a:prstGeom prst="rect">
            <a:avLst/>
          </a:prstGeom>
          <a:noFill/>
        </p:spPr>
        <p:txBody>
          <a:bodyPr wrap="square" rtlCol="0">
            <a:spAutoFit/>
          </a:bodyPr>
          <a:lstStyle/>
          <a:p>
            <a:pPr algn="ctr"/>
            <a:r>
              <a:rPr lang="ru-RU" sz="2000" dirty="0">
                <a:solidFill>
                  <a:schemeClr val="tx1">
                    <a:lumMod val="95000"/>
                  </a:schemeClr>
                </a:solidFill>
              </a:rPr>
              <a:t>Участковые избирательные комиссии</a:t>
            </a:r>
          </a:p>
        </p:txBody>
      </p:sp>
      <p:sp>
        <p:nvSpPr>
          <p:cNvPr id="11" name="TextBox 10"/>
          <p:cNvSpPr txBox="1"/>
          <p:nvPr/>
        </p:nvSpPr>
        <p:spPr>
          <a:xfrm>
            <a:off x="5616116" y="3901870"/>
            <a:ext cx="2952328" cy="707886"/>
          </a:xfrm>
          <a:prstGeom prst="rect">
            <a:avLst/>
          </a:prstGeom>
          <a:noFill/>
        </p:spPr>
        <p:txBody>
          <a:bodyPr wrap="square" rtlCol="0">
            <a:spAutoFit/>
          </a:bodyPr>
          <a:lstStyle/>
          <a:p>
            <a:pPr algn="ctr"/>
            <a:r>
              <a:rPr lang="ru-RU" sz="2000" dirty="0">
                <a:solidFill>
                  <a:schemeClr val="tx1">
                    <a:lumMod val="95000"/>
                  </a:schemeClr>
                </a:solidFill>
              </a:rPr>
              <a:t>Избирательные комиссии субъектов РФ</a:t>
            </a:r>
          </a:p>
        </p:txBody>
      </p:sp>
      <p:sp>
        <p:nvSpPr>
          <p:cNvPr id="21" name="TextBox 20"/>
          <p:cNvSpPr txBox="1"/>
          <p:nvPr/>
        </p:nvSpPr>
        <p:spPr>
          <a:xfrm>
            <a:off x="324504" y="4507379"/>
            <a:ext cx="3471616" cy="2031325"/>
          </a:xfrm>
          <a:prstGeom prst="rect">
            <a:avLst/>
          </a:prstGeom>
          <a:noFill/>
        </p:spPr>
        <p:txBody>
          <a:bodyPr wrap="square" rtlCol="0">
            <a:spAutoFit/>
          </a:bodyPr>
          <a:lstStyle/>
          <a:p>
            <a:pPr algn="just"/>
            <a:r>
              <a:rPr lang="ru-RU" sz="1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rPr>
              <a:t>-</a:t>
            </a:r>
            <a:r>
              <a:rPr lang="ru-RU" dirty="0">
                <a:solidFill>
                  <a:schemeClr val="tx1">
                    <a:lumMod val="95000"/>
                  </a:schemeClr>
                </a:solidFill>
              </a:rPr>
              <a:t>Формируется на паритетной основе Президентом РФ, Советом Федерации и Государственной Думой, действует на постоянной основе.</a:t>
            </a:r>
          </a:p>
          <a:p>
            <a:endParaRPr lang="ru-RU" dirty="0"/>
          </a:p>
        </p:txBody>
      </p:sp>
      <p:sp>
        <p:nvSpPr>
          <p:cNvPr id="22" name="TextBox 21"/>
          <p:cNvSpPr txBox="1"/>
          <p:nvPr/>
        </p:nvSpPr>
        <p:spPr>
          <a:xfrm>
            <a:off x="4914038" y="4537486"/>
            <a:ext cx="4122458" cy="2554545"/>
          </a:xfrm>
          <a:prstGeom prst="rect">
            <a:avLst/>
          </a:prstGeom>
          <a:noFill/>
        </p:spPr>
        <p:txBody>
          <a:bodyPr wrap="square" rtlCol="0">
            <a:spAutoFit/>
          </a:bodyPr>
          <a:lstStyle/>
          <a:p>
            <a:pPr algn="just"/>
            <a:r>
              <a:rPr lang="ru-RU" dirty="0">
                <a:solidFill>
                  <a:schemeClr val="tx1">
                    <a:lumMod val="95000"/>
                  </a:schemeClr>
                </a:solidFill>
              </a:rPr>
              <a:t>-Избирательные комиссии субъектов РФ формируются законодательным и исполнительным органами субъекта РФ, действуют на постоянной основе. Местные избирательные комиссии формируются органами местного самоуправления, на период избирательной кампании. </a:t>
            </a:r>
          </a:p>
          <a:p>
            <a:endParaRPr lang="ru-RU" sz="1600" dirty="0"/>
          </a:p>
        </p:txBody>
      </p:sp>
      <p:sp>
        <p:nvSpPr>
          <p:cNvPr id="23" name="Стрелка вниз 22"/>
          <p:cNvSpPr/>
          <p:nvPr/>
        </p:nvSpPr>
        <p:spPr>
          <a:xfrm>
            <a:off x="5940152" y="1914372"/>
            <a:ext cx="144016" cy="18722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Стрелка вниз 23"/>
          <p:cNvSpPr/>
          <p:nvPr/>
        </p:nvSpPr>
        <p:spPr>
          <a:xfrm>
            <a:off x="2843808" y="1914372"/>
            <a:ext cx="144016" cy="18722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Стрелка вниз 24"/>
          <p:cNvSpPr/>
          <p:nvPr/>
        </p:nvSpPr>
        <p:spPr>
          <a:xfrm>
            <a:off x="4283968" y="1571220"/>
            <a:ext cx="144016" cy="8175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Стрелка вниз 26"/>
          <p:cNvSpPr/>
          <p:nvPr/>
        </p:nvSpPr>
        <p:spPr>
          <a:xfrm>
            <a:off x="2195736" y="1412776"/>
            <a:ext cx="144016" cy="8175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Стрелка вниз 27"/>
          <p:cNvSpPr/>
          <p:nvPr/>
        </p:nvSpPr>
        <p:spPr>
          <a:xfrm>
            <a:off x="6588224" y="1412775"/>
            <a:ext cx="144016" cy="8175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237931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11</a:t>
            </a:fld>
            <a:endParaRPr lang="ru-RU" dirty="0"/>
          </a:p>
        </p:txBody>
      </p:sp>
      <p:sp>
        <p:nvSpPr>
          <p:cNvPr id="5" name="TextBox 4"/>
          <p:cNvSpPr txBox="1"/>
          <p:nvPr/>
        </p:nvSpPr>
        <p:spPr>
          <a:xfrm>
            <a:off x="2208039" y="908720"/>
            <a:ext cx="4608512" cy="738664"/>
          </a:xfrm>
          <a:prstGeom prst="rect">
            <a:avLst/>
          </a:prstGeom>
          <a:noFill/>
        </p:spPr>
        <p:txBody>
          <a:bodyPr wrap="square" rtlCol="0">
            <a:spAutoFit/>
          </a:bodyPr>
          <a:lstStyle/>
          <a:p>
            <a:pPr algn="ctr"/>
            <a:r>
              <a:rPr lang="ru-RU" sz="2400" dirty="0">
                <a:solidFill>
                  <a:schemeClr val="tx1">
                    <a:lumMod val="95000"/>
                  </a:schemeClr>
                </a:solidFill>
              </a:rPr>
              <a:t>Виды избирательных систем</a:t>
            </a:r>
          </a:p>
          <a:p>
            <a:endParaRPr lang="ru-RU" dirty="0"/>
          </a:p>
        </p:txBody>
      </p:sp>
      <p:sp>
        <p:nvSpPr>
          <p:cNvPr id="6" name="TextBox 5"/>
          <p:cNvSpPr txBox="1"/>
          <p:nvPr/>
        </p:nvSpPr>
        <p:spPr>
          <a:xfrm>
            <a:off x="510622" y="140553"/>
            <a:ext cx="8208912"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2.Избирательная </a:t>
            </a:r>
            <a:r>
              <a:rPr lang="ru-RU" sz="2400" dirty="0">
                <a:solidFill>
                  <a:schemeClr val="tx1">
                    <a:lumMod val="95000"/>
                  </a:schemeClr>
                </a:solidFill>
              </a:rPr>
              <a:t>система.</a:t>
            </a:r>
          </a:p>
        </p:txBody>
      </p:sp>
      <p:sp>
        <p:nvSpPr>
          <p:cNvPr id="7" name="TextBox 6"/>
          <p:cNvSpPr txBox="1"/>
          <p:nvPr/>
        </p:nvSpPr>
        <p:spPr>
          <a:xfrm>
            <a:off x="5191" y="1785059"/>
            <a:ext cx="2018386" cy="707886"/>
          </a:xfrm>
          <a:prstGeom prst="rect">
            <a:avLst/>
          </a:prstGeom>
          <a:noFill/>
        </p:spPr>
        <p:txBody>
          <a:bodyPr wrap="square" rtlCol="0">
            <a:spAutoFit/>
          </a:bodyPr>
          <a:lstStyle/>
          <a:p>
            <a:r>
              <a:rPr lang="ru-RU" sz="2000" dirty="0">
                <a:solidFill>
                  <a:schemeClr val="tx1">
                    <a:lumMod val="95000"/>
                  </a:schemeClr>
                </a:solidFill>
              </a:rPr>
              <a:t>Мажоритарная  </a:t>
            </a:r>
          </a:p>
        </p:txBody>
      </p:sp>
      <p:sp>
        <p:nvSpPr>
          <p:cNvPr id="8" name="TextBox 7"/>
          <p:cNvSpPr txBox="1"/>
          <p:nvPr/>
        </p:nvSpPr>
        <p:spPr>
          <a:xfrm>
            <a:off x="6603343" y="3357335"/>
            <a:ext cx="2683989" cy="400110"/>
          </a:xfrm>
          <a:prstGeom prst="rect">
            <a:avLst/>
          </a:prstGeom>
          <a:noFill/>
        </p:spPr>
        <p:txBody>
          <a:bodyPr wrap="square" rtlCol="0">
            <a:spAutoFit/>
          </a:bodyPr>
          <a:lstStyle/>
          <a:p>
            <a:r>
              <a:rPr lang="ru-RU" sz="2000" dirty="0">
                <a:solidFill>
                  <a:schemeClr val="tx1">
                    <a:lumMod val="95000"/>
                  </a:schemeClr>
                </a:solidFill>
              </a:rPr>
              <a:t>Пропорциональная</a:t>
            </a:r>
            <a:endParaRPr lang="ru-RU" b="1" kern="10" spc="50" dirty="0" smtClean="0">
              <a:ln w="13500">
                <a:solidFill>
                  <a:schemeClr val="accent1">
                    <a:shade val="2500"/>
                    <a:alpha val="6500"/>
                  </a:schemeClr>
                </a:solidFill>
                <a:prstDash val="solid"/>
              </a:ln>
              <a:solidFill>
                <a:schemeClr val="tx1">
                  <a:lumMod val="95000"/>
                </a:schemeClr>
              </a:solidFill>
              <a:effectLst>
                <a:innerShdw blurRad="50900" dist="38500" dir="13500000">
                  <a:srgbClr val="000000">
                    <a:alpha val="60000"/>
                  </a:srgbClr>
                </a:innerShdw>
              </a:effectLst>
              <a:latin typeface="Arial"/>
              <a:cs typeface="Arial"/>
            </a:endParaRPr>
          </a:p>
        </p:txBody>
      </p:sp>
      <p:sp>
        <p:nvSpPr>
          <p:cNvPr id="9" name="TextBox 8"/>
          <p:cNvSpPr txBox="1"/>
          <p:nvPr/>
        </p:nvSpPr>
        <p:spPr>
          <a:xfrm>
            <a:off x="43127" y="5663888"/>
            <a:ext cx="1584176" cy="400110"/>
          </a:xfrm>
          <a:prstGeom prst="rect">
            <a:avLst/>
          </a:prstGeom>
          <a:noFill/>
        </p:spPr>
        <p:txBody>
          <a:bodyPr wrap="square" rtlCol="0">
            <a:spAutoFit/>
          </a:bodyPr>
          <a:lstStyle/>
          <a:p>
            <a:r>
              <a:rPr lang="ru-RU" sz="2000" dirty="0">
                <a:solidFill>
                  <a:schemeClr val="tx1">
                    <a:lumMod val="95000"/>
                  </a:schemeClr>
                </a:solidFill>
              </a:rPr>
              <a:t>Смешанная</a:t>
            </a:r>
          </a:p>
        </p:txBody>
      </p:sp>
      <p:sp>
        <p:nvSpPr>
          <p:cNvPr id="2" name="TextBox 1"/>
          <p:cNvSpPr txBox="1"/>
          <p:nvPr/>
        </p:nvSpPr>
        <p:spPr>
          <a:xfrm>
            <a:off x="2497179" y="1447056"/>
            <a:ext cx="6474569" cy="1477328"/>
          </a:xfrm>
          <a:prstGeom prst="rect">
            <a:avLst/>
          </a:prstGeom>
          <a:noFill/>
        </p:spPr>
        <p:txBody>
          <a:bodyPr wrap="square" rtlCol="0">
            <a:spAutoFit/>
          </a:bodyPr>
          <a:lstStyle/>
          <a:p>
            <a:pPr algn="just"/>
            <a:r>
              <a:rPr lang="en-US" dirty="0">
                <a:solidFill>
                  <a:schemeClr val="tx1">
                    <a:lumMod val="95000"/>
                  </a:schemeClr>
                </a:solidFill>
              </a:rPr>
              <a:t>C</a:t>
            </a:r>
            <a:r>
              <a:rPr lang="ru-RU" dirty="0">
                <a:solidFill>
                  <a:schemeClr val="tx1">
                    <a:lumMod val="95000"/>
                  </a:schemeClr>
                </a:solidFill>
              </a:rPr>
              <a:t>истема определения результатов выборов, согласно которой избранным по избирательному округу считается кандидат, получивший установленное законом большинство голосов.</a:t>
            </a:r>
          </a:p>
          <a:p>
            <a:endParaRPr lang="ru-RU" dirty="0"/>
          </a:p>
        </p:txBody>
      </p:sp>
      <p:sp>
        <p:nvSpPr>
          <p:cNvPr id="3" name="Стрелка вправо 2"/>
          <p:cNvSpPr/>
          <p:nvPr/>
        </p:nvSpPr>
        <p:spPr>
          <a:xfrm>
            <a:off x="1933418" y="1785059"/>
            <a:ext cx="563761" cy="550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TextBox 9"/>
          <p:cNvSpPr txBox="1"/>
          <p:nvPr/>
        </p:nvSpPr>
        <p:spPr>
          <a:xfrm>
            <a:off x="5191" y="2816956"/>
            <a:ext cx="6027795" cy="2031325"/>
          </a:xfrm>
          <a:prstGeom prst="rect">
            <a:avLst/>
          </a:prstGeom>
          <a:noFill/>
        </p:spPr>
        <p:txBody>
          <a:bodyPr wrap="square" rtlCol="0">
            <a:spAutoFit/>
          </a:bodyPr>
          <a:lstStyle/>
          <a:p>
            <a:pPr algn="just"/>
            <a:r>
              <a:rPr lang="en-US" dirty="0">
                <a:solidFill>
                  <a:schemeClr val="tx1">
                    <a:lumMod val="95000"/>
                  </a:schemeClr>
                </a:solidFill>
              </a:rPr>
              <a:t>C</a:t>
            </a:r>
            <a:r>
              <a:rPr lang="ru-RU" dirty="0">
                <a:solidFill>
                  <a:schemeClr val="tx1">
                    <a:lumMod val="95000"/>
                  </a:schemeClr>
                </a:solidFill>
              </a:rPr>
              <a:t>истема пропорционального представительства партий и движений в парламенте, основанная на том, чтобы каждая партия или движение получали в парламенте или ином представительном органе число мандатов, пропорциональное числу голосов, поданных за их кандидатов на выборах.</a:t>
            </a:r>
          </a:p>
          <a:p>
            <a:endParaRPr lang="ru-RU" dirty="0"/>
          </a:p>
        </p:txBody>
      </p:sp>
      <p:sp>
        <p:nvSpPr>
          <p:cNvPr id="11" name="TextBox 10"/>
          <p:cNvSpPr txBox="1"/>
          <p:nvPr/>
        </p:nvSpPr>
        <p:spPr>
          <a:xfrm>
            <a:off x="2208039" y="4848281"/>
            <a:ext cx="6935961" cy="2031325"/>
          </a:xfrm>
          <a:prstGeom prst="rect">
            <a:avLst/>
          </a:prstGeom>
          <a:noFill/>
        </p:spPr>
        <p:txBody>
          <a:bodyPr wrap="square" rtlCol="0">
            <a:spAutoFit/>
          </a:bodyPr>
          <a:lstStyle/>
          <a:p>
            <a:pPr algn="just"/>
            <a:r>
              <a:rPr lang="en-US" dirty="0">
                <a:solidFill>
                  <a:schemeClr val="tx1">
                    <a:lumMod val="95000"/>
                  </a:schemeClr>
                </a:solidFill>
              </a:rPr>
              <a:t>C</a:t>
            </a:r>
            <a:r>
              <a:rPr lang="ru-RU" dirty="0">
                <a:solidFill>
                  <a:schemeClr val="tx1">
                    <a:lumMod val="95000"/>
                  </a:schemeClr>
                </a:solidFill>
              </a:rPr>
              <a:t>истема применяемая на выборах законодательного (представительного) органа власти избирательная система, сочетающая элементы мажоритарной и пропорциональной систем. Соединяет в себе преимущества мажоритарной и пропорциональной систем и в определенной мере исключает либо компенсирует их недостатки.</a:t>
            </a:r>
          </a:p>
          <a:p>
            <a:pPr algn="just"/>
            <a:endParaRPr lang="ru-RU" dirty="0"/>
          </a:p>
        </p:txBody>
      </p:sp>
      <p:sp>
        <p:nvSpPr>
          <p:cNvPr id="12" name="Стрелка вправо 11"/>
          <p:cNvSpPr/>
          <p:nvPr/>
        </p:nvSpPr>
        <p:spPr>
          <a:xfrm>
            <a:off x="1644277" y="5588715"/>
            <a:ext cx="563761" cy="550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Стрелка вправо 12"/>
          <p:cNvSpPr/>
          <p:nvPr/>
        </p:nvSpPr>
        <p:spPr>
          <a:xfrm rot="10800000">
            <a:off x="6032987" y="3282162"/>
            <a:ext cx="563761" cy="550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307643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0008" y="1492915"/>
            <a:ext cx="8280920" cy="2000548"/>
          </a:xfrm>
          <a:prstGeom prst="rect">
            <a:avLst/>
          </a:prstGeom>
        </p:spPr>
        <p:txBody>
          <a:bodyPr wrap="square">
            <a:spAutoFit/>
          </a:bodyPr>
          <a:lstStyle/>
          <a:p>
            <a:r>
              <a:rPr lang="ru-RU" sz="2400" dirty="0">
                <a:solidFill>
                  <a:schemeClr val="tx1">
                    <a:lumMod val="95000"/>
                  </a:schemeClr>
                </a:solidFill>
              </a:rPr>
              <a:t>Пропорциональная избирательная система </a:t>
            </a:r>
            <a:endParaRPr lang="en-US" sz="2400" dirty="0">
              <a:solidFill>
                <a:schemeClr val="tx1">
                  <a:lumMod val="95000"/>
                </a:schemeClr>
              </a:solidFill>
            </a:endParaRPr>
          </a:p>
          <a:p>
            <a:endParaRPr lang="ru-RU" sz="2000" b="1" spc="50" dirty="0" smtClean="0">
              <a:ln w="13500">
                <a:solidFill>
                  <a:schemeClr val="accent1">
                    <a:shade val="2500"/>
                    <a:alpha val="6500"/>
                  </a:schemeClr>
                </a:solidFill>
                <a:prstDash val="solid"/>
              </a:ln>
              <a:solidFill>
                <a:srgbClr val="FF9900">
                  <a:alpha val="95000"/>
                </a:srgbClr>
              </a:solidFill>
              <a:effectLst>
                <a:glow rad="101600">
                  <a:schemeClr val="tx1">
                    <a:alpha val="60000"/>
                  </a:schemeClr>
                </a:glow>
                <a:innerShdw blurRad="50900" dist="38500" dir="13500000">
                  <a:srgbClr val="000000">
                    <a:alpha val="60000"/>
                  </a:srgbClr>
                </a:innerShdw>
              </a:effectLst>
              <a:latin typeface="Georgia" pitchFamily="18" charset="0"/>
            </a:endParaRPr>
          </a:p>
          <a:p>
            <a:pPr algn="just"/>
            <a:r>
              <a:rPr lang="ru-RU" sz="2000" dirty="0">
                <a:solidFill>
                  <a:schemeClr val="tx1">
                    <a:lumMod val="95000"/>
                  </a:schemeClr>
                </a:solidFill>
              </a:rPr>
              <a:t>Основана на подаче голосов за списки кандидатов, выдвигаемые избирательными объединениями. Мандаты распределяются между списками кандидатов пропорционально поданным голосам, при этом устанавливается заградительный </a:t>
            </a:r>
            <a:r>
              <a:rPr lang="ru-RU" sz="2000" dirty="0" smtClean="0">
                <a:solidFill>
                  <a:schemeClr val="tx1">
                    <a:lumMod val="95000"/>
                  </a:schemeClr>
                </a:solidFill>
              </a:rPr>
              <a:t>барьер.</a:t>
            </a:r>
            <a:endParaRPr lang="ru-RU" sz="2000" dirty="0">
              <a:solidFill>
                <a:schemeClr val="tx1">
                  <a:lumMod val="95000"/>
                </a:schemeClr>
              </a:solidFill>
            </a:endParaRPr>
          </a:p>
        </p:txBody>
      </p:sp>
      <p:sp>
        <p:nvSpPr>
          <p:cNvPr id="7" name="Номер слайда 6"/>
          <p:cNvSpPr>
            <a:spLocks noGrp="1"/>
          </p:cNvSpPr>
          <p:nvPr>
            <p:ph type="sldNum" sz="quarter" idx="12"/>
          </p:nvPr>
        </p:nvSpPr>
        <p:spPr/>
        <p:txBody>
          <a:bodyPr/>
          <a:lstStyle/>
          <a:p>
            <a:fld id="{9B7F76D7-4E78-4C18-8A89-EF47E4921AF6}" type="slidenum">
              <a:rPr lang="ru-RU" smtClean="0"/>
              <a:pPr/>
              <a:t>12</a:t>
            </a:fld>
            <a:endParaRPr lang="ru-RU" dirty="0"/>
          </a:p>
        </p:txBody>
      </p:sp>
      <p:sp>
        <p:nvSpPr>
          <p:cNvPr id="6" name="TextBox 5"/>
          <p:cNvSpPr txBox="1"/>
          <p:nvPr/>
        </p:nvSpPr>
        <p:spPr>
          <a:xfrm>
            <a:off x="316420" y="147990"/>
            <a:ext cx="8432043"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2.Избирательная </a:t>
            </a:r>
            <a:r>
              <a:rPr lang="ru-RU" sz="2400" dirty="0">
                <a:solidFill>
                  <a:schemeClr val="tx1">
                    <a:lumMod val="95000"/>
                  </a:schemeClr>
                </a:solidFill>
              </a:rPr>
              <a:t>система.</a:t>
            </a:r>
          </a:p>
        </p:txBody>
      </p:sp>
      <p:sp>
        <p:nvSpPr>
          <p:cNvPr id="8" name="TextBox 7"/>
          <p:cNvSpPr txBox="1"/>
          <p:nvPr/>
        </p:nvSpPr>
        <p:spPr>
          <a:xfrm>
            <a:off x="2267744" y="692696"/>
            <a:ext cx="4752528" cy="738664"/>
          </a:xfrm>
          <a:prstGeom prst="rect">
            <a:avLst/>
          </a:prstGeom>
          <a:noFill/>
        </p:spPr>
        <p:txBody>
          <a:bodyPr wrap="square" rtlCol="0">
            <a:spAutoFit/>
          </a:bodyPr>
          <a:lstStyle/>
          <a:p>
            <a:r>
              <a:rPr lang="ru-RU" sz="2400" dirty="0">
                <a:solidFill>
                  <a:schemeClr val="tx1">
                    <a:lumMod val="95000"/>
                  </a:schemeClr>
                </a:solidFill>
              </a:rPr>
              <a:t>Типы избирательных систем</a:t>
            </a:r>
          </a:p>
          <a:p>
            <a:endParaRPr lang="ru-RU" dirty="0"/>
          </a:p>
        </p:txBody>
      </p:sp>
      <p:sp>
        <p:nvSpPr>
          <p:cNvPr id="4" name="TextBox 3"/>
          <p:cNvSpPr txBox="1"/>
          <p:nvPr/>
        </p:nvSpPr>
        <p:spPr>
          <a:xfrm>
            <a:off x="316420" y="3956863"/>
            <a:ext cx="8428455" cy="1323439"/>
          </a:xfrm>
          <a:prstGeom prst="rect">
            <a:avLst/>
          </a:prstGeom>
          <a:noFill/>
        </p:spPr>
        <p:txBody>
          <a:bodyPr wrap="square" rtlCol="0">
            <a:spAutoFit/>
          </a:bodyPr>
          <a:lstStyle/>
          <a:p>
            <a:pPr algn="just"/>
            <a:r>
              <a:rPr lang="ru-RU" sz="2000" dirty="0">
                <a:solidFill>
                  <a:schemeClr val="tx1">
                    <a:lumMod val="95000"/>
                  </a:schemeClr>
                </a:solidFill>
              </a:rPr>
              <a:t>В России пропорциональная избирательная система применяется на выборах в Государственную думу (с 2007 года) и на выборах в депутаты законодательных (представительных) органов субъектов Российской Федерации.</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1340768"/>
            <a:ext cx="8141662" cy="1384995"/>
          </a:xfrm>
          <a:prstGeom prst="rect">
            <a:avLst/>
          </a:prstGeom>
        </p:spPr>
        <p:txBody>
          <a:bodyPr wrap="square">
            <a:spAutoFit/>
          </a:bodyPr>
          <a:lstStyle/>
          <a:p>
            <a:r>
              <a:rPr lang="ru-RU" sz="2400" dirty="0">
                <a:solidFill>
                  <a:schemeClr val="tx1">
                    <a:lumMod val="95000"/>
                  </a:schemeClr>
                </a:solidFill>
              </a:rPr>
              <a:t>Мажоритарная избирательная система </a:t>
            </a:r>
          </a:p>
          <a:p>
            <a:pPr algn="just"/>
            <a:r>
              <a:rPr lang="ru-RU" sz="2000" dirty="0">
                <a:solidFill>
                  <a:schemeClr val="tx1">
                    <a:lumMod val="95000"/>
                  </a:schemeClr>
                </a:solidFill>
              </a:rPr>
              <a:t>представляет собой такой способ определения результатов голосования , при котором для получения мандата требуется собрать установленное законом большинство голосов</a:t>
            </a:r>
          </a:p>
        </p:txBody>
      </p:sp>
      <p:sp>
        <p:nvSpPr>
          <p:cNvPr id="19457" name="Rectangle 1"/>
          <p:cNvSpPr>
            <a:spLocks noChangeArrowheads="1"/>
          </p:cNvSpPr>
          <p:nvPr/>
        </p:nvSpPr>
        <p:spPr bwMode="auto">
          <a:xfrm>
            <a:off x="21144" y="3448744"/>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eorgia" pitchFamily="18" charset="0"/>
                <a:ea typeface="Calibri" pitchFamily="34" charset="0"/>
                <a:cs typeface="Times New Roman" pitchFamily="18" charset="0"/>
              </a:rPr>
              <a:t>                                          </a:t>
            </a:r>
            <a:endPar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Georgia" pitchFamily="18" charset="0"/>
            </a:endParaRPr>
          </a:p>
        </p:txBody>
      </p:sp>
      <p:sp>
        <p:nvSpPr>
          <p:cNvPr id="7" name="Номер слайда 6"/>
          <p:cNvSpPr>
            <a:spLocks noGrp="1"/>
          </p:cNvSpPr>
          <p:nvPr>
            <p:ph type="sldNum" sz="quarter" idx="12"/>
          </p:nvPr>
        </p:nvSpPr>
        <p:spPr/>
        <p:txBody>
          <a:bodyPr/>
          <a:lstStyle/>
          <a:p>
            <a:fld id="{9B7F76D7-4E78-4C18-8A89-EF47E4921AF6}" type="slidenum">
              <a:rPr lang="ru-RU" smtClean="0"/>
              <a:pPr/>
              <a:t>13</a:t>
            </a:fld>
            <a:endParaRPr lang="ru-RU" dirty="0"/>
          </a:p>
        </p:txBody>
      </p:sp>
      <p:sp>
        <p:nvSpPr>
          <p:cNvPr id="4" name="TextBox 3"/>
          <p:cNvSpPr txBox="1"/>
          <p:nvPr/>
        </p:nvSpPr>
        <p:spPr>
          <a:xfrm>
            <a:off x="251519" y="116632"/>
            <a:ext cx="8683251"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2.Избирательная </a:t>
            </a:r>
            <a:r>
              <a:rPr lang="ru-RU" sz="2400" dirty="0">
                <a:solidFill>
                  <a:schemeClr val="tx1">
                    <a:lumMod val="95000"/>
                  </a:schemeClr>
                </a:solidFill>
              </a:rPr>
              <a:t>система.</a:t>
            </a:r>
          </a:p>
        </p:txBody>
      </p:sp>
      <p:sp>
        <p:nvSpPr>
          <p:cNvPr id="5" name="TextBox 4"/>
          <p:cNvSpPr txBox="1"/>
          <p:nvPr/>
        </p:nvSpPr>
        <p:spPr>
          <a:xfrm>
            <a:off x="1792186" y="764704"/>
            <a:ext cx="5472608" cy="461665"/>
          </a:xfrm>
          <a:prstGeom prst="rect">
            <a:avLst/>
          </a:prstGeom>
          <a:noFill/>
        </p:spPr>
        <p:txBody>
          <a:bodyPr wrap="square" rtlCol="0">
            <a:spAutoFit/>
          </a:bodyPr>
          <a:lstStyle/>
          <a:p>
            <a:pPr algn="ctr"/>
            <a:r>
              <a:rPr lang="ru-RU" sz="2400" dirty="0">
                <a:solidFill>
                  <a:schemeClr val="tx1">
                    <a:lumMod val="95000"/>
                  </a:schemeClr>
                </a:solidFill>
              </a:rPr>
              <a:t>Типы избирательных систем</a:t>
            </a:r>
          </a:p>
        </p:txBody>
      </p:sp>
      <p:sp>
        <p:nvSpPr>
          <p:cNvPr id="2" name="TextBox 1"/>
          <p:cNvSpPr txBox="1"/>
          <p:nvPr/>
        </p:nvSpPr>
        <p:spPr>
          <a:xfrm>
            <a:off x="791580" y="3125578"/>
            <a:ext cx="3348372" cy="1015663"/>
          </a:xfrm>
          <a:prstGeom prst="rect">
            <a:avLst/>
          </a:prstGeom>
          <a:noFill/>
          <a:ln w="38100">
            <a:solidFill>
              <a:schemeClr val="tx1"/>
            </a:solidFill>
            <a:prstDash val="solid"/>
          </a:ln>
        </p:spPr>
        <p:txBody>
          <a:bodyPr wrap="square" rtlCol="0">
            <a:spAutoFit/>
          </a:bodyPr>
          <a:lstStyle/>
          <a:p>
            <a:pPr algn="ctr"/>
            <a:r>
              <a:rPr lang="ru-RU" sz="2000" dirty="0">
                <a:solidFill>
                  <a:schemeClr val="tx1">
                    <a:lumMod val="95000"/>
                  </a:schemeClr>
                </a:solidFill>
              </a:rPr>
              <a:t>Мажоритарная система абсолютного </a:t>
            </a:r>
            <a:r>
              <a:rPr lang="ru-RU" sz="2000" dirty="0" smtClean="0">
                <a:solidFill>
                  <a:schemeClr val="tx1">
                    <a:lumMod val="95000"/>
                  </a:schemeClr>
                </a:solidFill>
              </a:rPr>
              <a:t>большинства</a:t>
            </a:r>
          </a:p>
          <a:p>
            <a:pPr algn="ctr"/>
            <a:endParaRPr lang="ru-RU" sz="2000" dirty="0">
              <a:solidFill>
                <a:schemeClr val="tx1">
                  <a:lumMod val="95000"/>
                </a:schemeClr>
              </a:solidFill>
            </a:endParaRPr>
          </a:p>
        </p:txBody>
      </p:sp>
      <p:sp>
        <p:nvSpPr>
          <p:cNvPr id="6" name="TextBox 5"/>
          <p:cNvSpPr txBox="1"/>
          <p:nvPr/>
        </p:nvSpPr>
        <p:spPr>
          <a:xfrm>
            <a:off x="5076056" y="3125577"/>
            <a:ext cx="3461142" cy="1015663"/>
          </a:xfrm>
          <a:prstGeom prst="rect">
            <a:avLst/>
          </a:prstGeom>
          <a:noFill/>
          <a:ln w="38100">
            <a:solidFill>
              <a:schemeClr val="tx1"/>
            </a:solidFill>
          </a:ln>
        </p:spPr>
        <p:txBody>
          <a:bodyPr wrap="square" rtlCol="0">
            <a:spAutoFit/>
          </a:bodyPr>
          <a:lstStyle/>
          <a:p>
            <a:pPr algn="ctr"/>
            <a:r>
              <a:rPr lang="ru-RU" sz="2000" dirty="0">
                <a:solidFill>
                  <a:schemeClr val="tx1">
                    <a:lumMod val="95000"/>
                  </a:schemeClr>
                </a:solidFill>
              </a:rPr>
              <a:t>Мажоритарная система</a:t>
            </a:r>
            <a:r>
              <a:rPr lang="en-US" sz="2000" dirty="0">
                <a:solidFill>
                  <a:schemeClr val="tx1">
                    <a:lumMod val="95000"/>
                  </a:schemeClr>
                </a:solidFill>
              </a:rPr>
              <a:t> </a:t>
            </a:r>
            <a:r>
              <a:rPr lang="ru-RU" sz="2000" dirty="0">
                <a:solidFill>
                  <a:schemeClr val="tx1">
                    <a:lumMod val="95000"/>
                  </a:schemeClr>
                </a:solidFill>
              </a:rPr>
              <a:t>относительного большинства</a:t>
            </a:r>
          </a:p>
        </p:txBody>
      </p:sp>
      <p:sp>
        <p:nvSpPr>
          <p:cNvPr id="8" name="Стрелка вниз 7"/>
          <p:cNvSpPr/>
          <p:nvPr/>
        </p:nvSpPr>
        <p:spPr>
          <a:xfrm>
            <a:off x="2105726" y="4221088"/>
            <a:ext cx="684076" cy="48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p:cNvSpPr txBox="1"/>
          <p:nvPr/>
        </p:nvSpPr>
        <p:spPr>
          <a:xfrm>
            <a:off x="539552" y="4982398"/>
            <a:ext cx="3744416" cy="1323439"/>
          </a:xfrm>
          <a:prstGeom prst="rect">
            <a:avLst/>
          </a:prstGeom>
          <a:noFill/>
          <a:ln>
            <a:solidFill>
              <a:schemeClr val="tx1"/>
            </a:solidFill>
          </a:ln>
        </p:spPr>
        <p:txBody>
          <a:bodyPr wrap="square" rtlCol="0" anchor="ctr">
            <a:spAutoFit/>
          </a:bodyPr>
          <a:lstStyle/>
          <a:p>
            <a:pPr algn="ctr"/>
            <a:r>
              <a:rPr lang="ru-RU" sz="2000" dirty="0" smtClean="0">
                <a:solidFill>
                  <a:schemeClr val="tx1">
                    <a:lumMod val="95000"/>
                  </a:schemeClr>
                </a:solidFill>
              </a:rPr>
              <a:t>Необходимо получить абсолютное </a:t>
            </a:r>
            <a:r>
              <a:rPr lang="ru-RU" sz="2000" dirty="0">
                <a:solidFill>
                  <a:schemeClr val="tx1">
                    <a:lumMod val="95000"/>
                  </a:schemeClr>
                </a:solidFill>
              </a:rPr>
              <a:t>большинство голосов — 50 % + 1 </a:t>
            </a:r>
            <a:r>
              <a:rPr lang="ru-RU" sz="2000" dirty="0" smtClean="0">
                <a:solidFill>
                  <a:schemeClr val="tx1">
                    <a:lumMod val="95000"/>
                  </a:schemeClr>
                </a:solidFill>
              </a:rPr>
              <a:t>голос избирателя</a:t>
            </a:r>
            <a:endPar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10" name="TextBox 9"/>
          <p:cNvSpPr txBox="1"/>
          <p:nvPr/>
        </p:nvSpPr>
        <p:spPr>
          <a:xfrm>
            <a:off x="4890310" y="5013176"/>
            <a:ext cx="4074738" cy="1323439"/>
          </a:xfrm>
          <a:prstGeom prst="rect">
            <a:avLst/>
          </a:prstGeom>
          <a:noFill/>
          <a:ln>
            <a:solidFill>
              <a:schemeClr val="tx1"/>
            </a:solidFill>
          </a:ln>
        </p:spPr>
        <p:txBody>
          <a:bodyPr wrap="square" rtlCol="0">
            <a:spAutoFit/>
          </a:bodyPr>
          <a:lstStyle/>
          <a:p>
            <a:pPr algn="ctr"/>
            <a:r>
              <a:rPr lang="ru-RU" sz="2000" dirty="0">
                <a:solidFill>
                  <a:schemeClr val="tx1">
                    <a:lumMod val="95000"/>
                  </a:schemeClr>
                </a:solidFill>
              </a:rPr>
              <a:t>Необходимо получить  больше голосов, чем  все иные зарегистрированные  кандидаты, вместе взятые</a:t>
            </a:r>
          </a:p>
        </p:txBody>
      </p:sp>
      <p:sp>
        <p:nvSpPr>
          <p:cNvPr id="14" name="Стрелка вниз 13"/>
          <p:cNvSpPr/>
          <p:nvPr/>
        </p:nvSpPr>
        <p:spPr>
          <a:xfrm>
            <a:off x="6502972" y="4221088"/>
            <a:ext cx="684076" cy="48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359532" y="4293096"/>
            <a:ext cx="856895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ru-RU" sz="2000" dirty="0">
                <a:solidFill>
                  <a:schemeClr val="tx1">
                    <a:lumMod val="95000"/>
                  </a:schemeClr>
                </a:solidFill>
              </a:rPr>
              <a:t>На основе смешанной избирательной системы в России до 2007 года проходило формирование Государственной Думы: 225 депутатов избирались по мажоритарной системе относительного большинства, 225 — по пропорциональной избирательной системе. Сейчас используется пропорциональная избирательная система.</a:t>
            </a:r>
          </a:p>
        </p:txBody>
      </p:sp>
      <p:sp>
        <p:nvSpPr>
          <p:cNvPr id="6" name="Номер слайда 5"/>
          <p:cNvSpPr>
            <a:spLocks noGrp="1"/>
          </p:cNvSpPr>
          <p:nvPr>
            <p:ph type="sldNum" sz="quarter" idx="12"/>
          </p:nvPr>
        </p:nvSpPr>
        <p:spPr/>
        <p:txBody>
          <a:bodyPr/>
          <a:lstStyle/>
          <a:p>
            <a:fld id="{9B7F76D7-4E78-4C18-8A89-EF47E4921AF6}" type="slidenum">
              <a:rPr lang="ru-RU" smtClean="0"/>
              <a:pPr/>
              <a:t>14</a:t>
            </a:fld>
            <a:endParaRPr lang="ru-RU" dirty="0"/>
          </a:p>
        </p:txBody>
      </p:sp>
      <p:sp>
        <p:nvSpPr>
          <p:cNvPr id="2" name="TextBox 1"/>
          <p:cNvSpPr txBox="1"/>
          <p:nvPr/>
        </p:nvSpPr>
        <p:spPr>
          <a:xfrm>
            <a:off x="395536" y="116632"/>
            <a:ext cx="8496944"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2.Избирательная </a:t>
            </a:r>
            <a:r>
              <a:rPr lang="ru-RU" sz="2400" dirty="0">
                <a:solidFill>
                  <a:schemeClr val="tx1">
                    <a:lumMod val="95000"/>
                  </a:schemeClr>
                </a:solidFill>
              </a:rPr>
              <a:t>система.</a:t>
            </a:r>
          </a:p>
        </p:txBody>
      </p:sp>
      <p:sp>
        <p:nvSpPr>
          <p:cNvPr id="3" name="TextBox 2"/>
          <p:cNvSpPr txBox="1"/>
          <p:nvPr/>
        </p:nvSpPr>
        <p:spPr>
          <a:xfrm>
            <a:off x="342887" y="1412776"/>
            <a:ext cx="8136904" cy="2246769"/>
          </a:xfrm>
          <a:prstGeom prst="rect">
            <a:avLst/>
          </a:prstGeom>
          <a:noFill/>
        </p:spPr>
        <p:txBody>
          <a:bodyPr wrap="square" rtlCol="0">
            <a:spAutoFit/>
          </a:bodyPr>
          <a:lstStyle/>
          <a:p>
            <a:pPr lvl="0" fontAlgn="base">
              <a:spcBef>
                <a:spcPct val="0"/>
              </a:spcBef>
              <a:spcAft>
                <a:spcPct val="0"/>
              </a:spcAft>
            </a:pPr>
            <a:r>
              <a:rPr lang="ru-RU" sz="2000" dirty="0">
                <a:solidFill>
                  <a:schemeClr val="tx1">
                    <a:lumMod val="95000"/>
                  </a:schemeClr>
                </a:solidFill>
              </a:rPr>
              <a:t> Пропорционально – мажоритарная  избирательная система  (смешанная)</a:t>
            </a:r>
          </a:p>
          <a:p>
            <a:pPr lvl="0" fontAlgn="base">
              <a:spcBef>
                <a:spcPct val="0"/>
              </a:spcBef>
              <a:spcAft>
                <a:spcPct val="0"/>
              </a:spcAft>
            </a:pPr>
            <a:endParaRPr lang="ru-RU" sz="2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Georgia" pitchFamily="18" charset="0"/>
            </a:endParaRPr>
          </a:p>
          <a:p>
            <a:pPr lvl="0" fontAlgn="base">
              <a:spcBef>
                <a:spcPct val="0"/>
              </a:spcBef>
              <a:spcAft>
                <a:spcPct val="0"/>
              </a:spcAft>
            </a:pPr>
            <a:endParaRPr lang="en-US" sz="2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Georgia" pitchFamily="18" charset="0"/>
            </a:endParaRPr>
          </a:p>
          <a:p>
            <a:pPr lvl="0" fontAlgn="base">
              <a:spcBef>
                <a:spcPct val="0"/>
              </a:spcBef>
              <a:spcAft>
                <a:spcPct val="0"/>
              </a:spcAft>
            </a:pPr>
            <a:r>
              <a:rPr lang="ru-RU" sz="2000" dirty="0">
                <a:solidFill>
                  <a:schemeClr val="tx1">
                    <a:lumMod val="95000"/>
                  </a:schemeClr>
                </a:solidFill>
              </a:rPr>
              <a:t>Одна часть депутатов избирается по мажоритарной системе. </a:t>
            </a:r>
          </a:p>
          <a:p>
            <a:pPr lvl="0" fontAlgn="base">
              <a:spcBef>
                <a:spcPct val="0"/>
              </a:spcBef>
              <a:spcAft>
                <a:spcPct val="0"/>
              </a:spcAft>
            </a:pPr>
            <a:r>
              <a:rPr lang="ru-RU" sz="2000" dirty="0">
                <a:solidFill>
                  <a:schemeClr val="tx1">
                    <a:lumMod val="95000"/>
                  </a:schemeClr>
                </a:solidFill>
              </a:rPr>
              <a:t>Другая часть депутатов  избирается на основе пропорциональной системы по партийным спискам</a:t>
            </a:r>
            <a:r>
              <a:rPr lang="en-US" sz="2000" dirty="0">
                <a:solidFill>
                  <a:schemeClr val="tx1">
                    <a:lumMod val="95000"/>
                  </a:schemeClr>
                </a:solidFill>
              </a:rPr>
              <a:t>.</a:t>
            </a:r>
            <a:endParaRPr lang="ru-RU" sz="2000" dirty="0">
              <a:solidFill>
                <a:schemeClr val="tx1">
                  <a:lumMod val="9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1340768"/>
            <a:ext cx="5553190" cy="1682512"/>
          </a:xfrm>
          <a:prstGeom prst="rect">
            <a:avLst/>
          </a:prstGeom>
        </p:spPr>
        <p:txBody>
          <a:bodyPr wrap="square">
            <a:spAutoFit/>
          </a:bodyPr>
          <a:lstStyle/>
          <a:p>
            <a:pPr marL="457200" indent="-457200">
              <a:lnSpc>
                <a:spcPts val="2000"/>
              </a:lnSpc>
              <a:buFont typeface="+mj-lt"/>
              <a:buAutoNum type="arabicPeriod"/>
            </a:pPr>
            <a:r>
              <a:rPr lang="ru-RU" sz="2000" dirty="0" smtClean="0">
                <a:solidFill>
                  <a:schemeClr val="tx1">
                    <a:lumMod val="95000"/>
                  </a:schemeClr>
                </a:solidFill>
              </a:rPr>
              <a:t>Назначение </a:t>
            </a:r>
            <a:r>
              <a:rPr lang="ru-RU" sz="2000" dirty="0">
                <a:solidFill>
                  <a:schemeClr val="tx1">
                    <a:lumMod val="95000"/>
                  </a:schemeClr>
                </a:solidFill>
              </a:rPr>
              <a:t>выборов</a:t>
            </a:r>
            <a:r>
              <a:rPr lang="ru-RU" sz="2000" dirty="0" smtClean="0">
                <a:solidFill>
                  <a:schemeClr val="tx1">
                    <a:lumMod val="95000"/>
                  </a:schemeClr>
                </a:solidFill>
              </a:rPr>
              <a:t>.</a:t>
            </a:r>
          </a:p>
          <a:p>
            <a:pPr>
              <a:lnSpc>
                <a:spcPts val="2000"/>
              </a:lnSpc>
            </a:pPr>
            <a:endParaRPr lang="ru-RU" sz="2000" dirty="0">
              <a:solidFill>
                <a:schemeClr val="tx1">
                  <a:lumMod val="95000"/>
                </a:schemeClr>
              </a:solidFill>
            </a:endParaRPr>
          </a:p>
          <a:p>
            <a:pPr marL="457200" indent="-457200">
              <a:lnSpc>
                <a:spcPts val="2000"/>
              </a:lnSpc>
              <a:buAutoNum type="arabicPeriod" startAt="2"/>
            </a:pPr>
            <a:r>
              <a:rPr lang="ru-RU" sz="2000" dirty="0" smtClean="0">
                <a:solidFill>
                  <a:schemeClr val="tx1">
                    <a:lumMod val="95000"/>
                  </a:schemeClr>
                </a:solidFill>
              </a:rPr>
              <a:t>Организация </a:t>
            </a:r>
            <a:r>
              <a:rPr lang="ru-RU" sz="2000" dirty="0">
                <a:solidFill>
                  <a:schemeClr val="tx1">
                    <a:lumMod val="95000"/>
                  </a:schemeClr>
                </a:solidFill>
              </a:rPr>
              <a:t>избирательных </a:t>
            </a:r>
            <a:r>
              <a:rPr lang="ru-RU" sz="2000" dirty="0" smtClean="0">
                <a:solidFill>
                  <a:schemeClr val="tx1">
                    <a:lumMod val="95000"/>
                  </a:schemeClr>
                </a:solidFill>
              </a:rPr>
              <a:t>округов.</a:t>
            </a:r>
          </a:p>
          <a:p>
            <a:pPr>
              <a:lnSpc>
                <a:spcPts val="2000"/>
              </a:lnSpc>
            </a:pPr>
            <a:endParaRPr lang="ru-RU" sz="2000" dirty="0">
              <a:solidFill>
                <a:schemeClr val="tx1">
                  <a:lumMod val="95000"/>
                </a:schemeClr>
              </a:solidFill>
            </a:endParaRPr>
          </a:p>
          <a:p>
            <a:pPr marL="457200" indent="-457200">
              <a:lnSpc>
                <a:spcPts val="2000"/>
              </a:lnSpc>
              <a:buAutoNum type="arabicPeriod" startAt="3"/>
            </a:pPr>
            <a:r>
              <a:rPr lang="ru-RU" sz="2000" dirty="0" smtClean="0">
                <a:solidFill>
                  <a:schemeClr val="tx1">
                    <a:lumMod val="95000"/>
                  </a:schemeClr>
                </a:solidFill>
              </a:rPr>
              <a:t>Создание </a:t>
            </a:r>
            <a:r>
              <a:rPr lang="ru-RU" sz="2000" dirty="0">
                <a:solidFill>
                  <a:schemeClr val="tx1">
                    <a:lumMod val="95000"/>
                  </a:schemeClr>
                </a:solidFill>
              </a:rPr>
              <a:t>избирательных </a:t>
            </a:r>
            <a:r>
              <a:rPr lang="ru-RU" sz="2000" dirty="0" smtClean="0">
                <a:solidFill>
                  <a:schemeClr val="tx1">
                    <a:lumMod val="95000"/>
                  </a:schemeClr>
                </a:solidFill>
              </a:rPr>
              <a:t>комиссий.</a:t>
            </a:r>
          </a:p>
          <a:p>
            <a:endParaRPr lang="ru-RU" sz="2000" dirty="0">
              <a:solidFill>
                <a:schemeClr val="tx1">
                  <a:lumMod val="95000"/>
                </a:schemeClr>
              </a:solidFill>
            </a:endParaRPr>
          </a:p>
        </p:txBody>
      </p:sp>
      <p:sp>
        <p:nvSpPr>
          <p:cNvPr id="9" name="Номер слайда 8"/>
          <p:cNvSpPr>
            <a:spLocks noGrp="1"/>
          </p:cNvSpPr>
          <p:nvPr>
            <p:ph type="sldNum" sz="quarter" idx="12"/>
          </p:nvPr>
        </p:nvSpPr>
        <p:spPr/>
        <p:txBody>
          <a:bodyPr/>
          <a:lstStyle/>
          <a:p>
            <a:fld id="{9B7F76D7-4E78-4C18-8A89-EF47E4921AF6}" type="slidenum">
              <a:rPr lang="ru-RU" smtClean="0"/>
              <a:pPr/>
              <a:t>15</a:t>
            </a:fld>
            <a:endParaRPr lang="ru-RU" dirty="0"/>
          </a:p>
        </p:txBody>
      </p:sp>
      <p:sp>
        <p:nvSpPr>
          <p:cNvPr id="4" name="TextBox 3"/>
          <p:cNvSpPr txBox="1"/>
          <p:nvPr/>
        </p:nvSpPr>
        <p:spPr>
          <a:xfrm>
            <a:off x="1403648" y="764704"/>
            <a:ext cx="5976664" cy="892552"/>
          </a:xfrm>
          <a:prstGeom prst="rect">
            <a:avLst/>
          </a:prstGeom>
          <a:noFill/>
          <a:ln>
            <a:noFill/>
          </a:ln>
        </p:spPr>
        <p:txBody>
          <a:bodyPr wrap="square" rtlCol="0">
            <a:spAutoFit/>
          </a:bodyPr>
          <a:lstStyle/>
          <a:p>
            <a:pPr algn="ctr"/>
            <a:r>
              <a:rPr lang="ru-RU" sz="2400" dirty="0">
                <a:solidFill>
                  <a:schemeClr val="tx1">
                    <a:lumMod val="95000"/>
                  </a:schemeClr>
                </a:solidFill>
              </a:rPr>
              <a:t>Этапы избирательного процесса</a:t>
            </a:r>
          </a:p>
          <a:p>
            <a:endParaRPr lang="ru-RU" sz="2800" dirty="0"/>
          </a:p>
        </p:txBody>
      </p:sp>
      <p:sp>
        <p:nvSpPr>
          <p:cNvPr id="5" name="TextBox 4"/>
          <p:cNvSpPr txBox="1"/>
          <p:nvPr/>
        </p:nvSpPr>
        <p:spPr>
          <a:xfrm>
            <a:off x="287524" y="116633"/>
            <a:ext cx="8540178"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2.Избирательная </a:t>
            </a:r>
            <a:r>
              <a:rPr lang="ru-RU" sz="2400" dirty="0">
                <a:solidFill>
                  <a:schemeClr val="tx1">
                    <a:lumMod val="95000"/>
                  </a:schemeClr>
                </a:solidFill>
              </a:rPr>
              <a:t>система.</a:t>
            </a:r>
          </a:p>
        </p:txBody>
      </p:sp>
      <p:sp>
        <p:nvSpPr>
          <p:cNvPr id="2" name="TextBox 1"/>
          <p:cNvSpPr txBox="1"/>
          <p:nvPr/>
        </p:nvSpPr>
        <p:spPr>
          <a:xfrm>
            <a:off x="4139952" y="2780928"/>
            <a:ext cx="5184576" cy="2185214"/>
          </a:xfrm>
          <a:prstGeom prst="rect">
            <a:avLst/>
          </a:prstGeom>
          <a:noFill/>
        </p:spPr>
        <p:txBody>
          <a:bodyPr wrap="square" rtlCol="0">
            <a:spAutoFit/>
          </a:bodyPr>
          <a:lstStyle/>
          <a:p>
            <a:pPr marL="457200" indent="-457200">
              <a:lnSpc>
                <a:spcPts val="2000"/>
              </a:lnSpc>
              <a:buAutoNum type="arabicPeriod" startAt="4"/>
            </a:pPr>
            <a:r>
              <a:rPr lang="ru-RU" sz="2000" dirty="0">
                <a:solidFill>
                  <a:schemeClr val="tx1">
                    <a:lumMod val="95000"/>
                  </a:schemeClr>
                </a:solidFill>
              </a:rPr>
              <a:t>Регистрация избирателей.</a:t>
            </a:r>
          </a:p>
          <a:p>
            <a:pPr>
              <a:lnSpc>
                <a:spcPts val="2000"/>
              </a:lnSpc>
            </a:pPr>
            <a:endParaRPr lang="ru-RU" sz="2000" dirty="0">
              <a:solidFill>
                <a:schemeClr val="tx1">
                  <a:lumMod val="95000"/>
                </a:schemeClr>
              </a:solidFill>
            </a:endParaRPr>
          </a:p>
          <a:p>
            <a:pPr marL="457200" indent="-457200">
              <a:lnSpc>
                <a:spcPts val="2000"/>
              </a:lnSpc>
              <a:buAutoNum type="arabicPeriod" startAt="5"/>
            </a:pPr>
            <a:r>
              <a:rPr lang="ru-RU" sz="2000" dirty="0">
                <a:solidFill>
                  <a:schemeClr val="tx1">
                    <a:lumMod val="95000"/>
                  </a:schemeClr>
                </a:solidFill>
              </a:rPr>
              <a:t>Выдвижение кандидатов и их регистрация. </a:t>
            </a:r>
          </a:p>
          <a:p>
            <a:pPr>
              <a:lnSpc>
                <a:spcPts val="2000"/>
              </a:lnSpc>
            </a:pPr>
            <a:endParaRPr lang="ru-RU" sz="2000" dirty="0">
              <a:solidFill>
                <a:schemeClr val="tx1">
                  <a:lumMod val="95000"/>
                </a:schemeClr>
              </a:solidFill>
            </a:endParaRPr>
          </a:p>
          <a:p>
            <a:pPr marL="457200" indent="-457200">
              <a:lnSpc>
                <a:spcPts val="2000"/>
              </a:lnSpc>
              <a:buAutoNum type="arabicPeriod" startAt="6"/>
            </a:pPr>
            <a:r>
              <a:rPr lang="ru-RU" sz="2000" dirty="0">
                <a:solidFill>
                  <a:schemeClr val="tx1">
                    <a:lumMod val="95000"/>
                  </a:schemeClr>
                </a:solidFill>
              </a:rPr>
              <a:t>Предвыборная организация .</a:t>
            </a:r>
          </a:p>
          <a:p>
            <a:endParaRPr lang="ru-RU" dirty="0">
              <a:solidFill>
                <a:schemeClr val="tx1">
                  <a:lumMod val="95000"/>
                </a:schemeClr>
              </a:solidFill>
            </a:endParaRPr>
          </a:p>
          <a:p>
            <a:endParaRPr lang="ru-RU" dirty="0"/>
          </a:p>
        </p:txBody>
      </p:sp>
      <p:sp>
        <p:nvSpPr>
          <p:cNvPr id="6" name="TextBox 5"/>
          <p:cNvSpPr txBox="1"/>
          <p:nvPr/>
        </p:nvSpPr>
        <p:spPr>
          <a:xfrm>
            <a:off x="683568" y="4333169"/>
            <a:ext cx="6156684" cy="2441694"/>
          </a:xfrm>
          <a:prstGeom prst="rect">
            <a:avLst/>
          </a:prstGeom>
          <a:noFill/>
        </p:spPr>
        <p:txBody>
          <a:bodyPr wrap="square" rtlCol="0">
            <a:spAutoFit/>
          </a:bodyPr>
          <a:lstStyle/>
          <a:p>
            <a:endParaRPr lang="ru-RU" dirty="0">
              <a:solidFill>
                <a:schemeClr val="tx1">
                  <a:lumMod val="95000"/>
                </a:schemeClr>
              </a:solidFill>
            </a:endParaRPr>
          </a:p>
          <a:p>
            <a:pPr marL="457200" indent="-457200">
              <a:lnSpc>
                <a:spcPts val="2000"/>
              </a:lnSpc>
              <a:buAutoNum type="arabicPeriod" startAt="7"/>
            </a:pPr>
            <a:r>
              <a:rPr lang="ru-RU" sz="2000" dirty="0">
                <a:solidFill>
                  <a:schemeClr val="tx1">
                    <a:lumMod val="95000"/>
                  </a:schemeClr>
                </a:solidFill>
              </a:rPr>
              <a:t>Процесс голосования по избирательным участкам.</a:t>
            </a:r>
          </a:p>
          <a:p>
            <a:pPr>
              <a:lnSpc>
                <a:spcPts val="2000"/>
              </a:lnSpc>
            </a:pPr>
            <a:endParaRPr lang="ru-RU" sz="2000" dirty="0">
              <a:solidFill>
                <a:schemeClr val="tx1">
                  <a:lumMod val="95000"/>
                </a:schemeClr>
              </a:solidFill>
            </a:endParaRPr>
          </a:p>
          <a:p>
            <a:pPr marL="457200" indent="-457200">
              <a:lnSpc>
                <a:spcPts val="2000"/>
              </a:lnSpc>
              <a:buAutoNum type="arabicPeriod" startAt="8"/>
            </a:pPr>
            <a:r>
              <a:rPr lang="ru-RU" sz="2000" dirty="0">
                <a:solidFill>
                  <a:schemeClr val="tx1">
                    <a:lumMod val="95000"/>
                  </a:schemeClr>
                </a:solidFill>
              </a:rPr>
              <a:t>Подведение итогов голосования.</a:t>
            </a:r>
          </a:p>
          <a:p>
            <a:pPr>
              <a:lnSpc>
                <a:spcPts val="2000"/>
              </a:lnSpc>
            </a:pPr>
            <a:endParaRPr lang="ru-RU" sz="2000" dirty="0">
              <a:solidFill>
                <a:schemeClr val="tx1">
                  <a:lumMod val="95000"/>
                </a:schemeClr>
              </a:solidFill>
            </a:endParaRPr>
          </a:p>
          <a:p>
            <a:pPr>
              <a:lnSpc>
                <a:spcPts val="2000"/>
              </a:lnSpc>
            </a:pPr>
            <a:r>
              <a:rPr lang="ru-RU" sz="2000" dirty="0">
                <a:solidFill>
                  <a:schemeClr val="tx1">
                    <a:lumMod val="95000"/>
                  </a:schemeClr>
                </a:solidFill>
              </a:rPr>
              <a:t>9.      Установление результатов и распределение мест в выборных органах по итогам </a:t>
            </a:r>
            <a:r>
              <a:rPr lang="ru-RU" sz="2000" dirty="0" smtClean="0">
                <a:solidFill>
                  <a:schemeClr val="tx1">
                    <a:lumMod val="95000"/>
                  </a:schemeClr>
                </a:solidFill>
              </a:rPr>
              <a:t>голосования.</a:t>
            </a:r>
            <a:endParaRPr lang="ru-RU" sz="2000" dirty="0">
              <a:solidFill>
                <a:schemeClr val="tx1">
                  <a:lumMod val="95000"/>
                </a:schemeClr>
              </a:solidFill>
            </a:endParaRPr>
          </a:p>
          <a:p>
            <a:endParaRPr lang="ru-RU" dirty="0"/>
          </a:p>
        </p:txBody>
      </p:sp>
      <p:pic>
        <p:nvPicPr>
          <p:cNvPr id="2051" name="Picture 3" descr="D:\s640x480.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7614" y="2636912"/>
            <a:ext cx="2664296" cy="2010789"/>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16</a:t>
            </a:fld>
            <a:endParaRPr lang="ru-RU" dirty="0"/>
          </a:p>
        </p:txBody>
      </p:sp>
      <p:sp>
        <p:nvSpPr>
          <p:cNvPr id="5" name="TextBox 4"/>
          <p:cNvSpPr txBox="1"/>
          <p:nvPr/>
        </p:nvSpPr>
        <p:spPr>
          <a:xfrm>
            <a:off x="323528" y="116632"/>
            <a:ext cx="842493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3.Понятие и виды референдума.</a:t>
            </a:r>
          </a:p>
        </p:txBody>
      </p:sp>
      <p:sp>
        <p:nvSpPr>
          <p:cNvPr id="6" name="TextBox 5"/>
          <p:cNvSpPr txBox="1"/>
          <p:nvPr/>
        </p:nvSpPr>
        <p:spPr>
          <a:xfrm>
            <a:off x="2797501" y="2106335"/>
            <a:ext cx="3096344" cy="800219"/>
          </a:xfrm>
          <a:prstGeom prst="rect">
            <a:avLst/>
          </a:prstGeom>
          <a:noFill/>
        </p:spPr>
        <p:txBody>
          <a:bodyPr wrap="square" rtlCol="0">
            <a:spAutoFit/>
          </a:bodyPr>
          <a:lstStyle/>
          <a:p>
            <a:pPr algn="ctr"/>
            <a:r>
              <a:rPr lang="ru-RU" sz="2800" dirty="0">
                <a:solidFill>
                  <a:schemeClr val="tx1">
                    <a:lumMod val="95000"/>
                  </a:schemeClr>
                </a:solidFill>
              </a:rPr>
              <a:t>Референдум</a:t>
            </a:r>
          </a:p>
          <a:p>
            <a:endParaRPr lang="ru-RU" dirty="0"/>
          </a:p>
        </p:txBody>
      </p:sp>
      <p:sp>
        <p:nvSpPr>
          <p:cNvPr id="7" name="TextBox 6"/>
          <p:cNvSpPr txBox="1"/>
          <p:nvPr/>
        </p:nvSpPr>
        <p:spPr>
          <a:xfrm>
            <a:off x="413538" y="2906554"/>
            <a:ext cx="7848872" cy="1600438"/>
          </a:xfrm>
          <a:prstGeom prst="rect">
            <a:avLst/>
          </a:prstGeom>
          <a:noFill/>
        </p:spPr>
        <p:txBody>
          <a:bodyPr wrap="square" rtlCol="0">
            <a:spAutoFit/>
          </a:bodyPr>
          <a:lstStyle/>
          <a:p>
            <a:pPr algn="ctr"/>
            <a:r>
              <a:rPr lang="ru-RU" sz="2000" dirty="0">
                <a:solidFill>
                  <a:schemeClr val="tx1">
                    <a:lumMod val="95000"/>
                  </a:schemeClr>
                </a:solidFill>
              </a:rPr>
              <a:t>-голосование граждан по важнейшим вопросам государственного или местного значения. Референдум наряду со свободными выборами является высшим непосредственным выражением власти народа. </a:t>
            </a:r>
          </a:p>
          <a:p>
            <a:endParaRPr lang="ru-RU" dirty="0"/>
          </a:p>
        </p:txBody>
      </p:sp>
    </p:spTree>
    <p:extLst>
      <p:ext uri="{BB962C8B-B14F-4D97-AF65-F5344CB8AC3E}">
        <p14:creationId xmlns:p14="http://schemas.microsoft.com/office/powerpoint/2010/main" val="1667652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17</a:t>
            </a:fld>
            <a:endParaRPr lang="ru-RU" dirty="0"/>
          </a:p>
        </p:txBody>
      </p:sp>
      <p:sp>
        <p:nvSpPr>
          <p:cNvPr id="5" name="TextBox 4"/>
          <p:cNvSpPr txBox="1"/>
          <p:nvPr/>
        </p:nvSpPr>
        <p:spPr>
          <a:xfrm>
            <a:off x="1115616" y="1772817"/>
            <a:ext cx="7056784" cy="1200329"/>
          </a:xfrm>
          <a:prstGeom prst="rect">
            <a:avLst/>
          </a:prstGeom>
          <a:noFill/>
        </p:spPr>
        <p:txBody>
          <a:bodyPr wrap="square" rtlCol="0">
            <a:spAutoFit/>
          </a:bodyPr>
          <a:lstStyle/>
          <a:p>
            <a:r>
              <a:rPr lang="ru-RU" dirty="0">
                <a:solidFill>
                  <a:schemeClr val="tx1">
                    <a:lumMod val="95000"/>
                  </a:schemeClr>
                </a:solidFill>
              </a:rPr>
              <a:t>Референдум РФ - всенародное голосование граждан РФ по законопроектам, действующим законам и другим вопросам </a:t>
            </a:r>
            <a:r>
              <a:rPr lang="ru-RU" dirty="0" smtClean="0">
                <a:solidFill>
                  <a:schemeClr val="tx1">
                    <a:lumMod val="95000"/>
                  </a:schemeClr>
                </a:solidFill>
              </a:rPr>
              <a:t>государственного </a:t>
            </a:r>
            <a:r>
              <a:rPr lang="ru-RU" dirty="0">
                <a:solidFill>
                  <a:schemeClr val="tx1">
                    <a:lumMod val="95000"/>
                  </a:schemeClr>
                </a:solidFill>
              </a:rPr>
              <a:t>значения.</a:t>
            </a:r>
          </a:p>
          <a:p>
            <a:endParaRPr lang="ru-RU" dirty="0"/>
          </a:p>
        </p:txBody>
      </p:sp>
      <p:sp>
        <p:nvSpPr>
          <p:cNvPr id="6" name="TextBox 5"/>
          <p:cNvSpPr txBox="1"/>
          <p:nvPr/>
        </p:nvSpPr>
        <p:spPr>
          <a:xfrm>
            <a:off x="1115616" y="3356992"/>
            <a:ext cx="7416824" cy="1224136"/>
          </a:xfrm>
          <a:prstGeom prst="rect">
            <a:avLst/>
          </a:prstGeom>
          <a:noFill/>
        </p:spPr>
        <p:txBody>
          <a:bodyPr wrap="square" rtlCol="0">
            <a:spAutoFit/>
          </a:bodyPr>
          <a:lstStyle/>
          <a:p>
            <a:r>
              <a:rPr lang="ru-RU" dirty="0" smtClean="0">
                <a:solidFill>
                  <a:schemeClr val="tx1">
                    <a:lumMod val="95000"/>
                  </a:schemeClr>
                </a:solidFill>
              </a:rPr>
              <a:t>Референдум  </a:t>
            </a:r>
            <a:r>
              <a:rPr lang="ru-RU" dirty="0">
                <a:solidFill>
                  <a:schemeClr val="tx1">
                    <a:lumMod val="95000"/>
                  </a:schemeClr>
                </a:solidFill>
              </a:rPr>
              <a:t>субъекта РФ - голосование граждан РФ, постоянно или преимущественно проживающих на территории субъекта РФ по важным вопросам государственного значения. </a:t>
            </a:r>
          </a:p>
          <a:p>
            <a:endParaRPr lang="ru-RU" dirty="0"/>
          </a:p>
        </p:txBody>
      </p:sp>
      <p:sp>
        <p:nvSpPr>
          <p:cNvPr id="7" name="TextBox 6"/>
          <p:cNvSpPr txBox="1"/>
          <p:nvPr/>
        </p:nvSpPr>
        <p:spPr>
          <a:xfrm>
            <a:off x="1115616" y="5157192"/>
            <a:ext cx="6552728" cy="1200329"/>
          </a:xfrm>
          <a:prstGeom prst="rect">
            <a:avLst/>
          </a:prstGeom>
          <a:noFill/>
        </p:spPr>
        <p:txBody>
          <a:bodyPr wrap="square" rtlCol="0">
            <a:spAutoFit/>
          </a:bodyPr>
          <a:lstStyle/>
          <a:p>
            <a:r>
              <a:rPr lang="ru-RU" dirty="0" smtClean="0">
                <a:solidFill>
                  <a:schemeClr val="tx1">
                    <a:lumMod val="95000"/>
                  </a:schemeClr>
                </a:solidFill>
              </a:rPr>
              <a:t>Местный   </a:t>
            </a:r>
            <a:r>
              <a:rPr lang="ru-RU" dirty="0">
                <a:solidFill>
                  <a:schemeClr val="tx1">
                    <a:lumMod val="95000"/>
                  </a:schemeClr>
                </a:solidFill>
              </a:rPr>
              <a:t>референдум - голосование граждан РФ постоянно </a:t>
            </a:r>
          </a:p>
          <a:p>
            <a:r>
              <a:rPr lang="ru-RU" dirty="0">
                <a:solidFill>
                  <a:schemeClr val="tx1">
                    <a:lumMod val="95000"/>
                  </a:schemeClr>
                </a:solidFill>
              </a:rPr>
              <a:t>проживающих в границах муниципальных образований, по</a:t>
            </a:r>
          </a:p>
          <a:p>
            <a:r>
              <a:rPr lang="ru-RU" dirty="0">
                <a:solidFill>
                  <a:schemeClr val="tx1">
                    <a:lumMod val="95000"/>
                  </a:schemeClr>
                </a:solidFill>
              </a:rPr>
              <a:t>важным вопросам местного значения. </a:t>
            </a:r>
          </a:p>
          <a:p>
            <a:endParaRPr lang="ru-RU" dirty="0"/>
          </a:p>
        </p:txBody>
      </p:sp>
      <p:sp>
        <p:nvSpPr>
          <p:cNvPr id="8" name="TextBox 7"/>
          <p:cNvSpPr txBox="1"/>
          <p:nvPr/>
        </p:nvSpPr>
        <p:spPr>
          <a:xfrm>
            <a:off x="179512" y="116632"/>
            <a:ext cx="8712968"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3.Понятие и виды референдума</a:t>
            </a:r>
            <a:r>
              <a:rPr lang="ru-RU" sz="2400" dirty="0" smtClean="0">
                <a:solidFill>
                  <a:schemeClr val="tx1">
                    <a:lumMod val="95000"/>
                  </a:schemeClr>
                </a:solidFill>
              </a:rPr>
              <a:t>.</a:t>
            </a:r>
            <a:endParaRPr lang="ru-RU" sz="2400" dirty="0">
              <a:solidFill>
                <a:schemeClr val="tx1">
                  <a:lumMod val="95000"/>
                </a:schemeClr>
              </a:solidFill>
            </a:endParaRPr>
          </a:p>
        </p:txBody>
      </p:sp>
      <p:sp>
        <p:nvSpPr>
          <p:cNvPr id="9" name="TextBox 8"/>
          <p:cNvSpPr txBox="1"/>
          <p:nvPr/>
        </p:nvSpPr>
        <p:spPr>
          <a:xfrm>
            <a:off x="2699792" y="1124744"/>
            <a:ext cx="3816424" cy="461665"/>
          </a:xfrm>
          <a:prstGeom prst="rect">
            <a:avLst/>
          </a:prstGeom>
          <a:noFill/>
        </p:spPr>
        <p:txBody>
          <a:bodyPr wrap="square" rtlCol="0">
            <a:spAutoFit/>
          </a:bodyPr>
          <a:lstStyle/>
          <a:p>
            <a:pPr algn="ctr"/>
            <a:r>
              <a:rPr lang="ru-RU" sz="2400" dirty="0" smtClean="0"/>
              <a:t>Виды референдума</a:t>
            </a:r>
            <a:endParaRPr lang="ru-RU" sz="2400" dirty="0"/>
          </a:p>
        </p:txBody>
      </p:sp>
      <p:sp>
        <p:nvSpPr>
          <p:cNvPr id="10" name="Стрелка вправо 9"/>
          <p:cNvSpPr/>
          <p:nvPr/>
        </p:nvSpPr>
        <p:spPr>
          <a:xfrm>
            <a:off x="323528" y="2024844"/>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трелка вправо 10"/>
          <p:cNvSpPr/>
          <p:nvPr/>
        </p:nvSpPr>
        <p:spPr>
          <a:xfrm>
            <a:off x="323528" y="3573016"/>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Стрелка вправо 11"/>
          <p:cNvSpPr/>
          <p:nvPr/>
        </p:nvSpPr>
        <p:spPr>
          <a:xfrm>
            <a:off x="323528" y="5373216"/>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2530872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18</a:t>
            </a:fld>
            <a:endParaRPr lang="ru-RU" dirty="0"/>
          </a:p>
        </p:txBody>
      </p:sp>
      <p:sp>
        <p:nvSpPr>
          <p:cNvPr id="5" name="TextBox 4"/>
          <p:cNvSpPr txBox="1"/>
          <p:nvPr/>
        </p:nvSpPr>
        <p:spPr>
          <a:xfrm>
            <a:off x="502607" y="146880"/>
            <a:ext cx="842493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3.Понятие и виды референдума.</a:t>
            </a:r>
          </a:p>
        </p:txBody>
      </p:sp>
      <p:sp>
        <p:nvSpPr>
          <p:cNvPr id="6" name="TextBox 5"/>
          <p:cNvSpPr txBox="1"/>
          <p:nvPr/>
        </p:nvSpPr>
        <p:spPr>
          <a:xfrm>
            <a:off x="2741738" y="1503368"/>
            <a:ext cx="3946674" cy="800219"/>
          </a:xfrm>
          <a:prstGeom prst="rect">
            <a:avLst/>
          </a:prstGeom>
          <a:noFill/>
        </p:spPr>
        <p:txBody>
          <a:bodyPr wrap="square" rtlCol="0">
            <a:spAutoFit/>
          </a:bodyPr>
          <a:lstStyle/>
          <a:p>
            <a:pPr algn="ctr"/>
            <a:r>
              <a:rPr lang="ru-RU" sz="2800" dirty="0">
                <a:solidFill>
                  <a:schemeClr val="tx1">
                    <a:lumMod val="95000"/>
                  </a:schemeClr>
                </a:solidFill>
              </a:rPr>
              <a:t>Законодательная база</a:t>
            </a:r>
          </a:p>
          <a:p>
            <a:endParaRPr lang="ru-RU" dirty="0"/>
          </a:p>
        </p:txBody>
      </p:sp>
      <p:sp>
        <p:nvSpPr>
          <p:cNvPr id="7" name="TextBox 6"/>
          <p:cNvSpPr txBox="1"/>
          <p:nvPr/>
        </p:nvSpPr>
        <p:spPr>
          <a:xfrm>
            <a:off x="328058" y="2564904"/>
            <a:ext cx="8424936" cy="2215991"/>
          </a:xfrm>
          <a:prstGeom prst="rect">
            <a:avLst/>
          </a:prstGeom>
          <a:noFill/>
        </p:spPr>
        <p:txBody>
          <a:bodyPr wrap="square" rtlCol="0">
            <a:spAutoFit/>
          </a:bodyPr>
          <a:lstStyle/>
          <a:p>
            <a:pPr algn="ctr"/>
            <a:r>
              <a:rPr lang="ru-RU" sz="2000" dirty="0">
                <a:solidFill>
                  <a:schemeClr val="tx1">
                    <a:lumMod val="95000"/>
                  </a:schemeClr>
                </a:solidFill>
              </a:rPr>
              <a:t>Референдум РФ проводится в соответствии с Конституцией</a:t>
            </a:r>
          </a:p>
          <a:p>
            <a:pPr algn="just"/>
            <a:r>
              <a:rPr lang="ru-RU" sz="2000" dirty="0">
                <a:solidFill>
                  <a:schemeClr val="tx1">
                    <a:lumMod val="95000"/>
                  </a:schemeClr>
                </a:solidFill>
              </a:rPr>
              <a:t>РФ, Федеральным конституционным законом "О референдуме РФ" (1995), другими федеральными конституционными законами, Федеральным законом "Об основных гарантиях избирательных прав и права на участие в референдуме граждан РФ" (2002), другими федеральными законами </a:t>
            </a:r>
          </a:p>
          <a:p>
            <a:endParaRPr lang="ru-RU" dirty="0"/>
          </a:p>
        </p:txBody>
      </p:sp>
    </p:spTree>
    <p:extLst>
      <p:ext uri="{BB962C8B-B14F-4D97-AF65-F5344CB8AC3E}">
        <p14:creationId xmlns:p14="http://schemas.microsoft.com/office/powerpoint/2010/main" val="33153635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19</a:t>
            </a:fld>
            <a:endParaRPr lang="ru-RU" dirty="0"/>
          </a:p>
        </p:txBody>
      </p:sp>
      <p:sp>
        <p:nvSpPr>
          <p:cNvPr id="5" name="TextBox 4"/>
          <p:cNvSpPr txBox="1"/>
          <p:nvPr/>
        </p:nvSpPr>
        <p:spPr>
          <a:xfrm>
            <a:off x="2351337" y="908720"/>
            <a:ext cx="4392488" cy="461665"/>
          </a:xfrm>
          <a:prstGeom prst="rect">
            <a:avLst/>
          </a:prstGeom>
          <a:noFill/>
        </p:spPr>
        <p:txBody>
          <a:bodyPr wrap="square" rtlCol="0">
            <a:spAutoFit/>
          </a:bodyPr>
          <a:lstStyle/>
          <a:p>
            <a:pPr algn="ctr"/>
            <a:r>
              <a:rPr lang="ru-RU" sz="2400" dirty="0" smtClean="0"/>
              <a:t>Принципы референдума</a:t>
            </a:r>
            <a:endParaRPr lang="ru-RU" sz="2400" dirty="0"/>
          </a:p>
        </p:txBody>
      </p:sp>
      <p:sp>
        <p:nvSpPr>
          <p:cNvPr id="6" name="TextBox 5"/>
          <p:cNvSpPr txBox="1"/>
          <p:nvPr/>
        </p:nvSpPr>
        <p:spPr>
          <a:xfrm>
            <a:off x="652623" y="1772816"/>
            <a:ext cx="7632848" cy="4801314"/>
          </a:xfrm>
          <a:prstGeom prst="rect">
            <a:avLst/>
          </a:prstGeom>
          <a:noFill/>
        </p:spPr>
        <p:txBody>
          <a:bodyPr wrap="square" rtlCol="0">
            <a:spAutoFit/>
          </a:bodyPr>
          <a:lstStyle/>
          <a:p>
            <a:pPr marL="285750" indent="-285750">
              <a:buFont typeface="Arial" pitchFamily="34" charset="0"/>
              <a:buChar char="•"/>
            </a:pPr>
            <a:r>
              <a:rPr lang="ru-RU" dirty="0">
                <a:solidFill>
                  <a:schemeClr val="tx1">
                    <a:lumMod val="95000"/>
                  </a:schemeClr>
                </a:solidFill>
              </a:rPr>
              <a:t>Гражданин РФ участвует в референдуме на основе всеобщего прямого волеизъявления при тайном голосовании. </a:t>
            </a:r>
            <a:endParaRPr lang="ru-RU" dirty="0" smtClean="0">
              <a:solidFill>
                <a:schemeClr val="tx1">
                  <a:lumMod val="95000"/>
                </a:schemeClr>
              </a:solidFill>
            </a:endParaRP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Участие гражданина в референдуме является свободным и добровольным</a:t>
            </a:r>
            <a:r>
              <a:rPr lang="ru-RU" dirty="0" smtClean="0">
                <a:solidFill>
                  <a:schemeClr val="tx1">
                    <a:lumMod val="95000"/>
                  </a:schemeClr>
                </a:solidFill>
              </a:rPr>
              <a:t>.</a:t>
            </a: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Деятельность комиссий референдума осуществляется открыто и гласно</a:t>
            </a:r>
            <a:r>
              <a:rPr lang="ru-RU" dirty="0" smtClean="0">
                <a:solidFill>
                  <a:schemeClr val="tx1">
                    <a:lumMod val="95000"/>
                  </a:schemeClr>
                </a:solidFill>
              </a:rPr>
              <a:t>.</a:t>
            </a: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Инициатива проведения референдума принадлежит гражданам РФ</a:t>
            </a:r>
            <a:r>
              <a:rPr lang="ru-RU" dirty="0" smtClean="0">
                <a:solidFill>
                  <a:schemeClr val="tx1">
                    <a:lumMod val="95000"/>
                  </a:schemeClr>
                </a:solidFill>
              </a:rPr>
              <a:t>.</a:t>
            </a: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Назначение референдума осуществляется уполномоченным органом государственной власти. </a:t>
            </a:r>
            <a:endParaRPr lang="ru-RU" dirty="0" smtClean="0">
              <a:solidFill>
                <a:schemeClr val="tx1">
                  <a:lumMod val="95000"/>
                </a:schemeClr>
              </a:solidFill>
            </a:endParaRP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Решение, принятое на референдуме не нуждается в дополнительном утверждении. </a:t>
            </a:r>
          </a:p>
          <a:p>
            <a:endParaRPr lang="ru-RU" dirty="0"/>
          </a:p>
        </p:txBody>
      </p:sp>
      <p:sp>
        <p:nvSpPr>
          <p:cNvPr id="7" name="TextBox 6"/>
          <p:cNvSpPr txBox="1"/>
          <p:nvPr/>
        </p:nvSpPr>
        <p:spPr>
          <a:xfrm>
            <a:off x="251520" y="116631"/>
            <a:ext cx="8640960"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3.Понятие и виды референдума.</a:t>
            </a:r>
          </a:p>
        </p:txBody>
      </p:sp>
    </p:spTree>
    <p:extLst>
      <p:ext uri="{BB962C8B-B14F-4D97-AF65-F5344CB8AC3E}">
        <p14:creationId xmlns:p14="http://schemas.microsoft.com/office/powerpoint/2010/main" val="2344446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9B7F76D7-4E78-4C18-8A89-EF47E4921AF6}" type="slidenum">
              <a:rPr lang="ru-RU" smtClean="0"/>
              <a:pPr/>
              <a:t>2</a:t>
            </a:fld>
            <a:endParaRPr lang="ru-RU" dirty="0"/>
          </a:p>
        </p:txBody>
      </p:sp>
      <p:sp>
        <p:nvSpPr>
          <p:cNvPr id="12" name="TextBox 11"/>
          <p:cNvSpPr txBox="1"/>
          <p:nvPr/>
        </p:nvSpPr>
        <p:spPr>
          <a:xfrm>
            <a:off x="323528" y="2159108"/>
            <a:ext cx="8352928" cy="2954655"/>
          </a:xfrm>
          <a:prstGeom prst="rect">
            <a:avLst/>
          </a:prstGeom>
          <a:noFill/>
          <a:ln>
            <a:noFill/>
          </a:ln>
        </p:spPr>
        <p:txBody>
          <a:bodyPr wrap="square" rtlCol="0">
            <a:spAutoFit/>
          </a:bodyPr>
          <a:lstStyle/>
          <a:p>
            <a:r>
              <a:rPr lang="ru-RU" sz="2800" dirty="0">
                <a:solidFill>
                  <a:schemeClr val="tx1">
                    <a:lumMod val="95000"/>
                  </a:schemeClr>
                </a:solidFill>
              </a:rPr>
              <a:t>1.Понятие и принципы  избирательного права.</a:t>
            </a:r>
          </a:p>
          <a:p>
            <a:pPr>
              <a:buFont typeface="Wingdings" pitchFamily="2" charset="2"/>
              <a:buNone/>
            </a:pPr>
            <a:r>
              <a:rPr lang="ru-RU" sz="2800" dirty="0">
                <a:solidFill>
                  <a:schemeClr val="tx1">
                    <a:lumMod val="95000"/>
                  </a:schemeClr>
                </a:solidFill>
              </a:rPr>
              <a:t>2.Избирательная система.</a:t>
            </a:r>
          </a:p>
          <a:p>
            <a:pPr>
              <a:buFont typeface="Wingdings" pitchFamily="2" charset="2"/>
              <a:buNone/>
            </a:pPr>
            <a:r>
              <a:rPr lang="ru-RU" sz="2800" dirty="0">
                <a:solidFill>
                  <a:schemeClr val="tx1">
                    <a:lumMod val="95000"/>
                  </a:schemeClr>
                </a:solidFill>
              </a:rPr>
              <a:t>3.Понятие и виды референдума.</a:t>
            </a:r>
          </a:p>
          <a:p>
            <a:pPr>
              <a:buFont typeface="Wingdings" pitchFamily="2" charset="2"/>
              <a:buNone/>
            </a:pPr>
            <a:r>
              <a:rPr lang="ru-RU" sz="2800" dirty="0">
                <a:solidFill>
                  <a:schemeClr val="tx1">
                    <a:lumMod val="95000"/>
                  </a:schemeClr>
                </a:solidFill>
              </a:rPr>
              <a:t>4.Выборы Президента РФ.</a:t>
            </a:r>
          </a:p>
          <a:p>
            <a:pPr>
              <a:buFont typeface="Wingdings" pitchFamily="2" charset="2"/>
              <a:buNone/>
            </a:pPr>
            <a:r>
              <a:rPr lang="ru-RU" sz="2800" dirty="0">
                <a:solidFill>
                  <a:schemeClr val="tx1">
                    <a:lumMod val="95000"/>
                  </a:schemeClr>
                </a:solidFill>
              </a:rPr>
              <a:t>5.Порядок формирования </a:t>
            </a:r>
            <a:r>
              <a:rPr lang="ru-RU" sz="2800" dirty="0" smtClean="0">
                <a:solidFill>
                  <a:schemeClr val="tx1">
                    <a:lumMod val="95000"/>
                  </a:schemeClr>
                </a:solidFill>
              </a:rPr>
              <a:t>Федерального   Собрания </a:t>
            </a:r>
            <a:r>
              <a:rPr lang="ru-RU" sz="2800" dirty="0">
                <a:solidFill>
                  <a:schemeClr val="tx1">
                    <a:lumMod val="95000"/>
                  </a:schemeClr>
                </a:solidFill>
              </a:rPr>
              <a:t>РФ.</a:t>
            </a:r>
          </a:p>
          <a:p>
            <a:endParaRPr lang="ru-RU" dirty="0"/>
          </a:p>
        </p:txBody>
      </p:sp>
      <p:sp>
        <p:nvSpPr>
          <p:cNvPr id="13" name="TextBox 12"/>
          <p:cNvSpPr txBox="1"/>
          <p:nvPr/>
        </p:nvSpPr>
        <p:spPr>
          <a:xfrm>
            <a:off x="2339752" y="404664"/>
            <a:ext cx="4104456" cy="1015663"/>
          </a:xfrm>
          <a:prstGeom prst="rect">
            <a:avLst/>
          </a:prstGeom>
          <a:noFill/>
        </p:spPr>
        <p:txBody>
          <a:bodyPr wrap="square" rtlCol="0">
            <a:spAutoFit/>
          </a:bodyPr>
          <a:lstStyle/>
          <a:p>
            <a:pPr algn="ctr"/>
            <a:r>
              <a:rPr lang="ru-RU" sz="6000" dirty="0">
                <a:solidFill>
                  <a:schemeClr val="tx1">
                    <a:lumMod val="95000"/>
                  </a:schemeClr>
                </a:solidFill>
              </a:rPr>
              <a:t>План</a:t>
            </a:r>
          </a:p>
        </p:txBody>
      </p:sp>
    </p:spTree>
    <p:extLst>
      <p:ext uri="{BB962C8B-B14F-4D97-AF65-F5344CB8AC3E}">
        <p14:creationId xmlns:p14="http://schemas.microsoft.com/office/powerpoint/2010/main" val="363171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20</a:t>
            </a:fld>
            <a:endParaRPr lang="ru-RU" dirty="0"/>
          </a:p>
        </p:txBody>
      </p:sp>
      <p:sp>
        <p:nvSpPr>
          <p:cNvPr id="5" name="TextBox 4"/>
          <p:cNvSpPr txBox="1"/>
          <p:nvPr/>
        </p:nvSpPr>
        <p:spPr>
          <a:xfrm>
            <a:off x="395536" y="188640"/>
            <a:ext cx="8280920"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4.Выборы президента РФ.</a:t>
            </a:r>
          </a:p>
        </p:txBody>
      </p:sp>
      <p:sp>
        <p:nvSpPr>
          <p:cNvPr id="6" name="TextBox 5"/>
          <p:cNvSpPr txBox="1"/>
          <p:nvPr/>
        </p:nvSpPr>
        <p:spPr>
          <a:xfrm>
            <a:off x="467544" y="836712"/>
            <a:ext cx="8208912" cy="1477328"/>
          </a:xfrm>
          <a:prstGeom prst="rect">
            <a:avLst/>
          </a:prstGeom>
          <a:noFill/>
        </p:spPr>
        <p:txBody>
          <a:bodyPr wrap="square" rtlCol="0">
            <a:spAutoFit/>
          </a:bodyPr>
          <a:lstStyle/>
          <a:p>
            <a:pPr algn="ctr"/>
            <a:r>
              <a:rPr lang="ru-RU" dirty="0">
                <a:solidFill>
                  <a:schemeClr val="tx1">
                    <a:lumMod val="95000"/>
                  </a:schemeClr>
                </a:solidFill>
              </a:rPr>
              <a:t>Выборы Президента РФ проводятся в соответствии с Конституцией РФ, Федеральным законом "Об основных гарантиях избирательных прав, права на участие в референдуме граждан РФ"(2002), а также Федеральным законом "О выборах Президента РФ"(1999).</a:t>
            </a:r>
          </a:p>
          <a:p>
            <a:endParaRPr lang="ru-RU" dirty="0"/>
          </a:p>
        </p:txBody>
      </p:sp>
      <p:sp>
        <p:nvSpPr>
          <p:cNvPr id="7" name="TextBox 6"/>
          <p:cNvSpPr txBox="1"/>
          <p:nvPr/>
        </p:nvSpPr>
        <p:spPr>
          <a:xfrm>
            <a:off x="1763688" y="2198029"/>
            <a:ext cx="5760640" cy="738664"/>
          </a:xfrm>
          <a:prstGeom prst="rect">
            <a:avLst/>
          </a:prstGeom>
          <a:noFill/>
        </p:spPr>
        <p:txBody>
          <a:bodyPr wrap="square" rtlCol="0">
            <a:spAutoFit/>
          </a:bodyPr>
          <a:lstStyle/>
          <a:p>
            <a:pPr algn="ctr"/>
            <a:r>
              <a:rPr lang="ru-RU" sz="2400" dirty="0">
                <a:solidFill>
                  <a:schemeClr val="tx1">
                    <a:lumMod val="95000"/>
                  </a:schemeClr>
                </a:solidFill>
              </a:rPr>
              <a:t>Требования к кандидату</a:t>
            </a:r>
          </a:p>
          <a:p>
            <a:endParaRPr lang="ru-RU" dirty="0"/>
          </a:p>
        </p:txBody>
      </p:sp>
      <p:sp>
        <p:nvSpPr>
          <p:cNvPr id="8" name="TextBox 7"/>
          <p:cNvSpPr txBox="1"/>
          <p:nvPr/>
        </p:nvSpPr>
        <p:spPr>
          <a:xfrm>
            <a:off x="285324" y="2760831"/>
            <a:ext cx="8391132" cy="2246769"/>
          </a:xfrm>
          <a:prstGeom prst="rect">
            <a:avLst/>
          </a:prstGeom>
          <a:noFill/>
          <a:ln>
            <a:solidFill>
              <a:schemeClr val="tx1"/>
            </a:solidFill>
          </a:ln>
        </p:spPr>
        <p:txBody>
          <a:bodyPr wrap="square" rtlCol="0">
            <a:spAutoFit/>
          </a:bodyPr>
          <a:lstStyle/>
          <a:p>
            <a:pPr marL="285750" indent="-285750">
              <a:buFont typeface="Arial" pitchFamily="34" charset="0"/>
              <a:buChar char="•"/>
            </a:pPr>
            <a:r>
              <a:rPr lang="ru-RU" sz="2000" dirty="0">
                <a:solidFill>
                  <a:schemeClr val="tx1">
                    <a:lumMod val="95000"/>
                  </a:schemeClr>
                </a:solidFill>
              </a:rPr>
              <a:t>Г</a:t>
            </a:r>
            <a:r>
              <a:rPr lang="en-US" sz="2000" dirty="0">
                <a:solidFill>
                  <a:schemeClr val="tx1">
                    <a:lumMod val="95000"/>
                  </a:schemeClr>
                </a:solidFill>
              </a:rPr>
              <a:t>раждан</a:t>
            </a:r>
            <a:r>
              <a:rPr lang="ru-RU" sz="2000" dirty="0">
                <a:solidFill>
                  <a:schemeClr val="tx1">
                    <a:lumMod val="95000"/>
                  </a:schemeClr>
                </a:solidFill>
              </a:rPr>
              <a:t>ство</a:t>
            </a:r>
            <a:r>
              <a:rPr lang="en-US" sz="2000" dirty="0">
                <a:solidFill>
                  <a:schemeClr val="tx1">
                    <a:lumMod val="95000"/>
                  </a:schemeClr>
                </a:solidFill>
              </a:rPr>
              <a:t> Р</a:t>
            </a:r>
            <a:r>
              <a:rPr lang="ru-RU" sz="2000" dirty="0" smtClean="0">
                <a:solidFill>
                  <a:schemeClr val="tx1">
                    <a:lumMod val="95000"/>
                  </a:schemeClr>
                </a:solidFill>
              </a:rPr>
              <a:t>оссии;</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Возваст не </a:t>
            </a:r>
            <a:r>
              <a:rPr lang="ru-RU" sz="2000" dirty="0" smtClean="0">
                <a:solidFill>
                  <a:schemeClr val="tx1">
                    <a:lumMod val="95000"/>
                  </a:schemeClr>
                </a:solidFill>
              </a:rPr>
              <a:t>менее </a:t>
            </a:r>
            <a:r>
              <a:rPr lang="en-US" sz="2000" dirty="0" smtClean="0">
                <a:solidFill>
                  <a:schemeClr val="tx1">
                    <a:lumMod val="95000"/>
                  </a:schemeClr>
                </a:solidFill>
              </a:rPr>
              <a:t>35 лет</a:t>
            </a:r>
            <a:r>
              <a:rPr lang="ru-RU" sz="2000" dirty="0" smtClean="0">
                <a:solidFill>
                  <a:schemeClr val="tx1">
                    <a:lumMod val="95000"/>
                  </a:schemeClr>
                </a:solidFill>
              </a:rPr>
              <a:t>;</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П</a:t>
            </a:r>
            <a:r>
              <a:rPr lang="en-US" sz="2000" dirty="0">
                <a:solidFill>
                  <a:schemeClr val="tx1">
                    <a:lumMod val="95000"/>
                  </a:schemeClr>
                </a:solidFill>
              </a:rPr>
              <a:t>остоянно прожива</a:t>
            </a:r>
            <a:r>
              <a:rPr lang="ru-RU" sz="2000" dirty="0">
                <a:solidFill>
                  <a:schemeClr val="tx1">
                    <a:lumMod val="95000"/>
                  </a:schemeClr>
                </a:solidFill>
              </a:rPr>
              <a:t>ющий</a:t>
            </a:r>
            <a:r>
              <a:rPr lang="en-US" sz="2000" dirty="0">
                <a:solidFill>
                  <a:schemeClr val="tx1">
                    <a:lumMod val="95000"/>
                  </a:schemeClr>
                </a:solidFill>
              </a:rPr>
              <a:t> </a:t>
            </a:r>
            <a:r>
              <a:rPr lang="ru-RU" sz="2000" dirty="0">
                <a:solidFill>
                  <a:schemeClr val="tx1">
                    <a:lumMod val="95000"/>
                  </a:schemeClr>
                </a:solidFill>
              </a:rPr>
              <a:t>на территории </a:t>
            </a:r>
            <a:r>
              <a:rPr lang="en-US" sz="2000" dirty="0">
                <a:solidFill>
                  <a:schemeClr val="tx1">
                    <a:lumMod val="95000"/>
                  </a:schemeClr>
                </a:solidFill>
              </a:rPr>
              <a:t>РФ</a:t>
            </a:r>
            <a:r>
              <a:rPr lang="ru-RU" sz="2000" dirty="0">
                <a:solidFill>
                  <a:schemeClr val="tx1">
                    <a:lumMod val="95000"/>
                  </a:schemeClr>
                </a:solidFill>
              </a:rPr>
              <a:t> </a:t>
            </a:r>
            <a:r>
              <a:rPr lang="en-US" sz="2000" dirty="0">
                <a:solidFill>
                  <a:schemeClr val="tx1">
                    <a:lumMod val="95000"/>
                  </a:schemeClr>
                </a:solidFill>
              </a:rPr>
              <a:t>не менее 10 </a:t>
            </a:r>
            <a:r>
              <a:rPr lang="en-US" sz="2000" dirty="0" smtClean="0">
                <a:solidFill>
                  <a:schemeClr val="tx1">
                    <a:lumMod val="95000"/>
                  </a:schemeClr>
                </a:solidFill>
              </a:rPr>
              <a:t>лет</a:t>
            </a:r>
            <a:r>
              <a:rPr lang="ru-RU" sz="2000" dirty="0" smtClean="0">
                <a:solidFill>
                  <a:schemeClr val="tx1">
                    <a:lumMod val="95000"/>
                  </a:schemeClr>
                </a:solidFill>
              </a:rPr>
              <a:t>;</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Дееспособный, не содержащийся в местах лишения свободы по приговору </a:t>
            </a:r>
            <a:r>
              <a:rPr lang="ru-RU" sz="2000" dirty="0" smtClean="0">
                <a:solidFill>
                  <a:schemeClr val="tx1">
                    <a:lumMod val="95000"/>
                  </a:schemeClr>
                </a:solidFill>
              </a:rPr>
              <a:t>суда;</a:t>
            </a:r>
            <a:endParaRPr lang="ru-RU" sz="2000" dirty="0">
              <a:solidFill>
                <a:schemeClr val="tx1">
                  <a:lumMod val="95000"/>
                </a:schemeClr>
              </a:solidFill>
            </a:endParaRPr>
          </a:p>
          <a:p>
            <a:pPr marL="285750" indent="-285750">
              <a:buFont typeface="Arial" pitchFamily="34" charset="0"/>
              <a:buChar char="•"/>
            </a:pPr>
            <a:r>
              <a:rPr lang="en-US" sz="2000" dirty="0">
                <a:solidFill>
                  <a:schemeClr val="tx1">
                    <a:lumMod val="95000"/>
                  </a:schemeClr>
                </a:solidFill>
              </a:rPr>
              <a:t>Одно и то же лицо не может занимать</a:t>
            </a:r>
            <a:r>
              <a:rPr lang="ru-RU" sz="2000" dirty="0">
                <a:solidFill>
                  <a:schemeClr val="tx1">
                    <a:lumMod val="95000"/>
                  </a:schemeClr>
                </a:solidFill>
              </a:rPr>
              <a:t> </a:t>
            </a:r>
            <a:r>
              <a:rPr lang="en-US" sz="2000" dirty="0">
                <a:solidFill>
                  <a:schemeClr val="tx1">
                    <a:lumMod val="95000"/>
                  </a:schemeClr>
                </a:solidFill>
              </a:rPr>
              <a:t>должность Президента РФ более двух сроков </a:t>
            </a:r>
            <a:r>
              <a:rPr lang="en-US" sz="2000" dirty="0" smtClean="0">
                <a:solidFill>
                  <a:schemeClr val="tx1">
                    <a:lumMod val="95000"/>
                  </a:schemeClr>
                </a:solidFill>
              </a:rPr>
              <a:t>подряд</a:t>
            </a:r>
            <a:r>
              <a:rPr lang="ru-RU" sz="2000" dirty="0" smtClean="0">
                <a:solidFill>
                  <a:schemeClr val="tx1">
                    <a:lumMod val="95000"/>
                  </a:schemeClr>
                </a:solidFill>
              </a:rPr>
              <a:t>.</a:t>
            </a:r>
            <a:endParaRPr lang="en-US" sz="2000" dirty="0">
              <a:solidFill>
                <a:schemeClr val="tx1">
                  <a:lumMod val="95000"/>
                </a:schemeClr>
              </a:solidFill>
            </a:endParaRPr>
          </a:p>
        </p:txBody>
      </p:sp>
      <p:sp>
        <p:nvSpPr>
          <p:cNvPr id="9" name="TextBox 8"/>
          <p:cNvSpPr txBox="1"/>
          <p:nvPr/>
        </p:nvSpPr>
        <p:spPr>
          <a:xfrm>
            <a:off x="3588012" y="5284599"/>
            <a:ext cx="4872420" cy="1200329"/>
          </a:xfrm>
          <a:prstGeom prst="rect">
            <a:avLst/>
          </a:prstGeom>
          <a:noFill/>
        </p:spPr>
        <p:txBody>
          <a:bodyPr wrap="square" rtlCol="0">
            <a:spAutoFit/>
          </a:bodyPr>
          <a:lstStyle/>
          <a:p>
            <a:pPr algn="just"/>
            <a:r>
              <a:rPr lang="ru-RU" dirty="0">
                <a:solidFill>
                  <a:schemeClr val="tx1">
                    <a:lumMod val="95000"/>
                  </a:schemeClr>
                </a:solidFill>
              </a:rPr>
              <a:t>Совет Федерации за 120-150 дней, до истечения срока полномочий, или в течение 14 дней после отставки Президента.</a:t>
            </a:r>
          </a:p>
          <a:p>
            <a:endParaRPr lang="ru-RU" dirty="0"/>
          </a:p>
        </p:txBody>
      </p:sp>
      <p:sp>
        <p:nvSpPr>
          <p:cNvPr id="10" name="TextBox 9"/>
          <p:cNvSpPr txBox="1"/>
          <p:nvPr/>
        </p:nvSpPr>
        <p:spPr>
          <a:xfrm>
            <a:off x="599611" y="5474841"/>
            <a:ext cx="1620180" cy="984885"/>
          </a:xfrm>
          <a:prstGeom prst="rect">
            <a:avLst/>
          </a:prstGeom>
          <a:noFill/>
        </p:spPr>
        <p:txBody>
          <a:bodyPr wrap="square" rtlCol="0">
            <a:spAutoFit/>
          </a:bodyPr>
          <a:lstStyle/>
          <a:p>
            <a:pPr algn="ctr"/>
            <a:r>
              <a:rPr lang="ru-RU" sz="2000" dirty="0">
                <a:solidFill>
                  <a:schemeClr val="tx1">
                    <a:lumMod val="95000"/>
                  </a:schemeClr>
                </a:solidFill>
              </a:rPr>
              <a:t>Назначение</a:t>
            </a:r>
          </a:p>
          <a:p>
            <a:pPr algn="ctr"/>
            <a:r>
              <a:rPr lang="ru-RU" sz="2000" dirty="0">
                <a:solidFill>
                  <a:schemeClr val="tx1">
                    <a:lumMod val="95000"/>
                  </a:schemeClr>
                </a:solidFill>
              </a:rPr>
              <a:t>выборов</a:t>
            </a:r>
          </a:p>
          <a:p>
            <a:endParaRPr lang="ru-RU" dirty="0"/>
          </a:p>
        </p:txBody>
      </p:sp>
      <p:sp>
        <p:nvSpPr>
          <p:cNvPr id="11" name="Стрелка вправо 10"/>
          <p:cNvSpPr/>
          <p:nvPr/>
        </p:nvSpPr>
        <p:spPr>
          <a:xfrm>
            <a:off x="2292827" y="5632736"/>
            <a:ext cx="936104"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C000"/>
              </a:solidFill>
            </a:endParaRPr>
          </a:p>
        </p:txBody>
      </p:sp>
    </p:spTree>
    <p:extLst>
      <p:ext uri="{BB962C8B-B14F-4D97-AF65-F5344CB8AC3E}">
        <p14:creationId xmlns:p14="http://schemas.microsoft.com/office/powerpoint/2010/main" val="1977500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Политология\6356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937" y="3103982"/>
            <a:ext cx="7721600" cy="1968500"/>
          </a:xfrm>
          <a:prstGeom prst="rect">
            <a:avLst/>
          </a:prstGeom>
          <a:noFill/>
          <a:effectLst>
            <a:softEdge rad="685800"/>
          </a:effectLst>
          <a:extLst>
            <a:ext uri="{909E8E84-426E-40DD-AFC4-6F175D3DCCD1}">
              <a14:hiddenFill xmlns:a14="http://schemas.microsoft.com/office/drawing/2010/main">
                <a:solidFill>
                  <a:srgbClr val="FFFFFF"/>
                </a:solidFill>
              </a14:hiddenFill>
            </a:ext>
          </a:extLst>
        </p:spPr>
      </p:pic>
      <p:sp>
        <p:nvSpPr>
          <p:cNvPr id="4" name="Номер слайда 3"/>
          <p:cNvSpPr>
            <a:spLocks noGrp="1"/>
          </p:cNvSpPr>
          <p:nvPr>
            <p:ph type="sldNum" sz="quarter" idx="12"/>
          </p:nvPr>
        </p:nvSpPr>
        <p:spPr/>
        <p:txBody>
          <a:bodyPr/>
          <a:lstStyle/>
          <a:p>
            <a:fld id="{9B7F76D7-4E78-4C18-8A89-EF47E4921AF6}" type="slidenum">
              <a:rPr lang="ru-RU" smtClean="0"/>
              <a:pPr/>
              <a:t>21</a:t>
            </a:fld>
            <a:endParaRPr lang="ru-RU" dirty="0"/>
          </a:p>
        </p:txBody>
      </p:sp>
      <p:sp>
        <p:nvSpPr>
          <p:cNvPr id="2" name="TextBox 1"/>
          <p:cNvSpPr txBox="1"/>
          <p:nvPr/>
        </p:nvSpPr>
        <p:spPr>
          <a:xfrm>
            <a:off x="450777" y="1180201"/>
            <a:ext cx="8369695" cy="2523768"/>
          </a:xfrm>
          <a:prstGeom prst="rect">
            <a:avLst/>
          </a:prstGeom>
          <a:noFill/>
        </p:spPr>
        <p:txBody>
          <a:bodyPr wrap="square" rtlCol="0">
            <a:spAutoFit/>
          </a:bodyPr>
          <a:lstStyle/>
          <a:p>
            <a:pPr algn="just"/>
            <a:r>
              <a:rPr lang="ru-RU" sz="2000" dirty="0">
                <a:solidFill>
                  <a:schemeClr val="tx1">
                    <a:lumMod val="95000"/>
                  </a:schemeClr>
                </a:solidFill>
              </a:rPr>
              <a:t>     Кандидаты на должность Президента РФ выдвигают инициативные группы избирателей (не менее 100 человек), избирательные объединения (общероссийские политические общественные объединения, действующее не менее года на день голосования) и избирательные блоки (объединения избирательных объединений). Кандидат представляет заявление о согласии баллотироваться, сведения о доходах и имуществе.</a:t>
            </a:r>
          </a:p>
          <a:p>
            <a:pPr algn="ctr"/>
            <a:endParaRPr lang="ru-RU" dirty="0"/>
          </a:p>
        </p:txBody>
      </p:sp>
      <p:sp>
        <p:nvSpPr>
          <p:cNvPr id="3" name="TextBox 2"/>
          <p:cNvSpPr txBox="1"/>
          <p:nvPr/>
        </p:nvSpPr>
        <p:spPr>
          <a:xfrm>
            <a:off x="450776" y="116632"/>
            <a:ext cx="836969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4.Выборы  президента РФ.</a:t>
            </a:r>
          </a:p>
        </p:txBody>
      </p:sp>
      <p:sp>
        <p:nvSpPr>
          <p:cNvPr id="5" name="TextBox 4"/>
          <p:cNvSpPr txBox="1"/>
          <p:nvPr/>
        </p:nvSpPr>
        <p:spPr>
          <a:xfrm>
            <a:off x="2448583" y="692696"/>
            <a:ext cx="4374082" cy="830997"/>
          </a:xfrm>
          <a:prstGeom prst="rect">
            <a:avLst/>
          </a:prstGeom>
          <a:noFill/>
        </p:spPr>
        <p:txBody>
          <a:bodyPr wrap="square" rtlCol="0">
            <a:spAutoFit/>
          </a:bodyPr>
          <a:lstStyle/>
          <a:p>
            <a:pPr algn="ctr"/>
            <a:r>
              <a:rPr lang="ru-RU" sz="2400" dirty="0">
                <a:solidFill>
                  <a:schemeClr val="tx1">
                    <a:lumMod val="95000"/>
                  </a:schemeClr>
                </a:solidFill>
              </a:rPr>
              <a:t>Выдвижение кандидата</a:t>
            </a:r>
          </a:p>
          <a:p>
            <a:endParaRPr lang="ru-RU" sz="2400" dirty="0">
              <a:solidFill>
                <a:srgbClr val="FFC000"/>
              </a:solidFill>
              <a:effectLst>
                <a:glow rad="101600">
                  <a:schemeClr val="tx1">
                    <a:alpha val="60000"/>
                  </a:schemeClr>
                </a:glow>
              </a:effectLst>
            </a:endParaRPr>
          </a:p>
        </p:txBody>
      </p:sp>
      <p:sp>
        <p:nvSpPr>
          <p:cNvPr id="6" name="TextBox 5"/>
          <p:cNvSpPr txBox="1"/>
          <p:nvPr/>
        </p:nvSpPr>
        <p:spPr>
          <a:xfrm>
            <a:off x="2691408" y="4869160"/>
            <a:ext cx="3888432" cy="738664"/>
          </a:xfrm>
          <a:prstGeom prst="rect">
            <a:avLst/>
          </a:prstGeom>
          <a:noFill/>
        </p:spPr>
        <p:txBody>
          <a:bodyPr wrap="square" rtlCol="0">
            <a:spAutoFit/>
          </a:bodyPr>
          <a:lstStyle/>
          <a:p>
            <a:r>
              <a:rPr lang="ru-RU" sz="2400" dirty="0">
                <a:solidFill>
                  <a:schemeClr val="tx1">
                    <a:lumMod val="95000"/>
                  </a:schemeClr>
                </a:solidFill>
              </a:rPr>
              <a:t>Регистрация кандидата</a:t>
            </a:r>
          </a:p>
          <a:p>
            <a:endParaRPr lang="ru-RU" dirty="0"/>
          </a:p>
        </p:txBody>
      </p:sp>
      <p:sp>
        <p:nvSpPr>
          <p:cNvPr id="7" name="TextBox 6"/>
          <p:cNvSpPr txBox="1"/>
          <p:nvPr/>
        </p:nvSpPr>
        <p:spPr>
          <a:xfrm>
            <a:off x="226807" y="5257562"/>
            <a:ext cx="8665673" cy="1600438"/>
          </a:xfrm>
          <a:prstGeom prst="rect">
            <a:avLst/>
          </a:prstGeom>
          <a:noFill/>
        </p:spPr>
        <p:txBody>
          <a:bodyPr wrap="square" rtlCol="0">
            <a:spAutoFit/>
          </a:bodyPr>
          <a:lstStyle/>
          <a:p>
            <a:pPr algn="ctr"/>
            <a:r>
              <a:rPr lang="ru-RU" sz="2000" dirty="0">
                <a:solidFill>
                  <a:schemeClr val="tx1">
                    <a:lumMod val="95000"/>
                  </a:schemeClr>
                </a:solidFill>
              </a:rPr>
              <a:t>    Избирательное объединение, избирательный блок, инициативная группа избирателей обязаны собрать не менее миллиона</a:t>
            </a:r>
            <a:r>
              <a:rPr lang="en-US" sz="2000" dirty="0">
                <a:solidFill>
                  <a:schemeClr val="tx1">
                    <a:lumMod val="95000"/>
                  </a:schemeClr>
                </a:solidFill>
              </a:rPr>
              <a:t> </a:t>
            </a:r>
            <a:r>
              <a:rPr lang="ru-RU" sz="2000" dirty="0">
                <a:solidFill>
                  <a:schemeClr val="tx1">
                    <a:lumMod val="95000"/>
                  </a:schemeClr>
                </a:solidFill>
              </a:rPr>
              <a:t>подписей избирателей, причём не более 70 тысяч подписей по</a:t>
            </a:r>
            <a:r>
              <a:rPr lang="en-US" sz="2000" dirty="0">
                <a:solidFill>
                  <a:schemeClr val="tx1">
                    <a:lumMod val="95000"/>
                  </a:schemeClr>
                </a:solidFill>
              </a:rPr>
              <a:t> </a:t>
            </a:r>
            <a:r>
              <a:rPr lang="ru-RU" sz="2000" dirty="0">
                <a:solidFill>
                  <a:schemeClr val="tx1">
                    <a:lumMod val="95000"/>
                  </a:schemeClr>
                </a:solidFill>
              </a:rPr>
              <a:t>Одному Субъекту Федерации. Регистрацию производит ЦИК. </a:t>
            </a:r>
          </a:p>
          <a:p>
            <a:endParaRPr lang="ru-RU" dirty="0"/>
          </a:p>
        </p:txBody>
      </p:sp>
    </p:spTree>
    <p:extLst>
      <p:ext uri="{BB962C8B-B14F-4D97-AF65-F5344CB8AC3E}">
        <p14:creationId xmlns:p14="http://schemas.microsoft.com/office/powerpoint/2010/main" val="4995610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22</a:t>
            </a:fld>
            <a:endParaRPr lang="ru-RU" dirty="0"/>
          </a:p>
        </p:txBody>
      </p:sp>
      <p:sp>
        <p:nvSpPr>
          <p:cNvPr id="2" name="TextBox 1"/>
          <p:cNvSpPr txBox="1"/>
          <p:nvPr/>
        </p:nvSpPr>
        <p:spPr>
          <a:xfrm>
            <a:off x="251520" y="116632"/>
            <a:ext cx="8712968"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4.Выборы  президента РФ.</a:t>
            </a:r>
          </a:p>
        </p:txBody>
      </p:sp>
      <p:sp>
        <p:nvSpPr>
          <p:cNvPr id="3" name="TextBox 2"/>
          <p:cNvSpPr txBox="1"/>
          <p:nvPr/>
        </p:nvSpPr>
        <p:spPr>
          <a:xfrm>
            <a:off x="1547664" y="702584"/>
            <a:ext cx="6264696" cy="461665"/>
          </a:xfrm>
          <a:prstGeom prst="rect">
            <a:avLst/>
          </a:prstGeom>
          <a:noFill/>
        </p:spPr>
        <p:txBody>
          <a:bodyPr wrap="square" rtlCol="0">
            <a:spAutoFit/>
          </a:bodyPr>
          <a:lstStyle/>
          <a:p>
            <a:pPr algn="ctr"/>
            <a:r>
              <a:rPr lang="ru-RU" sz="2400" dirty="0" smtClean="0">
                <a:solidFill>
                  <a:schemeClr val="tx1">
                    <a:lumMod val="95000"/>
                  </a:schemeClr>
                </a:solidFill>
              </a:rPr>
              <a:t>Финансировани</a:t>
            </a:r>
            <a:r>
              <a:rPr lang="ru-RU" sz="2400" dirty="0">
                <a:solidFill>
                  <a:schemeClr val="tx1">
                    <a:lumMod val="95000"/>
                  </a:schemeClr>
                </a:solidFill>
              </a:rPr>
              <a:t>е</a:t>
            </a:r>
            <a:r>
              <a:rPr lang="ru-RU" sz="2400" dirty="0" smtClean="0">
                <a:solidFill>
                  <a:schemeClr val="tx1">
                    <a:lumMod val="95000"/>
                  </a:schemeClr>
                </a:solidFill>
              </a:rPr>
              <a:t> </a:t>
            </a:r>
            <a:r>
              <a:rPr lang="ru-RU" sz="2400" dirty="0">
                <a:solidFill>
                  <a:schemeClr val="tx1">
                    <a:lumMod val="95000"/>
                  </a:schemeClr>
                </a:solidFill>
              </a:rPr>
              <a:t>избирательной компании</a:t>
            </a:r>
          </a:p>
        </p:txBody>
      </p:sp>
      <p:sp>
        <p:nvSpPr>
          <p:cNvPr id="5" name="TextBox 4"/>
          <p:cNvSpPr txBox="1"/>
          <p:nvPr/>
        </p:nvSpPr>
        <p:spPr>
          <a:xfrm>
            <a:off x="899592" y="1374941"/>
            <a:ext cx="7272808" cy="1908215"/>
          </a:xfrm>
          <a:prstGeom prst="rect">
            <a:avLst/>
          </a:prstGeom>
          <a:noFill/>
        </p:spPr>
        <p:txBody>
          <a:bodyPr wrap="square" rtlCol="0">
            <a:spAutoFit/>
          </a:bodyPr>
          <a:lstStyle/>
          <a:p>
            <a:pPr algn="just"/>
            <a:r>
              <a:rPr lang="ru-RU" sz="2000" dirty="0">
                <a:solidFill>
                  <a:schemeClr val="tx1">
                    <a:lumMod val="95000"/>
                  </a:schemeClr>
                </a:solidFill>
              </a:rPr>
              <a:t>Предвыборная агитация проводится на основе равноправия</a:t>
            </a:r>
          </a:p>
          <a:p>
            <a:pPr algn="just"/>
            <a:r>
              <a:rPr lang="ru-RU" sz="2000" dirty="0">
                <a:solidFill>
                  <a:schemeClr val="tx1">
                    <a:lumMod val="95000"/>
                  </a:schemeClr>
                </a:solidFill>
              </a:rPr>
              <a:t>всех зарегистрированных кандидатов. Расходы на проведение выборов финансируются из федерального бюджета. Избирательные действия кандидатов должны финансироваться только через их избирательные фонды.</a:t>
            </a:r>
          </a:p>
          <a:p>
            <a:endParaRPr lang="ru-RU" dirty="0"/>
          </a:p>
        </p:txBody>
      </p:sp>
      <p:sp>
        <p:nvSpPr>
          <p:cNvPr id="6" name="TextBox 5"/>
          <p:cNvSpPr txBox="1"/>
          <p:nvPr/>
        </p:nvSpPr>
        <p:spPr>
          <a:xfrm>
            <a:off x="2699792" y="3335622"/>
            <a:ext cx="3816424" cy="461665"/>
          </a:xfrm>
          <a:prstGeom prst="rect">
            <a:avLst/>
          </a:prstGeom>
          <a:noFill/>
        </p:spPr>
        <p:txBody>
          <a:bodyPr wrap="square" rtlCol="0">
            <a:spAutoFit/>
          </a:bodyPr>
          <a:lstStyle/>
          <a:p>
            <a:pPr algn="ctr"/>
            <a:r>
              <a:rPr lang="ru-RU" sz="2400" dirty="0">
                <a:solidFill>
                  <a:schemeClr val="tx1">
                    <a:lumMod val="95000"/>
                  </a:schemeClr>
                </a:solidFill>
              </a:rPr>
              <a:t>Подведение итогов</a:t>
            </a:r>
          </a:p>
        </p:txBody>
      </p:sp>
      <p:sp>
        <p:nvSpPr>
          <p:cNvPr id="7" name="TextBox 6"/>
          <p:cNvSpPr txBox="1"/>
          <p:nvPr/>
        </p:nvSpPr>
        <p:spPr>
          <a:xfrm>
            <a:off x="467544" y="3861049"/>
            <a:ext cx="8064896" cy="2880320"/>
          </a:xfrm>
          <a:prstGeom prst="rect">
            <a:avLst/>
          </a:prstGeom>
          <a:noFill/>
        </p:spPr>
        <p:txBody>
          <a:bodyPr wrap="square" rtlCol="0">
            <a:spAutoFit/>
          </a:bodyPr>
          <a:lstStyle/>
          <a:p>
            <a:pPr algn="just"/>
            <a:r>
              <a:rPr lang="ru-RU" sz="2000" dirty="0">
                <a:solidFill>
                  <a:schemeClr val="tx1">
                    <a:lumMod val="95000"/>
                  </a:schemeClr>
                </a:solidFill>
              </a:rPr>
              <a:t>Избранным считается зарегистрированный кандидат, получивший более половины голосов. Выборы признаются несостоявшимися, если в них приняли участие менее половины избирателей или наибольшее число голосов подано против всех кандидатов. Если по итогам общих выборов Президент РФ не избран, через 21 день проводится повторное голосование по двум кандидатам, получившим наибольшее число голосов. Во </a:t>
            </a:r>
            <a:r>
              <a:rPr lang="en-US" sz="2000" dirty="0">
                <a:solidFill>
                  <a:schemeClr val="tx1">
                    <a:lumMod val="95000"/>
                  </a:schemeClr>
                </a:solidFill>
              </a:rPr>
              <a:t>II </a:t>
            </a:r>
            <a:r>
              <a:rPr lang="ru-RU" sz="2000" dirty="0">
                <a:solidFill>
                  <a:schemeClr val="tx1">
                    <a:lumMod val="95000"/>
                  </a:schemeClr>
                </a:solidFill>
              </a:rPr>
              <a:t>туре избранным считается кандидат, получивший большее число голосов.</a:t>
            </a:r>
          </a:p>
          <a:p>
            <a:endParaRPr lang="ru-RU" dirty="0"/>
          </a:p>
        </p:txBody>
      </p:sp>
    </p:spTree>
    <p:extLst>
      <p:ext uri="{BB962C8B-B14F-4D97-AF65-F5344CB8AC3E}">
        <p14:creationId xmlns:p14="http://schemas.microsoft.com/office/powerpoint/2010/main" val="471260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16632"/>
            <a:ext cx="8640960" cy="461665"/>
          </a:xfrm>
          <a:prstGeom prst="rect">
            <a:avLst/>
          </a:prstGeom>
          <a:noFill/>
          <a:ln>
            <a:solidFill>
              <a:schemeClr val="tx1"/>
            </a:solidFill>
          </a:ln>
        </p:spPr>
        <p:txBody>
          <a:bodyPr wrap="square" rtlCol="0">
            <a:spAutoFit/>
          </a:bodyPr>
          <a:lstStyle/>
          <a:p>
            <a:pPr algn="ctr"/>
            <a:r>
              <a:rPr lang="ru-RU" sz="2400" dirty="0" smtClean="0">
                <a:solidFill>
                  <a:schemeClr val="tx1">
                    <a:lumMod val="95000"/>
                  </a:schemeClr>
                </a:solidFill>
              </a:rPr>
              <a:t>4.Выборы  президента РФ.</a:t>
            </a:r>
            <a:endParaRPr lang="ru-RU" sz="2400" dirty="0">
              <a:solidFill>
                <a:schemeClr val="tx1">
                  <a:lumMod val="95000"/>
                </a:schemeClr>
              </a:solidFill>
            </a:endParaRPr>
          </a:p>
        </p:txBody>
      </p:sp>
      <p:sp>
        <p:nvSpPr>
          <p:cNvPr id="6" name="TextBox 5"/>
          <p:cNvSpPr txBox="1"/>
          <p:nvPr/>
        </p:nvSpPr>
        <p:spPr>
          <a:xfrm>
            <a:off x="1226267" y="818128"/>
            <a:ext cx="6696744" cy="738664"/>
          </a:xfrm>
          <a:prstGeom prst="rect">
            <a:avLst/>
          </a:prstGeom>
          <a:noFill/>
        </p:spPr>
        <p:txBody>
          <a:bodyPr wrap="square" rtlCol="0">
            <a:spAutoFit/>
          </a:bodyPr>
          <a:lstStyle/>
          <a:p>
            <a:pPr algn="ctr"/>
            <a:r>
              <a:rPr lang="ru-RU" sz="2400" dirty="0">
                <a:solidFill>
                  <a:schemeClr val="tx1">
                    <a:lumMod val="95000"/>
                  </a:schemeClr>
                </a:solidFill>
              </a:rPr>
              <a:t>Вступление в должность</a:t>
            </a:r>
          </a:p>
          <a:p>
            <a:endParaRPr lang="ru-RU" dirty="0"/>
          </a:p>
        </p:txBody>
      </p:sp>
      <p:sp>
        <p:nvSpPr>
          <p:cNvPr id="7" name="TextBox 6"/>
          <p:cNvSpPr txBox="1"/>
          <p:nvPr/>
        </p:nvSpPr>
        <p:spPr>
          <a:xfrm>
            <a:off x="179512" y="1340769"/>
            <a:ext cx="8640959" cy="1631216"/>
          </a:xfrm>
          <a:prstGeom prst="rect">
            <a:avLst/>
          </a:prstGeom>
          <a:noFill/>
        </p:spPr>
        <p:txBody>
          <a:bodyPr wrap="square" rtlCol="0">
            <a:spAutoFit/>
          </a:bodyPr>
          <a:lstStyle/>
          <a:p>
            <a:pPr algn="just"/>
            <a:r>
              <a:rPr lang="ru-RU" sz="2000" dirty="0">
                <a:solidFill>
                  <a:schemeClr val="tx1">
                    <a:lumMod val="95000"/>
                  </a:schemeClr>
                </a:solidFill>
              </a:rPr>
              <a:t>Вновь избранный Президент РФ вступает в должность в день истечения четырёхлетнего срока полномочий Президента РФ, избранного на предыдущих выборах, а в случае досрочных, или повторных выборов - на тридцатый день со дня опубликования результатов выборов Президента РФ. </a:t>
            </a:r>
            <a:endParaRPr lang="ru-RU" sz="2000" dirty="0" smtClean="0">
              <a:solidFill>
                <a:schemeClr val="tx1">
                  <a:lumMod val="95000"/>
                </a:schemeClr>
              </a:solidFill>
            </a:endParaRPr>
          </a:p>
        </p:txBody>
      </p:sp>
      <p:sp>
        <p:nvSpPr>
          <p:cNvPr id="2" name="TextBox 1"/>
          <p:cNvSpPr txBox="1"/>
          <p:nvPr/>
        </p:nvSpPr>
        <p:spPr>
          <a:xfrm>
            <a:off x="182151" y="5609223"/>
            <a:ext cx="8784976" cy="1015663"/>
          </a:xfrm>
          <a:prstGeom prst="rect">
            <a:avLst/>
          </a:prstGeom>
          <a:noFill/>
        </p:spPr>
        <p:txBody>
          <a:bodyPr wrap="square" rtlCol="0">
            <a:spAutoFit/>
          </a:bodyPr>
          <a:lstStyle/>
          <a:p>
            <a:pPr algn="just"/>
            <a:r>
              <a:rPr lang="ru-RU" sz="2000" dirty="0" smtClean="0">
                <a:solidFill>
                  <a:schemeClr val="tx1">
                    <a:lumMod val="95000"/>
                  </a:schemeClr>
                </a:solidFill>
              </a:rPr>
              <a:t>При </a:t>
            </a:r>
            <a:r>
              <a:rPr lang="ru-RU" sz="2000" dirty="0">
                <a:solidFill>
                  <a:schemeClr val="tx1">
                    <a:lumMod val="95000"/>
                  </a:schemeClr>
                </a:solidFill>
              </a:rPr>
              <a:t>вступлении в должность Президент РФ приносит народу присягу, текст которой утверждён статьёй 82 Конституции РФ.С 2012 года президентский срок увеличен до шести лет</a:t>
            </a:r>
            <a:r>
              <a:rPr lang="ru-RU" sz="2000" dirty="0" smtClean="0">
                <a:solidFill>
                  <a:schemeClr val="tx1">
                    <a:lumMod val="95000"/>
                  </a:schemeClr>
                </a:solidFill>
              </a:rPr>
              <a:t>.</a:t>
            </a:r>
            <a:endParaRPr lang="ru-RU" sz="2000" dirty="0">
              <a:solidFill>
                <a:schemeClr val="tx1">
                  <a:lumMod val="95000"/>
                </a:schemeClr>
              </a:solidFill>
            </a:endParaRPr>
          </a:p>
        </p:txBody>
      </p:sp>
      <p:pic>
        <p:nvPicPr>
          <p:cNvPr id="4099" name="Picture 3" descr="D:\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780928"/>
            <a:ext cx="3672408" cy="2703111"/>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4075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24</a:t>
            </a:fld>
            <a:endParaRPr lang="ru-RU" dirty="0"/>
          </a:p>
        </p:txBody>
      </p:sp>
      <p:sp>
        <p:nvSpPr>
          <p:cNvPr id="5" name="TextBox 4"/>
          <p:cNvSpPr txBox="1"/>
          <p:nvPr/>
        </p:nvSpPr>
        <p:spPr>
          <a:xfrm>
            <a:off x="395536" y="116632"/>
            <a:ext cx="8352928"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4.Выборы  президента РФ</a:t>
            </a:r>
            <a:r>
              <a:rPr lang="ru-RU" sz="2400" dirty="0" smtClean="0">
                <a:solidFill>
                  <a:schemeClr val="tx1">
                    <a:lumMod val="95000"/>
                  </a:schemeClr>
                </a:solidFill>
              </a:rPr>
              <a:t>.</a:t>
            </a:r>
            <a:endParaRPr lang="ru-RU" sz="2400" dirty="0">
              <a:solidFill>
                <a:schemeClr val="tx1">
                  <a:lumMod val="95000"/>
                </a:schemeClr>
              </a:solidFill>
            </a:endParaRPr>
          </a:p>
        </p:txBody>
      </p:sp>
      <p:sp>
        <p:nvSpPr>
          <p:cNvPr id="6" name="TextBox 5"/>
          <p:cNvSpPr txBox="1"/>
          <p:nvPr/>
        </p:nvSpPr>
        <p:spPr>
          <a:xfrm>
            <a:off x="2447764" y="1484784"/>
            <a:ext cx="4248472" cy="1015663"/>
          </a:xfrm>
          <a:prstGeom prst="rect">
            <a:avLst/>
          </a:prstGeom>
          <a:noFill/>
        </p:spPr>
        <p:txBody>
          <a:bodyPr wrap="square" rtlCol="0">
            <a:spAutoFit/>
          </a:bodyPr>
          <a:lstStyle/>
          <a:p>
            <a:pPr algn="ctr"/>
            <a:r>
              <a:rPr lang="ru-RU" sz="2400" dirty="0">
                <a:solidFill>
                  <a:schemeClr val="tx1">
                    <a:lumMod val="95000"/>
                  </a:schemeClr>
                </a:solidFill>
              </a:rPr>
              <a:t>Прекращение полномочий</a:t>
            </a:r>
          </a:p>
          <a:p>
            <a:endParaRPr lang="ru-RU" dirty="0"/>
          </a:p>
          <a:p>
            <a:endParaRPr lang="ru-RU" dirty="0"/>
          </a:p>
        </p:txBody>
      </p:sp>
      <p:sp>
        <p:nvSpPr>
          <p:cNvPr id="7" name="TextBox 6"/>
          <p:cNvSpPr txBox="1"/>
          <p:nvPr/>
        </p:nvSpPr>
        <p:spPr>
          <a:xfrm>
            <a:off x="827584" y="2132856"/>
            <a:ext cx="7128792" cy="3447098"/>
          </a:xfrm>
          <a:prstGeom prst="rect">
            <a:avLst/>
          </a:prstGeom>
          <a:noFill/>
        </p:spPr>
        <p:txBody>
          <a:bodyPr wrap="square" rtlCol="0">
            <a:spAutoFit/>
          </a:bodyPr>
          <a:lstStyle/>
          <a:p>
            <a:pPr marL="285750" indent="-285750" algn="just">
              <a:buFont typeface="Arial" pitchFamily="34" charset="0"/>
              <a:buChar char="•"/>
            </a:pPr>
            <a:r>
              <a:rPr lang="ru-RU" sz="2000" dirty="0">
                <a:solidFill>
                  <a:schemeClr val="tx1">
                    <a:lumMod val="95000"/>
                  </a:schemeClr>
                </a:solidFill>
              </a:rPr>
              <a:t>Президент РФ прекращает исполнение своих полномочий с истечением срока его пребывания в должности с момента принесения присяги вновь избранным Президентом РФ. </a:t>
            </a:r>
            <a:endParaRPr lang="ru-RU" sz="2000" dirty="0" smtClean="0">
              <a:solidFill>
                <a:schemeClr val="tx1">
                  <a:lumMod val="95000"/>
                </a:schemeClr>
              </a:solidFill>
            </a:endParaRPr>
          </a:p>
          <a:p>
            <a:pPr algn="just"/>
            <a:endParaRPr lang="ru-RU" sz="2000" dirty="0">
              <a:solidFill>
                <a:schemeClr val="tx1">
                  <a:lumMod val="95000"/>
                </a:schemeClr>
              </a:solidFill>
            </a:endParaRPr>
          </a:p>
          <a:p>
            <a:pPr marL="285750" indent="-285750" algn="just">
              <a:buFont typeface="Arial" pitchFamily="34" charset="0"/>
              <a:buChar char="•"/>
            </a:pPr>
            <a:r>
              <a:rPr lang="ru-RU" sz="2000" dirty="0">
                <a:solidFill>
                  <a:schemeClr val="tx1">
                    <a:lumMod val="95000"/>
                  </a:schemeClr>
                </a:solidFill>
              </a:rPr>
              <a:t>Президент РФ досрочно прекращает исполнение своих полномочий в случае добровольной отставки, стойкой неспособности по состоянию здоровья осуществлять принадлежащие ему полномочия, или отрешения от должности. </a:t>
            </a:r>
          </a:p>
          <a:p>
            <a:endParaRPr lang="ru-RU" dirty="0"/>
          </a:p>
        </p:txBody>
      </p:sp>
    </p:spTree>
    <p:extLst>
      <p:ext uri="{BB962C8B-B14F-4D97-AF65-F5344CB8AC3E}">
        <p14:creationId xmlns:p14="http://schemas.microsoft.com/office/powerpoint/2010/main" val="33560243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16632"/>
            <a:ext cx="842493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4.Выборы  президента РФ.</a:t>
            </a:r>
          </a:p>
        </p:txBody>
      </p:sp>
      <p:sp>
        <p:nvSpPr>
          <p:cNvPr id="6" name="TextBox 5"/>
          <p:cNvSpPr txBox="1"/>
          <p:nvPr/>
        </p:nvSpPr>
        <p:spPr>
          <a:xfrm>
            <a:off x="1943708" y="821903"/>
            <a:ext cx="5472608" cy="461665"/>
          </a:xfrm>
          <a:prstGeom prst="rect">
            <a:avLst/>
          </a:prstGeom>
          <a:noFill/>
        </p:spPr>
        <p:txBody>
          <a:bodyPr wrap="square" rtlCol="0">
            <a:spAutoFit/>
          </a:bodyPr>
          <a:lstStyle/>
          <a:p>
            <a:pPr algn="ctr"/>
            <a:r>
              <a:rPr lang="ru-RU" sz="2400" dirty="0">
                <a:solidFill>
                  <a:schemeClr val="tx1">
                    <a:lumMod val="95000"/>
                  </a:schemeClr>
                </a:solidFill>
              </a:rPr>
              <a:t>Отрешение от должности</a:t>
            </a:r>
          </a:p>
        </p:txBody>
      </p:sp>
      <p:sp>
        <p:nvSpPr>
          <p:cNvPr id="7" name="TextBox 6"/>
          <p:cNvSpPr txBox="1"/>
          <p:nvPr/>
        </p:nvSpPr>
        <p:spPr>
          <a:xfrm>
            <a:off x="251519" y="1196753"/>
            <a:ext cx="8892479" cy="5909310"/>
          </a:xfrm>
          <a:prstGeom prst="rect">
            <a:avLst/>
          </a:prstGeom>
          <a:noFill/>
        </p:spPr>
        <p:txBody>
          <a:bodyPr wrap="square" rtlCol="0">
            <a:spAutoFit/>
          </a:bodyPr>
          <a:lstStyle/>
          <a:p>
            <a:pPr marL="285750" indent="-285750">
              <a:buFont typeface="Arial" pitchFamily="34" charset="0"/>
              <a:buChar char="•"/>
            </a:pPr>
            <a:r>
              <a:rPr lang="ru-RU" sz="2000" dirty="0" smtClean="0">
                <a:solidFill>
                  <a:schemeClr val="tx1">
                    <a:lumMod val="95000"/>
                  </a:schemeClr>
                </a:solidFill>
              </a:rPr>
              <a:t>Обвинение </a:t>
            </a:r>
            <a:r>
              <a:rPr lang="ru-RU" sz="2000" dirty="0">
                <a:solidFill>
                  <a:schemeClr val="tx1">
                    <a:lumMod val="95000"/>
                  </a:schemeClr>
                </a:solidFill>
              </a:rPr>
              <a:t>в государственной измене, или </a:t>
            </a:r>
            <a:r>
              <a:rPr lang="ru-RU" sz="2000" dirty="0" smtClean="0">
                <a:solidFill>
                  <a:schemeClr val="tx1">
                    <a:lumMod val="95000"/>
                  </a:schemeClr>
                </a:solidFill>
              </a:rPr>
              <a:t>совершение </a:t>
            </a:r>
            <a:r>
              <a:rPr lang="ru-RU" sz="2000" dirty="0">
                <a:solidFill>
                  <a:schemeClr val="tx1">
                    <a:lumMod val="95000"/>
                  </a:schemeClr>
                </a:solidFill>
              </a:rPr>
              <a:t>тяжкого преступления. </a:t>
            </a:r>
          </a:p>
          <a:p>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Государственная Дума выдвигает обвинение против Президента РФ двумя третями голосов.</a:t>
            </a:r>
          </a:p>
          <a:p>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Верховный Суд даёт заключение о наличии в действиях Президента РФ признаков преступления.</a:t>
            </a:r>
          </a:p>
          <a:p>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Совет Федерации в течение месяца со дня выдвижения обвинения направляет запрос в Конституционный Суд РФ, и последний в течение десяти дней после регистрации запроса даёт заключение о соблюдении, либо несоблюдении установленного порядка выдвижения обвинения.</a:t>
            </a:r>
          </a:p>
          <a:p>
            <a:pPr marL="285750" indent="-285750">
              <a:buFont typeface="Arial" pitchFamily="34" charset="0"/>
              <a:buChar char="•"/>
            </a:pP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Решение Совета Федерации об отрешении Президента РФ от должности может быть принято двумя третями голосов от общего числа членов Совета Федерации не позднее чем в трёхмесячный срок после выдвижения обвинения. </a:t>
            </a:r>
          </a:p>
          <a:p>
            <a:pPr marL="285750" indent="-285750">
              <a:buFont typeface="Arial" pitchFamily="34" charset="0"/>
              <a:buChar char="•"/>
            </a:pP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17558009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26</a:t>
            </a:fld>
            <a:endParaRPr lang="ru-RU" dirty="0"/>
          </a:p>
        </p:txBody>
      </p:sp>
      <p:sp>
        <p:nvSpPr>
          <p:cNvPr id="5" name="TextBox 4"/>
          <p:cNvSpPr txBox="1"/>
          <p:nvPr/>
        </p:nvSpPr>
        <p:spPr>
          <a:xfrm>
            <a:off x="395536" y="116632"/>
            <a:ext cx="842493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p>
        </p:txBody>
      </p:sp>
      <p:sp>
        <p:nvSpPr>
          <p:cNvPr id="6" name="TextBox 5"/>
          <p:cNvSpPr txBox="1"/>
          <p:nvPr/>
        </p:nvSpPr>
        <p:spPr>
          <a:xfrm>
            <a:off x="1691680" y="836712"/>
            <a:ext cx="5616624" cy="461665"/>
          </a:xfrm>
          <a:prstGeom prst="rect">
            <a:avLst/>
          </a:prstGeom>
          <a:noFill/>
        </p:spPr>
        <p:txBody>
          <a:bodyPr wrap="square" rtlCol="0">
            <a:spAutoFit/>
          </a:bodyPr>
          <a:lstStyle/>
          <a:p>
            <a:pPr algn="ctr"/>
            <a:r>
              <a:rPr lang="ru-RU" sz="2400" dirty="0">
                <a:solidFill>
                  <a:schemeClr val="tx1">
                    <a:lumMod val="95000"/>
                  </a:schemeClr>
                </a:solidFill>
              </a:rPr>
              <a:t>Совет Федерации</a:t>
            </a:r>
          </a:p>
        </p:txBody>
      </p:sp>
      <p:sp>
        <p:nvSpPr>
          <p:cNvPr id="9" name="TextBox 8"/>
          <p:cNvSpPr txBox="1"/>
          <p:nvPr/>
        </p:nvSpPr>
        <p:spPr>
          <a:xfrm>
            <a:off x="647564" y="1556792"/>
            <a:ext cx="7380820" cy="1631216"/>
          </a:xfrm>
          <a:prstGeom prst="rect">
            <a:avLst/>
          </a:prstGeom>
          <a:noFill/>
          <a:ln>
            <a:solidFill>
              <a:schemeClr val="tx1"/>
            </a:solidFill>
          </a:ln>
        </p:spPr>
        <p:txBody>
          <a:bodyPr wrap="square" rtlCol="0">
            <a:spAutoFit/>
          </a:bodyPr>
          <a:lstStyle/>
          <a:p>
            <a:pPr algn="ctr"/>
            <a:r>
              <a:rPr lang="ru-RU" sz="2000" dirty="0">
                <a:solidFill>
                  <a:schemeClr val="tx1">
                    <a:lumMod val="95000"/>
                  </a:schemeClr>
                </a:solidFill>
              </a:rPr>
              <a:t>Верхняя палата Федерального Собрания России, включающая, согласно российской Конституции, по 2 представителя от каждого субъекта России — по одному от представительного и исполнительного органов государственной власти.</a:t>
            </a:r>
          </a:p>
        </p:txBody>
      </p:sp>
      <p:sp>
        <p:nvSpPr>
          <p:cNvPr id="10" name="TextBox 9"/>
          <p:cNvSpPr txBox="1"/>
          <p:nvPr/>
        </p:nvSpPr>
        <p:spPr>
          <a:xfrm>
            <a:off x="647564" y="3717032"/>
            <a:ext cx="7596844" cy="2215991"/>
          </a:xfrm>
          <a:prstGeom prst="rect">
            <a:avLst/>
          </a:prstGeom>
          <a:noFill/>
        </p:spPr>
        <p:txBody>
          <a:bodyPr wrap="square" rtlCol="0">
            <a:spAutoFit/>
          </a:bodyPr>
          <a:lstStyle/>
          <a:p>
            <a:r>
              <a:rPr lang="ru-RU" sz="2000" dirty="0">
                <a:solidFill>
                  <a:schemeClr val="tx1">
                    <a:lumMod val="95000"/>
                  </a:schemeClr>
                </a:solidFill>
              </a:rPr>
              <a:t>-П</a:t>
            </a:r>
            <a:r>
              <a:rPr lang="en-US" sz="2000" dirty="0">
                <a:solidFill>
                  <a:schemeClr val="tx1">
                    <a:lumMod val="95000"/>
                  </a:schemeClr>
                </a:solidFill>
              </a:rPr>
              <a:t>редставитель от двухпалатного законодательного </a:t>
            </a:r>
            <a:r>
              <a:rPr lang="en-US" sz="2000" dirty="0" smtClean="0">
                <a:solidFill>
                  <a:schemeClr val="tx1">
                    <a:lumMod val="95000"/>
                  </a:schemeClr>
                </a:solidFill>
              </a:rPr>
              <a:t>избирается</a:t>
            </a:r>
            <a:r>
              <a:rPr lang="ru-RU" sz="2000" dirty="0">
                <a:solidFill>
                  <a:schemeClr val="tx1">
                    <a:lumMod val="95000"/>
                  </a:schemeClr>
                </a:solidFill>
              </a:rPr>
              <a:t> </a:t>
            </a:r>
            <a:r>
              <a:rPr lang="en-US" sz="2000" dirty="0" smtClean="0">
                <a:solidFill>
                  <a:schemeClr val="tx1">
                    <a:lumMod val="95000"/>
                  </a:schemeClr>
                </a:solidFill>
              </a:rPr>
              <a:t>поочерёдно </a:t>
            </a:r>
            <a:r>
              <a:rPr lang="en-US" sz="2000" dirty="0">
                <a:solidFill>
                  <a:schemeClr val="tx1">
                    <a:lumMod val="95000"/>
                  </a:schemeClr>
                </a:solidFill>
              </a:rPr>
              <a:t>от каждой палаты на половину срока</a:t>
            </a:r>
            <a:r>
              <a:rPr lang="ru-RU" sz="2000" dirty="0">
                <a:solidFill>
                  <a:schemeClr val="tx1">
                    <a:lumMod val="95000"/>
                  </a:schemeClr>
                </a:solidFill>
              </a:rPr>
              <a:t>.</a:t>
            </a:r>
            <a:r>
              <a:rPr lang="en-US" sz="2000" dirty="0">
                <a:solidFill>
                  <a:schemeClr val="tx1">
                    <a:lumMod val="95000"/>
                  </a:schemeClr>
                </a:solidFill>
              </a:rPr>
              <a:t> </a:t>
            </a:r>
            <a:endParaRPr lang="ru-RU" sz="2000" dirty="0" smtClean="0">
              <a:solidFill>
                <a:schemeClr val="tx1">
                  <a:lumMod val="95000"/>
                </a:schemeClr>
              </a:solidFill>
            </a:endParaRPr>
          </a:p>
          <a:p>
            <a:endParaRPr lang="ru-RU" sz="2000" dirty="0">
              <a:solidFill>
                <a:schemeClr val="tx1">
                  <a:lumMod val="95000"/>
                </a:schemeClr>
              </a:solidFill>
            </a:endParaRPr>
          </a:p>
          <a:p>
            <a:r>
              <a:rPr lang="ru-RU" sz="2000" dirty="0">
                <a:solidFill>
                  <a:schemeClr val="tx1">
                    <a:lumMod val="95000"/>
                  </a:schemeClr>
                </a:solidFill>
              </a:rPr>
              <a:t>-Кандидатуры для избрания вносятся председателем законодательного органа, или группами депутатов не менее одной трети от их общей численности </a:t>
            </a:r>
            <a:endParaRPr lang="en-US" sz="2000" dirty="0">
              <a:solidFill>
                <a:schemeClr val="tx1">
                  <a:lumMod val="95000"/>
                </a:schemeClr>
              </a:solidFill>
            </a:endParaRPr>
          </a:p>
          <a:p>
            <a:endParaRPr lang="ru-RU" dirty="0">
              <a:solidFill>
                <a:srgbClr val="FFC000"/>
              </a:solidFill>
              <a:effectLst>
                <a:glow rad="101600">
                  <a:schemeClr val="tx1">
                    <a:alpha val="60000"/>
                  </a:schemeClr>
                </a:glow>
              </a:effectLst>
            </a:endParaRPr>
          </a:p>
        </p:txBody>
      </p:sp>
    </p:spTree>
    <p:extLst>
      <p:ext uri="{BB962C8B-B14F-4D97-AF65-F5344CB8AC3E}">
        <p14:creationId xmlns:p14="http://schemas.microsoft.com/office/powerpoint/2010/main" val="15895659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27</a:t>
            </a:fld>
            <a:endParaRPr lang="ru-RU" dirty="0"/>
          </a:p>
        </p:txBody>
      </p:sp>
      <p:sp>
        <p:nvSpPr>
          <p:cNvPr id="5" name="TextBox 4"/>
          <p:cNvSpPr txBox="1"/>
          <p:nvPr/>
        </p:nvSpPr>
        <p:spPr>
          <a:xfrm>
            <a:off x="1835696" y="932779"/>
            <a:ext cx="5760640" cy="1661993"/>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Государственная </a:t>
            </a:r>
            <a:r>
              <a:rPr lang="ru-RU" sz="2400" dirty="0" smtClean="0">
                <a:solidFill>
                  <a:schemeClr val="tx1">
                    <a:lumMod val="95000"/>
                  </a:schemeClr>
                </a:solidFill>
              </a:rPr>
              <a:t>Дума</a:t>
            </a:r>
          </a:p>
          <a:p>
            <a:pPr algn="ctr"/>
            <a:endParaRPr lang="ru-RU" sz="2400" dirty="0">
              <a:solidFill>
                <a:schemeClr val="tx1">
                  <a:lumMod val="95000"/>
                </a:schemeClr>
              </a:solidFill>
            </a:endParaRPr>
          </a:p>
          <a:p>
            <a:pPr algn="ctr"/>
            <a:r>
              <a:rPr lang="ru-RU" dirty="0">
                <a:solidFill>
                  <a:schemeClr val="tx1">
                    <a:lumMod val="95000"/>
                  </a:schemeClr>
                </a:solidFill>
              </a:rPr>
              <a:t>-нижняя палата Федерального собрания - парламента Российской Федерации.</a:t>
            </a:r>
          </a:p>
          <a:p>
            <a:pPr algn="ctr"/>
            <a:endParaRPr lang="ru-RU" dirty="0"/>
          </a:p>
        </p:txBody>
      </p:sp>
      <p:sp>
        <p:nvSpPr>
          <p:cNvPr id="6" name="TextBox 5"/>
          <p:cNvSpPr txBox="1"/>
          <p:nvPr/>
        </p:nvSpPr>
        <p:spPr>
          <a:xfrm>
            <a:off x="575556" y="56547"/>
            <a:ext cx="806489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p>
        </p:txBody>
      </p:sp>
      <p:sp>
        <p:nvSpPr>
          <p:cNvPr id="7" name="TextBox 6"/>
          <p:cNvSpPr txBox="1"/>
          <p:nvPr/>
        </p:nvSpPr>
        <p:spPr>
          <a:xfrm>
            <a:off x="251520" y="2132856"/>
            <a:ext cx="8712968" cy="4370427"/>
          </a:xfrm>
          <a:prstGeom prst="rect">
            <a:avLst/>
          </a:prstGeom>
          <a:noFill/>
        </p:spPr>
        <p:txBody>
          <a:bodyPr wrap="square" rtlCol="0">
            <a:spAutoFit/>
          </a:bodyPr>
          <a:lstStyle/>
          <a:p>
            <a:pPr algn="just"/>
            <a:endParaRPr lang="ru-RU" sz="2000" dirty="0">
              <a:solidFill>
                <a:schemeClr val="tx1">
                  <a:lumMod val="95000"/>
                </a:schemeClr>
              </a:solidFill>
            </a:endParaRPr>
          </a:p>
          <a:p>
            <a:endParaRPr lang="ru-RU" sz="2000" dirty="0">
              <a:solidFill>
                <a:schemeClr val="tx1">
                  <a:lumMod val="95000"/>
                </a:schemeClr>
              </a:solidFill>
            </a:endParaRPr>
          </a:p>
          <a:p>
            <a:pPr marL="342900" indent="-342900" algn="just">
              <a:buClr>
                <a:schemeClr val="bg2"/>
              </a:buClr>
              <a:buFont typeface="Arial" pitchFamily="34" charset="0"/>
              <a:buChar char="•"/>
            </a:pPr>
            <a:r>
              <a:rPr lang="ru-RU" sz="2000" dirty="0">
                <a:solidFill>
                  <a:schemeClr val="tx1">
                    <a:lumMod val="95000"/>
                  </a:schemeClr>
                </a:solidFill>
              </a:rPr>
              <a:t>Государственная дума состоит из 450 депутатов. </a:t>
            </a:r>
          </a:p>
          <a:p>
            <a:pPr marL="342900" indent="-342900" algn="just">
              <a:buClr>
                <a:schemeClr val="bg2"/>
              </a:buClr>
              <a:buFont typeface="Arial" pitchFamily="34" charset="0"/>
              <a:buChar char="•"/>
            </a:pPr>
            <a:endParaRPr lang="ru-RU" sz="2000" dirty="0">
              <a:solidFill>
                <a:schemeClr val="tx1">
                  <a:lumMod val="95000"/>
                </a:schemeClr>
              </a:solidFill>
            </a:endParaRPr>
          </a:p>
          <a:p>
            <a:pPr marL="342900" indent="-342900" algn="just">
              <a:buClr>
                <a:schemeClr val="bg2"/>
              </a:buClr>
              <a:buFont typeface="Arial" pitchFamily="34" charset="0"/>
              <a:buChar char="•"/>
            </a:pPr>
            <a:r>
              <a:rPr lang="ru-RU" sz="2000" dirty="0">
                <a:solidFill>
                  <a:schemeClr val="tx1">
                    <a:lumMod val="95000"/>
                  </a:schemeClr>
                </a:solidFill>
              </a:rPr>
              <a:t>Депутатом Государственной думы может быть избран гражданин Российской Федерации, достигший 21 года и имеющий право участвовать в выборах (причём одно и то же лицо не может быть одновременно депутатом Государственной думы и членом Совета Федерации). </a:t>
            </a:r>
          </a:p>
          <a:p>
            <a:pPr marL="342900" indent="-342900" algn="just">
              <a:buClr>
                <a:schemeClr val="bg2"/>
              </a:buClr>
              <a:buFont typeface="Arial" pitchFamily="34" charset="0"/>
              <a:buChar char="•"/>
            </a:pPr>
            <a:endParaRPr lang="ru-RU" sz="2000" dirty="0">
              <a:solidFill>
                <a:schemeClr val="tx1">
                  <a:lumMod val="95000"/>
                </a:schemeClr>
              </a:solidFill>
            </a:endParaRPr>
          </a:p>
          <a:p>
            <a:pPr marL="342900" indent="-342900" algn="just">
              <a:buClr>
                <a:schemeClr val="bg2"/>
              </a:buClr>
              <a:buFont typeface="Arial" pitchFamily="34" charset="0"/>
              <a:buChar char="•"/>
            </a:pPr>
            <a:r>
              <a:rPr lang="ru-RU" sz="2000" dirty="0">
                <a:solidFill>
                  <a:schemeClr val="tx1">
                    <a:lumMod val="95000"/>
                  </a:schemeClr>
                </a:solidFill>
              </a:rPr>
              <a:t>Депутатом Государственной думы первого созыва мог одновременно являться член Правительства Российской Федерации (согласно переходным положениям Конституции Российской Федерации).</a:t>
            </a:r>
          </a:p>
          <a:p>
            <a:endParaRPr lang="ru-RU" dirty="0"/>
          </a:p>
        </p:txBody>
      </p:sp>
    </p:spTree>
    <p:extLst>
      <p:ext uri="{BB962C8B-B14F-4D97-AF65-F5344CB8AC3E}">
        <p14:creationId xmlns:p14="http://schemas.microsoft.com/office/powerpoint/2010/main" val="11338575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28</a:t>
            </a:fld>
            <a:endParaRPr lang="ru-RU" dirty="0"/>
          </a:p>
        </p:txBody>
      </p:sp>
      <p:sp>
        <p:nvSpPr>
          <p:cNvPr id="5" name="TextBox 4"/>
          <p:cNvSpPr txBox="1"/>
          <p:nvPr/>
        </p:nvSpPr>
        <p:spPr>
          <a:xfrm>
            <a:off x="332694" y="1844824"/>
            <a:ext cx="8568952" cy="4708981"/>
          </a:xfrm>
          <a:prstGeom prst="rect">
            <a:avLst/>
          </a:prstGeom>
          <a:noFill/>
        </p:spPr>
        <p:txBody>
          <a:bodyPr wrap="square" rtlCol="0">
            <a:spAutoFit/>
          </a:bodyPr>
          <a:lstStyle/>
          <a:p>
            <a:pPr algn="just"/>
            <a:r>
              <a:rPr lang="ru-RU" sz="2000" dirty="0">
                <a:solidFill>
                  <a:schemeClr val="tx1">
                    <a:lumMod val="95000"/>
                  </a:schemeClr>
                </a:solidFill>
              </a:rPr>
              <a:t>С 2007 года депутаты Государственной думы избираются по пропорциональной системе (по партийным спискам). Проходной барьер составляет 7 %. С 2016 года барьер вновь будет составлять 5 %.</a:t>
            </a:r>
          </a:p>
          <a:p>
            <a:endParaRPr lang="ru-RU" sz="2000" dirty="0">
              <a:solidFill>
                <a:schemeClr val="tx1">
                  <a:lumMod val="95000"/>
                </a:schemeClr>
              </a:solidFill>
            </a:endParaRPr>
          </a:p>
          <a:p>
            <a:pPr algn="just"/>
            <a:r>
              <a:rPr lang="ru-RU" sz="2000" dirty="0">
                <a:solidFill>
                  <a:schemeClr val="tx1">
                    <a:lumMod val="95000"/>
                  </a:schemeClr>
                </a:solidFill>
              </a:rPr>
              <a:t>Первая Государственная дума избиралась вместе с Советом Федерации в день всенародного голосования по Конституции 12 декабря 1993 года сроком на два года (согласно переходным положениям принимаемой Конституции).</a:t>
            </a:r>
          </a:p>
          <a:p>
            <a:endParaRPr lang="ru-RU" sz="2000" dirty="0">
              <a:solidFill>
                <a:schemeClr val="tx1">
                  <a:lumMod val="95000"/>
                </a:schemeClr>
              </a:solidFill>
            </a:endParaRPr>
          </a:p>
          <a:p>
            <a:pPr algn="just"/>
            <a:r>
              <a:rPr lang="ru-RU" sz="2000" dirty="0">
                <a:solidFill>
                  <a:schemeClr val="tx1">
                    <a:lumMod val="95000"/>
                  </a:schemeClr>
                </a:solidFill>
              </a:rPr>
              <a:t>Срок полномочий 2 - 5 созывов Государственной думы — четыре года. Начиная с 6 созыва, депутатов избирают сроком на пять лет.</a:t>
            </a:r>
          </a:p>
          <a:p>
            <a:endParaRPr lang="ru-RU" sz="2000" dirty="0">
              <a:solidFill>
                <a:schemeClr val="tx1">
                  <a:lumMod val="95000"/>
                </a:schemeClr>
              </a:solidFill>
            </a:endParaRPr>
          </a:p>
          <a:p>
            <a:pPr algn="ctr"/>
            <a:r>
              <a:rPr lang="ru-RU" sz="2000" dirty="0">
                <a:solidFill>
                  <a:schemeClr val="tx1">
                    <a:lumMod val="95000"/>
                  </a:schemeClr>
                </a:solidFill>
              </a:rPr>
              <a:t>Выборы в Государственную думу проводились в </a:t>
            </a:r>
          </a:p>
          <a:p>
            <a:pPr algn="ctr"/>
            <a:r>
              <a:rPr lang="ru-RU" sz="2000" dirty="0">
                <a:solidFill>
                  <a:schemeClr val="tx1">
                    <a:lumMod val="95000"/>
                  </a:schemeClr>
                </a:solidFill>
              </a:rPr>
              <a:t>1993, 1995, 1999, 2003, 2007 и 2011 годах.</a:t>
            </a:r>
          </a:p>
          <a:p>
            <a:endParaRPr lang="ru-RU" sz="2000" dirty="0">
              <a:solidFill>
                <a:schemeClr val="tx1">
                  <a:lumMod val="95000"/>
                </a:schemeClr>
              </a:solidFill>
            </a:endParaRPr>
          </a:p>
        </p:txBody>
      </p:sp>
      <p:sp>
        <p:nvSpPr>
          <p:cNvPr id="6" name="TextBox 5"/>
          <p:cNvSpPr txBox="1"/>
          <p:nvPr/>
        </p:nvSpPr>
        <p:spPr>
          <a:xfrm>
            <a:off x="332694" y="153996"/>
            <a:ext cx="8568952"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p>
        </p:txBody>
      </p:sp>
      <p:sp>
        <p:nvSpPr>
          <p:cNvPr id="8" name="TextBox 7"/>
          <p:cNvSpPr txBox="1"/>
          <p:nvPr/>
        </p:nvSpPr>
        <p:spPr>
          <a:xfrm>
            <a:off x="1763688" y="1258792"/>
            <a:ext cx="5112568" cy="461665"/>
          </a:xfrm>
          <a:prstGeom prst="rect">
            <a:avLst/>
          </a:prstGeom>
          <a:noFill/>
        </p:spPr>
        <p:txBody>
          <a:bodyPr wrap="square" rtlCol="0">
            <a:spAutoFit/>
          </a:bodyPr>
          <a:lstStyle/>
          <a:p>
            <a:pPr algn="ctr"/>
            <a:r>
              <a:rPr lang="ru-RU" sz="2400" dirty="0">
                <a:solidFill>
                  <a:schemeClr val="tx1">
                    <a:lumMod val="95000"/>
                  </a:schemeClr>
                </a:solidFill>
              </a:rPr>
              <a:t>Государственная Дума</a:t>
            </a:r>
          </a:p>
        </p:txBody>
      </p:sp>
    </p:spTree>
    <p:extLst>
      <p:ext uri="{BB962C8B-B14F-4D97-AF65-F5344CB8AC3E}">
        <p14:creationId xmlns:p14="http://schemas.microsoft.com/office/powerpoint/2010/main" val="4147535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29</a:t>
            </a:fld>
            <a:endParaRPr lang="ru-RU" dirty="0"/>
          </a:p>
        </p:txBody>
      </p:sp>
      <p:sp>
        <p:nvSpPr>
          <p:cNvPr id="5" name="TextBox 4"/>
          <p:cNvSpPr txBox="1"/>
          <p:nvPr/>
        </p:nvSpPr>
        <p:spPr>
          <a:xfrm>
            <a:off x="395536" y="188640"/>
            <a:ext cx="8496944"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p>
        </p:txBody>
      </p:sp>
      <p:sp>
        <p:nvSpPr>
          <p:cNvPr id="6" name="TextBox 5"/>
          <p:cNvSpPr txBox="1"/>
          <p:nvPr/>
        </p:nvSpPr>
        <p:spPr>
          <a:xfrm>
            <a:off x="1464509" y="1340768"/>
            <a:ext cx="6264696" cy="461665"/>
          </a:xfrm>
          <a:prstGeom prst="rect">
            <a:avLst/>
          </a:prstGeom>
          <a:noFill/>
        </p:spPr>
        <p:txBody>
          <a:bodyPr wrap="square" rtlCol="0">
            <a:spAutoFit/>
          </a:bodyPr>
          <a:lstStyle/>
          <a:p>
            <a:pPr algn="ctr"/>
            <a:r>
              <a:rPr lang="ru-RU" sz="2400" dirty="0">
                <a:solidFill>
                  <a:schemeClr val="tx1">
                    <a:lumMod val="95000"/>
                  </a:schemeClr>
                </a:solidFill>
              </a:rPr>
              <a:t>Предвыборная компания</a:t>
            </a:r>
          </a:p>
        </p:txBody>
      </p:sp>
      <p:sp>
        <p:nvSpPr>
          <p:cNvPr id="7" name="TextBox 6"/>
          <p:cNvSpPr txBox="1"/>
          <p:nvPr/>
        </p:nvSpPr>
        <p:spPr>
          <a:xfrm>
            <a:off x="528405" y="1996219"/>
            <a:ext cx="8136904" cy="2215991"/>
          </a:xfrm>
          <a:prstGeom prst="rect">
            <a:avLst/>
          </a:prstGeom>
          <a:noFill/>
        </p:spPr>
        <p:txBody>
          <a:bodyPr wrap="square" rtlCol="0">
            <a:spAutoFit/>
          </a:bodyPr>
          <a:lstStyle/>
          <a:p>
            <a:pPr algn="just"/>
            <a:r>
              <a:rPr lang="ru-RU" sz="2000" dirty="0">
                <a:solidFill>
                  <a:schemeClr val="tx1">
                    <a:lumMod val="95000"/>
                  </a:schemeClr>
                </a:solidFill>
              </a:rPr>
              <a:t>Все зарегистрированные кандидаты обладают равными правами, несут равные обязанности и осуществляют предвыборную агитацию на равных основаниях. Расходы на проведение выборов производятся за счёт федерального бюджета.</a:t>
            </a:r>
          </a:p>
          <a:p>
            <a:pPr algn="just"/>
            <a:r>
              <a:rPr lang="ru-RU" sz="2000" dirty="0">
                <a:solidFill>
                  <a:schemeClr val="tx1">
                    <a:lumMod val="95000"/>
                  </a:schemeClr>
                </a:solidFill>
              </a:rPr>
              <a:t>За существенные нарушения федерального закона избирательная комиссия может отменить регистрацию. </a:t>
            </a:r>
            <a:endParaRPr lang="en-US" sz="2000" dirty="0">
              <a:solidFill>
                <a:schemeClr val="tx1">
                  <a:lumMod val="95000"/>
                </a:schemeClr>
              </a:solidFill>
            </a:endParaRPr>
          </a:p>
          <a:p>
            <a:endParaRPr lang="ru-RU" dirty="0"/>
          </a:p>
        </p:txBody>
      </p:sp>
      <p:pic>
        <p:nvPicPr>
          <p:cNvPr id="1026" name="Picture 2" descr="D:\1432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4649" y="4005064"/>
            <a:ext cx="3744416" cy="262895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605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9B7F76D7-4E78-4C18-8A89-EF47E4921AF6}" type="slidenum">
              <a:rPr lang="ru-RU" smtClean="0"/>
              <a:pPr/>
              <a:t>3</a:t>
            </a:fld>
            <a:endParaRPr lang="ru-RU" dirty="0"/>
          </a:p>
        </p:txBody>
      </p:sp>
      <p:sp>
        <p:nvSpPr>
          <p:cNvPr id="9" name="TextBox 8"/>
          <p:cNvSpPr txBox="1"/>
          <p:nvPr/>
        </p:nvSpPr>
        <p:spPr>
          <a:xfrm>
            <a:off x="503548" y="1196752"/>
            <a:ext cx="8244916" cy="4708981"/>
          </a:xfrm>
          <a:prstGeom prst="rect">
            <a:avLst/>
          </a:prstGeom>
          <a:noFill/>
        </p:spPr>
        <p:txBody>
          <a:bodyPr wrap="square" rtlCol="0">
            <a:spAutoFit/>
          </a:bodyPr>
          <a:lstStyle/>
          <a:p>
            <a:r>
              <a:rPr lang="ru-RU" sz="2000" dirty="0" smtClean="0">
                <a:solidFill>
                  <a:schemeClr val="tx1">
                    <a:lumMod val="95000"/>
                  </a:schemeClr>
                </a:solidFill>
              </a:rPr>
              <a:t>Цель презентации.</a:t>
            </a:r>
            <a:r>
              <a:rPr lang="ru-RU" sz="2000" dirty="0">
                <a:solidFill>
                  <a:schemeClr val="tx1">
                    <a:lumMod val="95000"/>
                  </a:schemeClr>
                </a:solidFill>
              </a:rPr>
              <a:t> </a:t>
            </a:r>
            <a:endParaRPr lang="en-US" sz="2000" dirty="0" smtClean="0">
              <a:solidFill>
                <a:schemeClr val="tx1">
                  <a:lumMod val="95000"/>
                </a:schemeClr>
              </a:solidFill>
            </a:endParaRPr>
          </a:p>
          <a:p>
            <a:r>
              <a:rPr lang="ru-RU" sz="2000" dirty="0" smtClean="0">
                <a:solidFill>
                  <a:schemeClr val="tx1">
                    <a:lumMod val="95000"/>
                  </a:schemeClr>
                </a:solidFill>
              </a:rPr>
              <a:t>Рассмотреть избирательную систему </a:t>
            </a:r>
            <a:r>
              <a:rPr lang="ru-RU" sz="2000" dirty="0">
                <a:solidFill>
                  <a:schemeClr val="tx1">
                    <a:lumMod val="95000"/>
                  </a:schemeClr>
                </a:solidFill>
              </a:rPr>
              <a:t>и </a:t>
            </a:r>
            <a:r>
              <a:rPr lang="ru-RU" sz="2000" dirty="0" smtClean="0">
                <a:solidFill>
                  <a:schemeClr val="tx1">
                    <a:lumMod val="95000"/>
                  </a:schemeClr>
                </a:solidFill>
              </a:rPr>
              <a:t>избирательный процесс </a:t>
            </a:r>
            <a:r>
              <a:rPr lang="ru-RU" sz="2000" dirty="0">
                <a:solidFill>
                  <a:schemeClr val="tx1">
                    <a:lumMod val="95000"/>
                  </a:schemeClr>
                </a:solidFill>
              </a:rPr>
              <a:t>в РФ</a:t>
            </a:r>
            <a:r>
              <a:rPr lang="ru-RU" sz="2000" dirty="0" smtClean="0">
                <a:solidFill>
                  <a:schemeClr val="tx1">
                    <a:lumMod val="95000"/>
                  </a:schemeClr>
                </a:solidFill>
              </a:rPr>
              <a:t>.</a:t>
            </a:r>
            <a:endParaRPr lang="en-US" sz="2000" dirty="0" smtClean="0">
              <a:solidFill>
                <a:schemeClr val="tx1">
                  <a:lumMod val="95000"/>
                </a:schemeClr>
              </a:solidFill>
            </a:endParaRPr>
          </a:p>
          <a:p>
            <a:endParaRPr lang="ru-RU" sz="2000" dirty="0">
              <a:solidFill>
                <a:schemeClr val="tx1">
                  <a:lumMod val="95000"/>
                </a:schemeClr>
              </a:solidFill>
            </a:endParaRPr>
          </a:p>
          <a:p>
            <a:r>
              <a:rPr lang="ru-RU" sz="2000" dirty="0">
                <a:solidFill>
                  <a:schemeClr val="tx1">
                    <a:lumMod val="95000"/>
                  </a:schemeClr>
                </a:solidFill>
              </a:rPr>
              <a:t>Для достижения поставленной цели в работе решаются следующие частные задачи</a:t>
            </a:r>
            <a:r>
              <a:rPr lang="ru-RU" sz="2000" dirty="0" smtClean="0">
                <a:solidFill>
                  <a:schemeClr val="tx1">
                    <a:lumMod val="95000"/>
                  </a:schemeClr>
                </a:solidFill>
              </a:rPr>
              <a:t>:</a:t>
            </a:r>
          </a:p>
          <a:p>
            <a:endParaRPr lang="en-US" sz="2000" dirty="0" smtClean="0">
              <a:solidFill>
                <a:schemeClr val="tx1">
                  <a:lumMod val="95000"/>
                </a:schemeClr>
              </a:solidFill>
            </a:endParaRPr>
          </a:p>
          <a:p>
            <a:r>
              <a:rPr lang="en-US" sz="2000" dirty="0" smtClean="0">
                <a:solidFill>
                  <a:schemeClr val="tx1">
                    <a:lumMod val="95000"/>
                  </a:schemeClr>
                </a:solidFill>
              </a:rPr>
              <a:t>1.</a:t>
            </a:r>
            <a:r>
              <a:rPr lang="ru-RU" sz="2000" dirty="0">
                <a:solidFill>
                  <a:schemeClr val="tx1">
                    <a:lumMod val="95000"/>
                  </a:schemeClr>
                </a:solidFill>
              </a:rPr>
              <a:t>Рассмотреть  </a:t>
            </a:r>
            <a:r>
              <a:rPr lang="ru-RU" sz="2000" dirty="0" smtClean="0">
                <a:solidFill>
                  <a:schemeClr val="tx1">
                    <a:lumMod val="95000"/>
                  </a:schemeClr>
                </a:solidFill>
              </a:rPr>
              <a:t>понятие </a:t>
            </a:r>
            <a:r>
              <a:rPr lang="ru-RU" sz="2000" dirty="0">
                <a:solidFill>
                  <a:schemeClr val="tx1">
                    <a:lumMod val="95000"/>
                  </a:schemeClr>
                </a:solidFill>
              </a:rPr>
              <a:t>и принципы  избирательного </a:t>
            </a:r>
            <a:r>
              <a:rPr lang="ru-RU" sz="2000" dirty="0" smtClean="0">
                <a:solidFill>
                  <a:schemeClr val="tx1">
                    <a:lumMod val="95000"/>
                  </a:schemeClr>
                </a:solidFill>
              </a:rPr>
              <a:t>права;</a:t>
            </a:r>
            <a:endParaRPr lang="ru-RU" sz="2000" dirty="0">
              <a:solidFill>
                <a:schemeClr val="tx1">
                  <a:lumMod val="95000"/>
                </a:schemeClr>
              </a:solidFill>
            </a:endParaRPr>
          </a:p>
          <a:p>
            <a:r>
              <a:rPr lang="ru-RU" sz="2000" dirty="0">
                <a:solidFill>
                  <a:schemeClr val="tx1">
                    <a:lumMod val="95000"/>
                  </a:schemeClr>
                </a:solidFill>
              </a:rPr>
              <a:t>2</a:t>
            </a:r>
            <a:r>
              <a:rPr lang="ru-RU" sz="2000" dirty="0" smtClean="0">
                <a:solidFill>
                  <a:schemeClr val="tx1">
                    <a:lumMod val="95000"/>
                  </a:schemeClr>
                </a:solidFill>
              </a:rPr>
              <a:t>. Дать определение </a:t>
            </a:r>
            <a:r>
              <a:rPr lang="ru-RU" sz="2000" dirty="0">
                <a:solidFill>
                  <a:schemeClr val="tx1">
                    <a:lumMod val="95000"/>
                  </a:schemeClr>
                </a:solidFill>
              </a:rPr>
              <a:t>избирательной системы в </a:t>
            </a:r>
            <a:r>
              <a:rPr lang="ru-RU" sz="2000" dirty="0" smtClean="0">
                <a:solidFill>
                  <a:schemeClr val="tx1">
                    <a:lumMod val="95000"/>
                  </a:schemeClr>
                </a:solidFill>
              </a:rPr>
              <a:t>РФ;</a:t>
            </a:r>
            <a:endParaRPr lang="ru-RU" sz="2000" dirty="0">
              <a:solidFill>
                <a:schemeClr val="tx1">
                  <a:lumMod val="95000"/>
                </a:schemeClr>
              </a:solidFill>
            </a:endParaRPr>
          </a:p>
          <a:p>
            <a:r>
              <a:rPr lang="ru-RU" sz="2000" dirty="0">
                <a:solidFill>
                  <a:schemeClr val="tx1">
                    <a:lumMod val="95000"/>
                  </a:schemeClr>
                </a:solidFill>
              </a:rPr>
              <a:t>3</a:t>
            </a:r>
            <a:r>
              <a:rPr lang="ru-RU" sz="2000" dirty="0" smtClean="0">
                <a:solidFill>
                  <a:schemeClr val="tx1">
                    <a:lumMod val="95000"/>
                  </a:schemeClr>
                </a:solidFill>
              </a:rPr>
              <a:t>. Рассмотреть </a:t>
            </a:r>
            <a:r>
              <a:rPr lang="ru-RU" sz="2000" dirty="0">
                <a:solidFill>
                  <a:schemeClr val="tx1">
                    <a:lumMod val="95000"/>
                  </a:schemeClr>
                </a:solidFill>
              </a:rPr>
              <a:t>виды избирательных </a:t>
            </a:r>
            <a:r>
              <a:rPr lang="ru-RU" sz="2000" dirty="0" smtClean="0">
                <a:solidFill>
                  <a:schemeClr val="tx1">
                    <a:lumMod val="95000"/>
                  </a:schemeClr>
                </a:solidFill>
              </a:rPr>
              <a:t>систем;</a:t>
            </a:r>
            <a:endParaRPr lang="ru-RU" sz="2000" dirty="0">
              <a:solidFill>
                <a:schemeClr val="tx1">
                  <a:lumMod val="95000"/>
                </a:schemeClr>
              </a:solidFill>
            </a:endParaRPr>
          </a:p>
          <a:p>
            <a:r>
              <a:rPr lang="ru-RU" sz="2000" dirty="0">
                <a:solidFill>
                  <a:schemeClr val="tx1">
                    <a:lumMod val="95000"/>
                  </a:schemeClr>
                </a:solidFill>
              </a:rPr>
              <a:t>4</a:t>
            </a:r>
            <a:r>
              <a:rPr lang="ru-RU" sz="2000" dirty="0" smtClean="0">
                <a:solidFill>
                  <a:schemeClr val="tx1">
                    <a:lumMod val="95000"/>
                  </a:schemeClr>
                </a:solidFill>
              </a:rPr>
              <a:t>. Дать определение </a:t>
            </a:r>
            <a:r>
              <a:rPr lang="ru-RU" sz="2000" dirty="0">
                <a:solidFill>
                  <a:schemeClr val="tx1">
                    <a:lumMod val="95000"/>
                  </a:schemeClr>
                </a:solidFill>
              </a:rPr>
              <a:t>и рассмотреть </a:t>
            </a:r>
            <a:r>
              <a:rPr lang="ru-RU" sz="2000" dirty="0" smtClean="0">
                <a:solidFill>
                  <a:schemeClr val="tx1">
                    <a:lumMod val="95000"/>
                  </a:schemeClr>
                </a:solidFill>
              </a:rPr>
              <a:t>принципы выборов Президента </a:t>
            </a:r>
            <a:r>
              <a:rPr lang="ru-RU" sz="2000" dirty="0">
                <a:solidFill>
                  <a:schemeClr val="tx1">
                    <a:lumMod val="95000"/>
                  </a:schemeClr>
                </a:solidFill>
              </a:rPr>
              <a:t>и </a:t>
            </a:r>
            <a:r>
              <a:rPr lang="ru-RU" sz="2000" dirty="0" smtClean="0">
                <a:solidFill>
                  <a:schemeClr val="tx1">
                    <a:lumMod val="95000"/>
                  </a:schemeClr>
                </a:solidFill>
              </a:rPr>
              <a:t>  порядок </a:t>
            </a:r>
            <a:r>
              <a:rPr lang="ru-RU" sz="2000" dirty="0">
                <a:solidFill>
                  <a:schemeClr val="tx1">
                    <a:lumMod val="95000"/>
                  </a:schemeClr>
                </a:solidFill>
              </a:rPr>
              <a:t>формирования Федерального </a:t>
            </a:r>
            <a:r>
              <a:rPr lang="ru-RU" sz="2000" dirty="0" smtClean="0">
                <a:solidFill>
                  <a:schemeClr val="tx1">
                    <a:lumMod val="95000"/>
                  </a:schemeClr>
                </a:solidFill>
              </a:rPr>
              <a:t>Собрания </a:t>
            </a:r>
            <a:r>
              <a:rPr lang="ru-RU" sz="2000" dirty="0">
                <a:solidFill>
                  <a:schemeClr val="tx1">
                    <a:lumMod val="95000"/>
                  </a:schemeClr>
                </a:solidFill>
              </a:rPr>
              <a:t>РФ;</a:t>
            </a:r>
          </a:p>
          <a:p>
            <a:r>
              <a:rPr lang="ru-RU" sz="2000" dirty="0">
                <a:solidFill>
                  <a:schemeClr val="tx1">
                    <a:lumMod val="95000"/>
                  </a:schemeClr>
                </a:solidFill>
              </a:rPr>
              <a:t>5</a:t>
            </a:r>
            <a:r>
              <a:rPr lang="ru-RU" sz="2000" dirty="0" smtClean="0">
                <a:solidFill>
                  <a:schemeClr val="tx1">
                    <a:lumMod val="95000"/>
                  </a:schemeClr>
                </a:solidFill>
              </a:rPr>
              <a:t>. Рассмотреть </a:t>
            </a:r>
            <a:r>
              <a:rPr lang="ru-RU" sz="2000" dirty="0">
                <a:solidFill>
                  <a:schemeClr val="tx1">
                    <a:lumMod val="95000"/>
                  </a:schemeClr>
                </a:solidFill>
              </a:rPr>
              <a:t>структуру и стадии избирательного процесса</a:t>
            </a:r>
            <a:r>
              <a:rPr lang="ru-RU" sz="2000" dirty="0" smtClean="0">
                <a:solidFill>
                  <a:schemeClr val="tx1">
                    <a:lumMod val="95000"/>
                  </a:schemeClr>
                </a:solidFill>
              </a:rPr>
              <a:t>.</a:t>
            </a:r>
          </a:p>
          <a:p>
            <a:endParaRPr lang="ru-RU" sz="2000" dirty="0">
              <a:solidFill>
                <a:schemeClr val="tx1">
                  <a:lumMod val="95000"/>
                </a:schemeClr>
              </a:solidFill>
            </a:endParaRPr>
          </a:p>
          <a:p>
            <a:r>
              <a:rPr lang="ru-RU" sz="2000" dirty="0">
                <a:solidFill>
                  <a:schemeClr val="tx1">
                    <a:lumMod val="95000"/>
                  </a:schemeClr>
                </a:solidFill>
              </a:rPr>
              <a:t>Объект исследования - избирательная система и избирательный процесс в РФ.</a:t>
            </a:r>
          </a:p>
        </p:txBody>
      </p:sp>
    </p:spTree>
    <p:extLst>
      <p:ext uri="{BB962C8B-B14F-4D97-AF65-F5344CB8AC3E}">
        <p14:creationId xmlns:p14="http://schemas.microsoft.com/office/powerpoint/2010/main" val="22332483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30</a:t>
            </a:fld>
            <a:endParaRPr lang="ru-RU"/>
          </a:p>
        </p:txBody>
      </p:sp>
      <p:sp>
        <p:nvSpPr>
          <p:cNvPr id="5" name="TextBox 4"/>
          <p:cNvSpPr txBox="1"/>
          <p:nvPr/>
        </p:nvSpPr>
        <p:spPr>
          <a:xfrm>
            <a:off x="1475656" y="1556792"/>
            <a:ext cx="6048672" cy="461665"/>
          </a:xfrm>
          <a:prstGeom prst="rect">
            <a:avLst/>
          </a:prstGeom>
          <a:noFill/>
        </p:spPr>
        <p:txBody>
          <a:bodyPr wrap="square" rtlCol="0">
            <a:spAutoFit/>
          </a:bodyPr>
          <a:lstStyle/>
          <a:p>
            <a:pPr algn="ctr"/>
            <a:r>
              <a:rPr lang="ru-RU" sz="2400" dirty="0" smtClean="0"/>
              <a:t>Подведение итогов.</a:t>
            </a:r>
            <a:endParaRPr lang="ru-RU" sz="2400" dirty="0"/>
          </a:p>
        </p:txBody>
      </p:sp>
      <p:sp>
        <p:nvSpPr>
          <p:cNvPr id="6" name="TextBox 5"/>
          <p:cNvSpPr txBox="1"/>
          <p:nvPr/>
        </p:nvSpPr>
        <p:spPr>
          <a:xfrm>
            <a:off x="1331640" y="2204864"/>
            <a:ext cx="6768752" cy="2585323"/>
          </a:xfrm>
          <a:prstGeom prst="rect">
            <a:avLst/>
          </a:prstGeom>
          <a:noFill/>
        </p:spPr>
        <p:txBody>
          <a:bodyPr wrap="square" rtlCol="0">
            <a:spAutoFit/>
          </a:bodyPr>
          <a:lstStyle/>
          <a:p>
            <a:pPr algn="just"/>
            <a:r>
              <a:rPr lang="ru-RU" dirty="0">
                <a:solidFill>
                  <a:schemeClr val="tx1">
                    <a:lumMod val="95000"/>
                  </a:schemeClr>
                </a:solidFill>
              </a:rPr>
              <a:t>Выборы признаются несостоявшимися:</a:t>
            </a:r>
          </a:p>
          <a:p>
            <a:pPr algn="just"/>
            <a:r>
              <a:rPr lang="ru-RU" dirty="0">
                <a:solidFill>
                  <a:schemeClr val="tx1">
                    <a:lumMod val="95000"/>
                  </a:schemeClr>
                </a:solidFill>
              </a:rPr>
              <a:t>1.Одномандатный округ-если наибольшее число избирателей </a:t>
            </a:r>
          </a:p>
          <a:p>
            <a:pPr algn="just"/>
            <a:r>
              <a:rPr lang="ru-RU" dirty="0">
                <a:solidFill>
                  <a:schemeClr val="tx1">
                    <a:lumMod val="95000"/>
                  </a:schemeClr>
                </a:solidFill>
              </a:rPr>
              <a:t>проголосовало против всех кандидатов, </a:t>
            </a:r>
          </a:p>
          <a:p>
            <a:pPr algn="just"/>
            <a:r>
              <a:rPr lang="ru-RU" dirty="0">
                <a:solidFill>
                  <a:schemeClr val="tx1">
                    <a:lumMod val="95000"/>
                  </a:schemeClr>
                </a:solidFill>
              </a:rPr>
              <a:t>2.Партийный список-если ни один федеральный список кандидатов не получит 5 процентов голосов, или если все избирательные списки, </a:t>
            </a:r>
          </a:p>
          <a:p>
            <a:pPr algn="just"/>
            <a:r>
              <a:rPr lang="ru-RU" dirty="0">
                <a:solidFill>
                  <a:schemeClr val="tx1">
                    <a:lumMod val="95000"/>
                  </a:schemeClr>
                </a:solidFill>
              </a:rPr>
              <a:t>не получат в совокупности 50 % голосов.</a:t>
            </a:r>
          </a:p>
          <a:p>
            <a:pPr algn="just"/>
            <a:r>
              <a:rPr lang="ru-RU" dirty="0">
                <a:solidFill>
                  <a:schemeClr val="tx1">
                    <a:lumMod val="95000"/>
                  </a:schemeClr>
                </a:solidFill>
              </a:rPr>
              <a:t>3.Если в них приняло участие менее 25 % избирателей. </a:t>
            </a:r>
            <a:endParaRPr lang="en-US" dirty="0">
              <a:solidFill>
                <a:schemeClr val="tx1">
                  <a:lumMod val="95000"/>
                </a:schemeClr>
              </a:solidFill>
            </a:endParaRPr>
          </a:p>
          <a:p>
            <a:endParaRPr lang="ru-RU" dirty="0"/>
          </a:p>
        </p:txBody>
      </p:sp>
      <p:sp>
        <p:nvSpPr>
          <p:cNvPr id="7" name="TextBox 6"/>
          <p:cNvSpPr txBox="1"/>
          <p:nvPr/>
        </p:nvSpPr>
        <p:spPr>
          <a:xfrm>
            <a:off x="163964" y="188640"/>
            <a:ext cx="878497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r>
              <a:rPr lang="ru-RU" sz="2400" dirty="0" smtClean="0">
                <a:solidFill>
                  <a:schemeClr val="tx1">
                    <a:lumMod val="95000"/>
                  </a:schemeClr>
                </a:solidFill>
              </a:rPr>
              <a:t>.</a:t>
            </a:r>
            <a:endParaRPr lang="ru-RU" sz="2400" dirty="0">
              <a:solidFill>
                <a:schemeClr val="tx1">
                  <a:lumMod val="95000"/>
                </a:schemeClr>
              </a:solidFill>
            </a:endParaRPr>
          </a:p>
        </p:txBody>
      </p:sp>
    </p:spTree>
    <p:extLst>
      <p:ext uri="{BB962C8B-B14F-4D97-AF65-F5344CB8AC3E}">
        <p14:creationId xmlns:p14="http://schemas.microsoft.com/office/powerpoint/2010/main" val="33190880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31</a:t>
            </a:fld>
            <a:endParaRPr lang="ru-RU" dirty="0"/>
          </a:p>
        </p:txBody>
      </p:sp>
      <p:sp>
        <p:nvSpPr>
          <p:cNvPr id="5" name="TextBox 4"/>
          <p:cNvSpPr txBox="1"/>
          <p:nvPr/>
        </p:nvSpPr>
        <p:spPr>
          <a:xfrm>
            <a:off x="971600" y="1134036"/>
            <a:ext cx="6984776" cy="738664"/>
          </a:xfrm>
          <a:prstGeom prst="rect">
            <a:avLst/>
          </a:prstGeom>
          <a:noFill/>
        </p:spPr>
        <p:txBody>
          <a:bodyPr wrap="square" rtlCol="0">
            <a:spAutoFit/>
          </a:bodyPr>
          <a:lstStyle/>
          <a:p>
            <a:pPr algn="ctr"/>
            <a:r>
              <a:rPr lang="ru-RU" sz="2400" dirty="0">
                <a:solidFill>
                  <a:schemeClr val="tx1">
                    <a:lumMod val="95000"/>
                  </a:schemeClr>
                </a:solidFill>
              </a:rPr>
              <a:t>Роспуск Государственной Думы</a:t>
            </a:r>
          </a:p>
          <a:p>
            <a:endParaRPr lang="ru-RU" dirty="0"/>
          </a:p>
        </p:txBody>
      </p:sp>
      <p:sp>
        <p:nvSpPr>
          <p:cNvPr id="6" name="TextBox 5"/>
          <p:cNvSpPr txBox="1"/>
          <p:nvPr/>
        </p:nvSpPr>
        <p:spPr>
          <a:xfrm>
            <a:off x="395536" y="116632"/>
            <a:ext cx="8496944"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5.Порядок формирования Федерального Собрания.</a:t>
            </a:r>
          </a:p>
        </p:txBody>
      </p:sp>
      <p:sp>
        <p:nvSpPr>
          <p:cNvPr id="7" name="TextBox 6"/>
          <p:cNvSpPr txBox="1"/>
          <p:nvPr/>
        </p:nvSpPr>
        <p:spPr>
          <a:xfrm>
            <a:off x="395536" y="1134036"/>
            <a:ext cx="8496944" cy="4924425"/>
          </a:xfrm>
          <a:prstGeom prst="rect">
            <a:avLst/>
          </a:prstGeom>
          <a:noFill/>
        </p:spPr>
        <p:txBody>
          <a:bodyPr wrap="square" rtlCol="0">
            <a:spAutoFit/>
          </a:bodyPr>
          <a:lstStyle/>
          <a:p>
            <a:pPr algn="just"/>
            <a:endPar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algn="just"/>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algn="just"/>
            <a:endParaRPr lang="ru-RU" sz="2000" dirty="0">
              <a:solidFill>
                <a:schemeClr val="tx1">
                  <a:lumMod val="95000"/>
                </a:schemeClr>
              </a:solidFill>
            </a:endParaRPr>
          </a:p>
          <a:p>
            <a:pPr algn="just"/>
            <a:r>
              <a:rPr lang="ru-RU" sz="2000" dirty="0">
                <a:solidFill>
                  <a:schemeClr val="tx1">
                    <a:lumMod val="95000"/>
                  </a:schemeClr>
                </a:solidFill>
              </a:rPr>
              <a:t>1.</a:t>
            </a:r>
            <a:r>
              <a:rPr lang="en-US" sz="2000" dirty="0">
                <a:solidFill>
                  <a:schemeClr val="tx1">
                    <a:lumMod val="95000"/>
                  </a:schemeClr>
                </a:solidFill>
              </a:rPr>
              <a:t>После трёхкратного отклонения представленных кандидатур Председателя Правительства РФ Президент РФ назначает Председателя Правительства РФ и распускает Государственную Думу. </a:t>
            </a:r>
            <a:endParaRPr lang="ru-RU" sz="2000" dirty="0">
              <a:solidFill>
                <a:schemeClr val="tx1">
                  <a:lumMod val="95000"/>
                </a:schemeClr>
              </a:solidFill>
            </a:endParaRPr>
          </a:p>
          <a:p>
            <a:pPr algn="just"/>
            <a:endParaRPr lang="en-US" sz="2000" dirty="0">
              <a:solidFill>
                <a:schemeClr val="tx1">
                  <a:lumMod val="95000"/>
                </a:schemeClr>
              </a:solidFill>
            </a:endParaRPr>
          </a:p>
          <a:p>
            <a:pPr algn="just"/>
            <a:r>
              <a:rPr lang="ru-RU" sz="2000" dirty="0">
                <a:solidFill>
                  <a:schemeClr val="tx1">
                    <a:lumMod val="95000"/>
                  </a:schemeClr>
                </a:solidFill>
              </a:rPr>
              <a:t>2.</a:t>
            </a:r>
            <a:r>
              <a:rPr lang="en-US" sz="2000" dirty="0">
                <a:solidFill>
                  <a:schemeClr val="tx1">
                    <a:lumMod val="95000"/>
                  </a:schemeClr>
                </a:solidFill>
              </a:rPr>
              <a:t>Если Государственная Дума в течение трёх месяцев повторно выразит недоверие Правительству РФ, Президент РФ объявляет об отставке Правительства РФ</a:t>
            </a:r>
            <a:r>
              <a:rPr lang="ru-RU" sz="2000" dirty="0">
                <a:solidFill>
                  <a:schemeClr val="tx1">
                    <a:lumMod val="95000"/>
                  </a:schemeClr>
                </a:solidFill>
              </a:rPr>
              <a:t>, </a:t>
            </a:r>
            <a:r>
              <a:rPr lang="en-US" sz="2000" dirty="0">
                <a:solidFill>
                  <a:schemeClr val="tx1">
                    <a:lumMod val="95000"/>
                  </a:schemeClr>
                </a:solidFill>
              </a:rPr>
              <a:t>либо распускает Государственную Думу. </a:t>
            </a:r>
            <a:endParaRPr lang="ru-RU" sz="2000" dirty="0">
              <a:solidFill>
                <a:schemeClr val="tx1">
                  <a:lumMod val="95000"/>
                </a:schemeClr>
              </a:solidFill>
            </a:endParaRPr>
          </a:p>
          <a:p>
            <a:pPr algn="just"/>
            <a:endParaRPr lang="en-US" sz="2000" dirty="0">
              <a:solidFill>
                <a:schemeClr val="tx1">
                  <a:lumMod val="95000"/>
                </a:schemeClr>
              </a:solidFill>
            </a:endParaRPr>
          </a:p>
          <a:p>
            <a:pPr algn="just"/>
            <a:r>
              <a:rPr lang="ru-RU" sz="2000" dirty="0">
                <a:solidFill>
                  <a:schemeClr val="tx1">
                    <a:lumMod val="95000"/>
                  </a:schemeClr>
                </a:solidFill>
              </a:rPr>
              <a:t>3.</a:t>
            </a:r>
            <a:r>
              <a:rPr lang="en-US" sz="2000" dirty="0">
                <a:solidFill>
                  <a:schemeClr val="tx1">
                    <a:lumMod val="95000"/>
                  </a:schemeClr>
                </a:solidFill>
              </a:rPr>
              <a:t>Если Председатель Правительства РФ ставит вопрос о доверии Правительству РФ, а Государственная Дума в доверии отказывает, Президент РФ в течение семи дней принимает решение об отставке Правительства РФ</a:t>
            </a:r>
            <a:r>
              <a:rPr lang="ru-RU" sz="2000" dirty="0">
                <a:solidFill>
                  <a:schemeClr val="tx1">
                    <a:lumMod val="95000"/>
                  </a:schemeClr>
                </a:solidFill>
              </a:rPr>
              <a:t>,</a:t>
            </a:r>
            <a:r>
              <a:rPr lang="en-US" sz="2000" dirty="0">
                <a:solidFill>
                  <a:schemeClr val="tx1">
                    <a:lumMod val="95000"/>
                  </a:schemeClr>
                </a:solidFill>
              </a:rPr>
              <a:t> либо о роспуске Государственной Думы. </a:t>
            </a:r>
          </a:p>
          <a:p>
            <a:endParaRPr lang="ru-RU" dirty="0"/>
          </a:p>
        </p:txBody>
      </p:sp>
    </p:spTree>
    <p:extLst>
      <p:ext uri="{BB962C8B-B14F-4D97-AF65-F5344CB8AC3E}">
        <p14:creationId xmlns:p14="http://schemas.microsoft.com/office/powerpoint/2010/main" val="32076788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32</a:t>
            </a:fld>
            <a:endParaRPr lang="ru-RU" dirty="0"/>
          </a:p>
        </p:txBody>
      </p:sp>
      <p:sp>
        <p:nvSpPr>
          <p:cNvPr id="2" name="TextBox 1"/>
          <p:cNvSpPr txBox="1"/>
          <p:nvPr/>
        </p:nvSpPr>
        <p:spPr>
          <a:xfrm>
            <a:off x="266628" y="667230"/>
            <a:ext cx="8848483" cy="6463308"/>
          </a:xfrm>
          <a:prstGeom prst="rect">
            <a:avLst/>
          </a:prstGeom>
          <a:noFill/>
        </p:spPr>
        <p:txBody>
          <a:bodyPr wrap="square" rtlCol="0">
            <a:spAutoFit/>
          </a:bodyPr>
          <a:lstStyle/>
          <a:p>
            <a:endParaRPr lang="ru-RU" dirty="0"/>
          </a:p>
          <a:p>
            <a:r>
              <a:rPr lang="ru-RU" dirty="0">
                <a:solidFill>
                  <a:schemeClr val="tx1">
                    <a:lumMod val="95000"/>
                  </a:schemeClr>
                </a:solidFill>
              </a:rPr>
              <a:t>Итак, мы дали понятие избирательной системы в РФ, рассмотрели виды избирательных систем в РФ, дали понятие и рассмотрели принципы избирательного процесса в РФ, а также рассмотрели структуру и стадии избирательного процесса.</a:t>
            </a:r>
          </a:p>
          <a:p>
            <a:endParaRPr lang="ru-RU" dirty="0">
              <a:solidFill>
                <a:schemeClr val="tx1">
                  <a:lumMod val="95000"/>
                </a:schemeClr>
              </a:solidFill>
            </a:endParaRPr>
          </a:p>
          <a:p>
            <a:pPr marL="285750" indent="-285750">
              <a:buFont typeface="Arial" pitchFamily="34" charset="0"/>
              <a:buChar char="•"/>
            </a:pPr>
            <a:r>
              <a:rPr lang="ru-RU" dirty="0">
                <a:solidFill>
                  <a:schemeClr val="tx1">
                    <a:lumMod val="95000"/>
                  </a:schemeClr>
                </a:solidFill>
              </a:rPr>
              <a:t>Избирательный процесс развертывается во времени, проходя определенные стадии и циклы. </a:t>
            </a:r>
          </a:p>
          <a:p>
            <a:pPr marL="285750" indent="-285750">
              <a:buFont typeface="Arial" pitchFamily="34" charset="0"/>
              <a:buChar char="•"/>
            </a:pPr>
            <a:r>
              <a:rPr lang="ru-RU" dirty="0">
                <a:solidFill>
                  <a:schemeClr val="tx1">
                    <a:lumMod val="95000"/>
                  </a:schemeClr>
                </a:solidFill>
              </a:rPr>
              <a:t>Цикличность избирательного процесса проявляется в повторяемости всех стадий в ходе проведения каждых очередных выборов.</a:t>
            </a:r>
          </a:p>
          <a:p>
            <a:pPr marL="285750" indent="-285750">
              <a:buFont typeface="Arial" pitchFamily="34" charset="0"/>
              <a:buChar char="•"/>
            </a:pPr>
            <a:r>
              <a:rPr lang="ru-RU" dirty="0">
                <a:solidFill>
                  <a:schemeClr val="tx1">
                    <a:lumMod val="95000"/>
                  </a:schemeClr>
                </a:solidFill>
              </a:rPr>
              <a:t>Основные стадии избирательного процесса определяются законом.</a:t>
            </a:r>
          </a:p>
          <a:p>
            <a:pPr marL="285750" indent="-285750">
              <a:buFont typeface="Arial" pitchFamily="34" charset="0"/>
              <a:buChar char="•"/>
            </a:pPr>
            <a:r>
              <a:rPr lang="ru-RU" dirty="0">
                <a:solidFill>
                  <a:schemeClr val="tx1">
                    <a:lumMod val="95000"/>
                  </a:schemeClr>
                </a:solidFill>
              </a:rPr>
              <a:t>С использованием процедуры выборов замещается пост Президента Российской Федерации, формируются Государственная Дума Федерального Собрания Российской Федерации, органы государственной власти субъектов Федерации и представительные органы местного самоуправления. Высшие должностные лица субъектов Федерации также замещают свои посты посредством выборов. </a:t>
            </a:r>
          </a:p>
          <a:p>
            <a:pPr marL="285750" indent="-285750">
              <a:buFont typeface="Arial" pitchFamily="34" charset="0"/>
              <a:buChar char="•"/>
            </a:pPr>
            <a:endParaRPr lang="ru-RU" dirty="0">
              <a:solidFill>
                <a:schemeClr val="tx1">
                  <a:lumMod val="95000"/>
                </a:schemeClr>
              </a:solidFill>
            </a:endParaRPr>
          </a:p>
          <a:p>
            <a:r>
              <a:rPr lang="ru-RU" dirty="0">
                <a:solidFill>
                  <a:schemeClr val="tx1">
                    <a:lumMod val="95000"/>
                  </a:schemeClr>
                </a:solidFill>
              </a:rPr>
              <a:t>Основной целью избирательного процесса является формирование органов власти в соответствии с установленными правовыми нормами. Она достигается путем совершения гражданами либо их объединениями действий на основе правовых норм.</a:t>
            </a:r>
          </a:p>
          <a:p>
            <a:endParaRPr lang="ru-RU" dirty="0"/>
          </a:p>
        </p:txBody>
      </p:sp>
      <p:sp>
        <p:nvSpPr>
          <p:cNvPr id="3" name="TextBox 2"/>
          <p:cNvSpPr txBox="1"/>
          <p:nvPr/>
        </p:nvSpPr>
        <p:spPr>
          <a:xfrm>
            <a:off x="323527" y="168715"/>
            <a:ext cx="8577453"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Заключение</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33</a:t>
            </a:fld>
            <a:endParaRPr lang="ru-RU" dirty="0"/>
          </a:p>
        </p:txBody>
      </p:sp>
      <p:sp>
        <p:nvSpPr>
          <p:cNvPr id="5" name="TextBox 4"/>
          <p:cNvSpPr txBox="1"/>
          <p:nvPr/>
        </p:nvSpPr>
        <p:spPr>
          <a:xfrm>
            <a:off x="179512" y="980728"/>
            <a:ext cx="8856984" cy="5355312"/>
          </a:xfrm>
          <a:prstGeom prst="rect">
            <a:avLst/>
          </a:prstGeom>
          <a:noFill/>
        </p:spPr>
        <p:txBody>
          <a:bodyPr wrap="square" rtlCol="0">
            <a:spAutoFit/>
          </a:bodyPr>
          <a:lstStyle/>
          <a:p>
            <a:pPr marL="342900" indent="-342900" algn="just">
              <a:buFont typeface="+mj-lt"/>
              <a:buAutoNum type="arabicPeriod"/>
            </a:pP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lgn="just">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Конституция Российской Федерации» "Российская газета", № 237, 25.12.1993</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t>
            </a:r>
            <a:endParaRPr lang="ru-RU" dirty="0"/>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Баглай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М. В. Конституционное право Российской Федерации. М., 2007. </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784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Безруков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А.В. Реформирование избирательной системы при проведении парламентских выборов в России // «Конституционное и муниципальное право», 2007, № 23.</a:t>
            </a: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Белов С. А. Избирательная система как правовой институт. М., 2007</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 120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ru-RU" b="1" spc="50" dirty="0" err="1">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Белоносовский</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В. Избирательное право. М., 2007.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352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Борисов И. Гамма демократии. Современная избирательная система Российской Федерации. М., 2007. </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32 С.</a:t>
            </a: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Выдрин И. В. Избирательное право Российской Федерации. М., 2007. </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240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Головин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А. Г. Избирательное право России. М., 2007. </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336 С.</a:t>
            </a: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Голубок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С. А. Конституционное право России. М., 2008. </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160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a:p>
            <a:pPr marL="342900" indent="-342900">
              <a:buFont typeface="+mj-lt"/>
              <a:buAutoNum type="arabicPeriod"/>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Шевчук Д. А. Избирательное право и процесс в Российской Федерации. М., 2007. </a:t>
            </a:r>
            <a:r>
              <a:rPr lang="ru-RU" b="1" spc="5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384 С.</a:t>
            </a:r>
            <a:endPar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6" name="TextBox 5"/>
          <p:cNvSpPr txBox="1"/>
          <p:nvPr/>
        </p:nvSpPr>
        <p:spPr>
          <a:xfrm>
            <a:off x="179512" y="245839"/>
            <a:ext cx="8784976"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Список использованной литературы:</a:t>
            </a:r>
          </a:p>
        </p:txBody>
      </p:sp>
    </p:spTree>
    <p:extLst>
      <p:ext uri="{BB962C8B-B14F-4D97-AF65-F5344CB8AC3E}">
        <p14:creationId xmlns:p14="http://schemas.microsoft.com/office/powerpoint/2010/main" val="22388063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4</a:t>
            </a:fld>
            <a:endParaRPr lang="ru-RU" dirty="0"/>
          </a:p>
        </p:txBody>
      </p:sp>
      <p:sp>
        <p:nvSpPr>
          <p:cNvPr id="5" name="TextBox 4"/>
          <p:cNvSpPr txBox="1"/>
          <p:nvPr/>
        </p:nvSpPr>
        <p:spPr>
          <a:xfrm>
            <a:off x="395536" y="692696"/>
            <a:ext cx="8496944" cy="1938992"/>
          </a:xfrm>
          <a:prstGeom prst="rect">
            <a:avLst/>
          </a:prstGeom>
          <a:noFill/>
        </p:spPr>
        <p:txBody>
          <a:bodyPr wrap="square" rtlCol="0">
            <a:spAutoFit/>
          </a:bodyPr>
          <a:lstStyle/>
          <a:p>
            <a:pPr algn="just"/>
            <a:r>
              <a:rPr lang="ru-RU" sz="2000" dirty="0">
                <a:solidFill>
                  <a:schemeClr val="tx1">
                    <a:lumMod val="95000"/>
                  </a:schemeClr>
                </a:solidFill>
              </a:rPr>
              <a:t>Конституция РФ гласит: «Граждане Российской Федерации имеют право избирать и быть избранными в органы государственной власти и органы местного самоуправления, а также участвовать в референдуме. Граждане Российской Федерации имеют право участвовать в управлении делами государства как непосредственно, так и через своих представителей.»</a:t>
            </a:r>
          </a:p>
        </p:txBody>
      </p:sp>
      <p:sp>
        <p:nvSpPr>
          <p:cNvPr id="6" name="TextBox 5"/>
          <p:cNvSpPr txBox="1"/>
          <p:nvPr/>
        </p:nvSpPr>
        <p:spPr>
          <a:xfrm>
            <a:off x="521550" y="4937812"/>
            <a:ext cx="8244916" cy="1292662"/>
          </a:xfrm>
          <a:prstGeom prst="rect">
            <a:avLst/>
          </a:prstGeom>
          <a:noFill/>
        </p:spPr>
        <p:txBody>
          <a:bodyPr wrap="square" rtlCol="0">
            <a:spAutoFit/>
          </a:bodyPr>
          <a:lstStyle/>
          <a:p>
            <a:pPr algn="just"/>
            <a:r>
              <a:rPr lang="ru-RU" sz="2000" dirty="0">
                <a:solidFill>
                  <a:schemeClr val="tx1">
                    <a:lumMod val="95000"/>
                  </a:schemeClr>
                </a:solidFill>
              </a:rPr>
              <a:t>Выборы – это форма прямого народного </a:t>
            </a:r>
            <a:r>
              <a:rPr lang="ru-RU" sz="2000" dirty="0" smtClean="0">
                <a:solidFill>
                  <a:schemeClr val="tx1">
                    <a:lumMod val="95000"/>
                  </a:schemeClr>
                </a:solidFill>
              </a:rPr>
              <a:t>волеизъявления, </a:t>
            </a:r>
            <a:r>
              <a:rPr lang="ru-RU" sz="2000" dirty="0">
                <a:solidFill>
                  <a:schemeClr val="tx1">
                    <a:lumMod val="95000"/>
                  </a:schemeClr>
                </a:solidFill>
              </a:rPr>
              <a:t>важнейшее проявление демократии. Выборы непосредственно отражают политическую систему и влияют на неё.</a:t>
            </a:r>
          </a:p>
          <a:p>
            <a:pPr algn="just"/>
            <a:endParaRPr lang="ru-RU" b="1" spc="50" dirty="0">
              <a:ln w="13500">
                <a:solidFill>
                  <a:schemeClr val="accent1">
                    <a:shade val="2500"/>
                    <a:alpha val="6500"/>
                  </a:schemeClr>
                </a:solidFill>
                <a:prstDash val="solid"/>
              </a:ln>
              <a:solidFill>
                <a:srgbClr val="FFC000">
                  <a:alpha val="95000"/>
                </a:srgbClr>
              </a:solidFill>
              <a:effectLst>
                <a:glow rad="101600">
                  <a:schemeClr val="tx1">
                    <a:alpha val="60000"/>
                  </a:schemeClr>
                </a:glow>
                <a:innerShdw blurRad="50900" dist="38500" dir="13500000">
                  <a:srgbClr val="000000">
                    <a:alpha val="60000"/>
                  </a:srgbClr>
                </a:innerShdw>
              </a:effectLst>
            </a:endParaRPr>
          </a:p>
        </p:txBody>
      </p:sp>
      <p:pic>
        <p:nvPicPr>
          <p:cNvPr id="1026" name="Picture 2" descr="D:\X_0268RusslandPraeside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3828" y="2060848"/>
            <a:ext cx="3240360" cy="324036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8976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7010400" y="6492875"/>
            <a:ext cx="2133600" cy="365125"/>
          </a:xfrm>
        </p:spPr>
        <p:txBody>
          <a:bodyPr/>
          <a:lstStyle/>
          <a:p>
            <a:fld id="{9B7F76D7-4E78-4C18-8A89-EF47E4921AF6}" type="slidenum">
              <a:rPr lang="ru-RU" smtClean="0"/>
              <a:pPr/>
              <a:t>5</a:t>
            </a:fld>
            <a:endParaRPr lang="ru-RU" dirty="0"/>
          </a:p>
        </p:txBody>
      </p:sp>
      <p:sp>
        <p:nvSpPr>
          <p:cNvPr id="2" name="TextBox 1"/>
          <p:cNvSpPr txBox="1"/>
          <p:nvPr/>
        </p:nvSpPr>
        <p:spPr>
          <a:xfrm>
            <a:off x="179512" y="116632"/>
            <a:ext cx="8640960" cy="461665"/>
          </a:xfrm>
          <a:prstGeom prst="rect">
            <a:avLst/>
          </a:prstGeom>
          <a:noFill/>
          <a:ln>
            <a:solidFill>
              <a:schemeClr val="accent5">
                <a:lumMod val="60000"/>
                <a:lumOff val="40000"/>
              </a:schemeClr>
            </a:solidFill>
          </a:ln>
        </p:spPr>
        <p:txBody>
          <a:bodyPr wrap="square" rtlCol="0">
            <a:spAutoFit/>
          </a:bodyPr>
          <a:lstStyle/>
          <a:p>
            <a:pPr algn="ctr"/>
            <a:r>
              <a:rPr lang="ru-RU" sz="2400" dirty="0">
                <a:solidFill>
                  <a:schemeClr val="tx1">
                    <a:lumMod val="95000"/>
                  </a:schemeClr>
                </a:solidFill>
              </a:rPr>
              <a:t>1.Понятие и принципы избирательного права.</a:t>
            </a:r>
          </a:p>
        </p:txBody>
      </p:sp>
      <p:sp>
        <p:nvSpPr>
          <p:cNvPr id="4" name="TextBox 3"/>
          <p:cNvSpPr txBox="1"/>
          <p:nvPr/>
        </p:nvSpPr>
        <p:spPr>
          <a:xfrm>
            <a:off x="2879812" y="718324"/>
            <a:ext cx="3240360" cy="123110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ru-RU" sz="2800" dirty="0">
                <a:solidFill>
                  <a:schemeClr val="tx1">
                    <a:lumMod val="95000"/>
                  </a:schemeClr>
                </a:solidFill>
              </a:rPr>
              <a:t>Избирательное право</a:t>
            </a:r>
          </a:p>
          <a:p>
            <a:pPr algn="ctr"/>
            <a:endParaRPr lang="ru-RU" dirty="0"/>
          </a:p>
        </p:txBody>
      </p:sp>
      <p:sp>
        <p:nvSpPr>
          <p:cNvPr id="5" name="Стрелка вниз 4"/>
          <p:cNvSpPr/>
          <p:nvPr/>
        </p:nvSpPr>
        <p:spPr>
          <a:xfrm rot="2802812">
            <a:off x="3093796" y="1361092"/>
            <a:ext cx="342966" cy="10126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Стрелка вниз 6"/>
          <p:cNvSpPr/>
          <p:nvPr/>
        </p:nvSpPr>
        <p:spPr>
          <a:xfrm rot="19167806">
            <a:off x="5664598" y="1375329"/>
            <a:ext cx="318525" cy="9326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p:cNvSpPr txBox="1"/>
          <p:nvPr/>
        </p:nvSpPr>
        <p:spPr>
          <a:xfrm>
            <a:off x="1043608" y="2169030"/>
            <a:ext cx="2736304" cy="80021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800" dirty="0"/>
              <a:t>Объективное</a:t>
            </a:r>
          </a:p>
          <a:p>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TextBox 9"/>
          <p:cNvSpPr txBox="1"/>
          <p:nvPr/>
        </p:nvSpPr>
        <p:spPr>
          <a:xfrm>
            <a:off x="5399743" y="2196448"/>
            <a:ext cx="288032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a:solidFill>
                  <a:schemeClr val="tx1">
                    <a:lumMod val="95000"/>
                  </a:schemeClr>
                </a:solidFill>
              </a:rPr>
              <a:t>Субъективное</a:t>
            </a:r>
          </a:p>
        </p:txBody>
      </p:sp>
      <p:sp>
        <p:nvSpPr>
          <p:cNvPr id="11" name="TextBox 10"/>
          <p:cNvSpPr txBox="1"/>
          <p:nvPr/>
        </p:nvSpPr>
        <p:spPr>
          <a:xfrm>
            <a:off x="222996" y="2727083"/>
            <a:ext cx="3988964" cy="1754326"/>
          </a:xfrm>
          <a:prstGeom prst="rect">
            <a:avLst/>
          </a:prstGeom>
          <a:noFill/>
          <a:ln>
            <a:solidFill>
              <a:schemeClr val="tx1"/>
            </a:solidFill>
          </a:ln>
        </p:spPr>
        <p:txBody>
          <a:bodyPr wrap="square" rtlCol="0">
            <a:spAutoFit/>
          </a:bodyPr>
          <a:lstStyle/>
          <a:p>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Georgia" pitchFamily="18" charset="0"/>
                <a:cs typeface="Adobe Arabic" pitchFamily="18" charset="-78"/>
              </a:rPr>
              <a:t>С</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овокупность </a:t>
            </a:r>
            <a:r>
              <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правовых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норм,регулирующих </a:t>
            </a:r>
            <a:r>
              <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общественные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отношения </a:t>
            </a:r>
            <a:r>
              <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по выборам в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органы гос</a:t>
            </a: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Georgia" pitchFamily="18" charset="0"/>
                <a:cs typeface="Adobe Arabic" pitchFamily="18" charset="-78"/>
              </a:rPr>
              <a:t>ударственной</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 </a:t>
            </a:r>
            <a:r>
              <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власти и органы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местного</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 </a:t>
            </a:r>
            <a:r>
              <a:rPr lang="en-US"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самоуправления</a:t>
            </a:r>
            <a:r>
              <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rPr>
              <a:t>. </a:t>
            </a:r>
          </a:p>
        </p:txBody>
      </p:sp>
      <p:sp>
        <p:nvSpPr>
          <p:cNvPr id="12" name="TextBox 11"/>
          <p:cNvSpPr txBox="1"/>
          <p:nvPr/>
        </p:nvSpPr>
        <p:spPr>
          <a:xfrm>
            <a:off x="4688138" y="2727083"/>
            <a:ext cx="4203401" cy="1754326"/>
          </a:xfrm>
          <a:prstGeom prst="rect">
            <a:avLst/>
          </a:prstGeom>
          <a:noFill/>
          <a:ln>
            <a:solidFill>
              <a:schemeClr val="tx1"/>
            </a:solidFill>
          </a:ln>
        </p:spPr>
        <p:txBody>
          <a:bodyPr wrap="square" rtlCol="0">
            <a:spAutoFit/>
          </a:bodyPr>
          <a:lstStyle/>
          <a:p>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Конституционное </a:t>
            </a:r>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право граждан</a:t>
            </a:r>
          </a:p>
          <a:p>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 избирать и быть избранным в</a:t>
            </a:r>
          </a:p>
          <a:p>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органы государственной власти</a:t>
            </a:r>
          </a:p>
          <a:p>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 и органы местного самоуправ-</a:t>
            </a:r>
          </a:p>
          <a:p>
            <a:r>
              <a:rPr lang="ru-RU"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Times New Roman" pitchFamily="18" charset="0"/>
                <a:cs typeface="Adobe Arabic" pitchFamily="18" charset="-78"/>
              </a:rPr>
              <a:t>ления. </a:t>
            </a:r>
            <a:endParaRPr lang="en-US"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radley Hand ITC" pitchFamily="66" charset="0"/>
              <a:cs typeface="Adobe Arabic" pitchFamily="18" charset="-78"/>
            </a:endParaRPr>
          </a:p>
          <a:p>
            <a:endParaRPr lang="ru-RU" dirty="0"/>
          </a:p>
        </p:txBody>
      </p:sp>
      <p:sp>
        <p:nvSpPr>
          <p:cNvPr id="13" name="TextBox 12"/>
          <p:cNvSpPr txBox="1"/>
          <p:nvPr/>
        </p:nvSpPr>
        <p:spPr>
          <a:xfrm>
            <a:off x="827584" y="5394289"/>
            <a:ext cx="2695012" cy="138499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dirty="0">
                <a:solidFill>
                  <a:schemeClr val="tx1">
                    <a:lumMod val="95000"/>
                  </a:schemeClr>
                </a:solidFill>
              </a:rPr>
              <a:t>Активное</a:t>
            </a:r>
          </a:p>
          <a:p>
            <a:pPr marL="285750" indent="-285750" algn="ctr">
              <a:buFont typeface="Arial" pitchFamily="34" charset="0"/>
              <a:buChar char="•"/>
            </a:pPr>
            <a:r>
              <a:rPr lang="ru-RU" sz="2400" dirty="0">
                <a:solidFill>
                  <a:schemeClr val="tx1">
                    <a:lumMod val="95000"/>
                  </a:schemeClr>
                </a:solidFill>
              </a:rPr>
              <a:t>Право избирать</a:t>
            </a:r>
          </a:p>
          <a:p>
            <a:endParaRPr lang="ru-RU" b="1" kern="1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a:cs typeface="Arial"/>
            </a:endParaRPr>
          </a:p>
          <a:p>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TextBox 13"/>
          <p:cNvSpPr txBox="1"/>
          <p:nvPr/>
        </p:nvSpPr>
        <p:spPr>
          <a:xfrm>
            <a:off x="5040418" y="5427671"/>
            <a:ext cx="4005301" cy="110799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dirty="0">
                <a:solidFill>
                  <a:schemeClr val="tx1">
                    <a:lumMod val="95000"/>
                  </a:schemeClr>
                </a:solidFill>
              </a:rPr>
              <a:t>Пассивное</a:t>
            </a:r>
          </a:p>
          <a:p>
            <a:pPr marL="285750" indent="-285750">
              <a:buFont typeface="Arial" pitchFamily="34" charset="0"/>
              <a:buChar char="•"/>
            </a:pPr>
            <a:r>
              <a:rPr lang="ru-RU" sz="2400" dirty="0">
                <a:solidFill>
                  <a:schemeClr val="tx1">
                    <a:lumMod val="95000"/>
                  </a:schemeClr>
                </a:solidFill>
              </a:rPr>
              <a:t>Право быть избранным</a:t>
            </a:r>
          </a:p>
          <a:p>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6" name="Стрелка вниз 15"/>
          <p:cNvSpPr/>
          <p:nvPr/>
        </p:nvSpPr>
        <p:spPr>
          <a:xfrm rot="1977823">
            <a:off x="3579957" y="4600918"/>
            <a:ext cx="342966" cy="82215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Стрелка вниз 16"/>
          <p:cNvSpPr/>
          <p:nvPr/>
        </p:nvSpPr>
        <p:spPr>
          <a:xfrm rot="19610583">
            <a:off x="4872458" y="4623940"/>
            <a:ext cx="342966" cy="7761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6</a:t>
            </a:fld>
            <a:endParaRPr lang="ru-RU" dirty="0"/>
          </a:p>
        </p:txBody>
      </p:sp>
      <p:sp>
        <p:nvSpPr>
          <p:cNvPr id="5" name="TextBox 4"/>
          <p:cNvSpPr txBox="1"/>
          <p:nvPr/>
        </p:nvSpPr>
        <p:spPr>
          <a:xfrm>
            <a:off x="323528" y="116632"/>
            <a:ext cx="8640960"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1.Понятие и принципы избирательного права.</a:t>
            </a:r>
          </a:p>
        </p:txBody>
      </p:sp>
      <p:sp>
        <p:nvSpPr>
          <p:cNvPr id="7" name="TextBox 6"/>
          <p:cNvSpPr txBox="1"/>
          <p:nvPr/>
        </p:nvSpPr>
        <p:spPr>
          <a:xfrm>
            <a:off x="2365268" y="836712"/>
            <a:ext cx="4392488" cy="1231106"/>
          </a:xfrm>
          <a:prstGeom prst="rect">
            <a:avLst/>
          </a:prstGeom>
          <a:noFill/>
        </p:spPr>
        <p:txBody>
          <a:bodyPr wrap="square" rtlCol="0">
            <a:spAutoFit/>
          </a:bodyPr>
          <a:lstStyle/>
          <a:p>
            <a:pPr algn="ctr"/>
            <a:r>
              <a:rPr lang="ru-RU" sz="2800" dirty="0">
                <a:solidFill>
                  <a:schemeClr val="tx1">
                    <a:lumMod val="95000"/>
                  </a:schemeClr>
                </a:solidFill>
              </a:rPr>
              <a:t>Источники избирательного права</a:t>
            </a:r>
          </a:p>
          <a:p>
            <a:endParaRPr lang="ru-RU" dirty="0"/>
          </a:p>
        </p:txBody>
      </p:sp>
      <p:sp>
        <p:nvSpPr>
          <p:cNvPr id="8" name="TextBox 7"/>
          <p:cNvSpPr txBox="1"/>
          <p:nvPr/>
        </p:nvSpPr>
        <p:spPr>
          <a:xfrm>
            <a:off x="179512" y="1844824"/>
            <a:ext cx="8352928" cy="4955203"/>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buClr>
                <a:srgbClr val="993300"/>
              </a:buClr>
            </a:pPr>
            <a:r>
              <a:rPr lang="en-US" sz="2000" dirty="0"/>
              <a:t>Конституция РФ (1993)</a:t>
            </a:r>
            <a:endParaRPr lang="ru-RU" sz="2000" dirty="0"/>
          </a:p>
          <a:p>
            <a:pPr>
              <a:buClr>
                <a:srgbClr val="993300"/>
              </a:buClr>
            </a:pPr>
            <a:r>
              <a:rPr lang="en-US" sz="2000" dirty="0"/>
              <a:t>Федеральные законы</a:t>
            </a:r>
            <a:r>
              <a:rPr lang="ru-RU" sz="2000" dirty="0"/>
              <a:t>:</a:t>
            </a:r>
          </a:p>
          <a:p>
            <a:pPr marL="285750" indent="-285750">
              <a:buClr>
                <a:srgbClr val="993300"/>
              </a:buClr>
              <a:buFont typeface="Arial" pitchFamily="34" charset="0"/>
              <a:buChar char="•"/>
            </a:pPr>
            <a:r>
              <a:rPr lang="en-US" sz="2000" dirty="0"/>
              <a:t>"Об основных гарантиях избирательных прав</a:t>
            </a:r>
          </a:p>
          <a:p>
            <a:pPr>
              <a:buClr>
                <a:srgbClr val="993300"/>
              </a:buClr>
            </a:pPr>
            <a:r>
              <a:rPr lang="en-US" sz="2000" dirty="0"/>
              <a:t>      и права на участие</a:t>
            </a:r>
            <a:r>
              <a:rPr lang="ru-RU" sz="2000" dirty="0"/>
              <a:t> </a:t>
            </a:r>
            <a:r>
              <a:rPr lang="en-US" sz="2000" dirty="0"/>
              <a:t>в референдуме граждан РФ, </a:t>
            </a:r>
            <a:endParaRPr lang="ru-RU" sz="2000" dirty="0"/>
          </a:p>
          <a:p>
            <a:pPr marL="285750" indent="-285750">
              <a:buClr>
                <a:srgbClr val="993300"/>
              </a:buClr>
              <a:buFont typeface="Arial" pitchFamily="34" charset="0"/>
              <a:buChar char="•"/>
            </a:pPr>
            <a:r>
              <a:rPr lang="en-US" sz="2000" dirty="0"/>
              <a:t>"О выборах Президента РФ" (1999), </a:t>
            </a:r>
            <a:endParaRPr lang="ru-RU" sz="2000" dirty="0"/>
          </a:p>
          <a:p>
            <a:pPr marL="285750" indent="-285750">
              <a:buClr>
                <a:srgbClr val="C00000"/>
              </a:buClr>
              <a:buFont typeface="Arial" pitchFamily="34" charset="0"/>
              <a:buChar char="•"/>
            </a:pPr>
            <a:r>
              <a:rPr lang="en-US" sz="2000" dirty="0"/>
              <a:t>"О выборах депутатов Государственной</a:t>
            </a:r>
          </a:p>
          <a:p>
            <a:pPr>
              <a:buClr>
                <a:srgbClr val="C00000"/>
              </a:buClr>
            </a:pPr>
            <a:r>
              <a:rPr lang="en-US" sz="2000" dirty="0"/>
              <a:t>      Думы Федерального </a:t>
            </a:r>
            <a:r>
              <a:rPr lang="ru-RU" sz="2000" dirty="0"/>
              <a:t> </a:t>
            </a:r>
            <a:r>
              <a:rPr lang="en-US" sz="2000" dirty="0"/>
              <a:t>Собрания РФ" (1999), </a:t>
            </a:r>
            <a:endParaRPr lang="ru-RU" sz="2000" dirty="0"/>
          </a:p>
          <a:p>
            <a:pPr marL="285750" indent="-285750">
              <a:buClr>
                <a:srgbClr val="993300"/>
              </a:buClr>
              <a:buFont typeface="Arial" pitchFamily="34" charset="0"/>
              <a:buChar char="•"/>
            </a:pPr>
            <a:r>
              <a:rPr lang="en-US" sz="2000" dirty="0"/>
              <a:t>"Об обеспечении конституционных прав граждан</a:t>
            </a:r>
          </a:p>
          <a:p>
            <a:pPr>
              <a:buClr>
                <a:srgbClr val="993300"/>
              </a:buClr>
            </a:pPr>
            <a:r>
              <a:rPr lang="en-US" sz="2000" dirty="0"/>
              <a:t>      РФ</a:t>
            </a:r>
            <a:r>
              <a:rPr lang="ru-RU" sz="2000" dirty="0"/>
              <a:t> </a:t>
            </a:r>
            <a:r>
              <a:rPr lang="en-US" sz="2000" dirty="0"/>
              <a:t>избирать и быть избранными в органы местного                                         </a:t>
            </a:r>
          </a:p>
          <a:p>
            <a:pPr>
              <a:buClr>
                <a:srgbClr val="993300"/>
              </a:buClr>
            </a:pPr>
            <a:r>
              <a:rPr lang="en-US" sz="2000" dirty="0"/>
              <a:t>      самоуправления" (1996),</a:t>
            </a:r>
            <a:endParaRPr lang="ru-RU" sz="2000" dirty="0"/>
          </a:p>
          <a:p>
            <a:pPr marL="285750" indent="-285750">
              <a:buClr>
                <a:srgbClr val="993300"/>
              </a:buClr>
              <a:buFont typeface="Arial" pitchFamily="34" charset="0"/>
              <a:buChar char="•"/>
            </a:pPr>
            <a:r>
              <a:rPr lang="ru-RU" sz="2000" dirty="0"/>
              <a:t>К</a:t>
            </a:r>
            <a:r>
              <a:rPr lang="en-US" sz="2000" dirty="0"/>
              <a:t>онституции (уставы) субъектов РФ и законы</a:t>
            </a:r>
          </a:p>
          <a:p>
            <a:pPr>
              <a:buClr>
                <a:srgbClr val="993300"/>
              </a:buClr>
            </a:pPr>
            <a:r>
              <a:rPr lang="en-US" sz="2000" dirty="0"/>
              <a:t>     субъектов РФ, регламентирующие организацию</a:t>
            </a:r>
          </a:p>
          <a:p>
            <a:pPr>
              <a:buClr>
                <a:srgbClr val="993300"/>
              </a:buClr>
            </a:pPr>
            <a:r>
              <a:rPr lang="en-US" sz="2000" dirty="0"/>
              <a:t>     и порядок проведения </a:t>
            </a:r>
            <a:r>
              <a:rPr lang="ru-RU" sz="2000" dirty="0"/>
              <a:t>    </a:t>
            </a:r>
            <a:r>
              <a:rPr lang="en-US" sz="2000" dirty="0"/>
              <a:t>выборов в органы</a:t>
            </a:r>
          </a:p>
          <a:p>
            <a:pPr>
              <a:buClr>
                <a:srgbClr val="993300"/>
              </a:buClr>
            </a:pPr>
            <a:r>
              <a:rPr lang="en-US" sz="2000" dirty="0"/>
              <a:t>     государственной власти субъектов РФ и</a:t>
            </a:r>
            <a:r>
              <a:rPr lang="ru-RU" sz="2000" dirty="0"/>
              <a:t> </a:t>
            </a:r>
            <a:r>
              <a:rPr lang="en-US" sz="2000" dirty="0"/>
              <a:t>органы</a:t>
            </a:r>
            <a:r>
              <a:rPr lang="ru-RU" sz="2000" dirty="0"/>
              <a:t> </a:t>
            </a:r>
            <a:endParaRPr lang="en-US" sz="2000" dirty="0"/>
          </a:p>
          <a:p>
            <a:pPr>
              <a:buClr>
                <a:srgbClr val="993300"/>
              </a:buClr>
            </a:pPr>
            <a:r>
              <a:rPr lang="en-US" sz="2000" dirty="0"/>
              <a:t>     местного самоуправления. </a:t>
            </a:r>
          </a:p>
          <a:p>
            <a:endParaRPr lang="ru-RU" b="1" spc="150" dirty="0">
              <a:ln w="11430"/>
              <a:solidFill>
                <a:srgbClr val="F8F8F8"/>
              </a:solidFill>
              <a:effectLst>
                <a:outerShdw blurRad="25400" algn="tl" rotWithShape="0">
                  <a:srgbClr val="000000">
                    <a:alpha val="43000"/>
                  </a:srgbClr>
                </a:outerShdw>
              </a:effectLst>
            </a:endParaRPr>
          </a:p>
        </p:txBody>
      </p:sp>
      <p:pic>
        <p:nvPicPr>
          <p:cNvPr id="1027" name="Picture 3" descr="D:\364139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315" y="4318501"/>
            <a:ext cx="1442814" cy="2186081"/>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1028" name="Picture 4" descr="D:\media-118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4961" y="1844824"/>
            <a:ext cx="1512168" cy="2272026"/>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1740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7</a:t>
            </a:fld>
            <a:endParaRPr lang="ru-RU" dirty="0"/>
          </a:p>
        </p:txBody>
      </p:sp>
      <p:sp>
        <p:nvSpPr>
          <p:cNvPr id="5" name="TextBox 4"/>
          <p:cNvSpPr txBox="1"/>
          <p:nvPr/>
        </p:nvSpPr>
        <p:spPr>
          <a:xfrm>
            <a:off x="467544" y="45914"/>
            <a:ext cx="8280920"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1.Понятие и принципы избирательного права.</a:t>
            </a:r>
          </a:p>
        </p:txBody>
      </p:sp>
      <p:sp>
        <p:nvSpPr>
          <p:cNvPr id="6" name="TextBox 5"/>
          <p:cNvSpPr txBox="1"/>
          <p:nvPr/>
        </p:nvSpPr>
        <p:spPr>
          <a:xfrm>
            <a:off x="251520" y="1700808"/>
            <a:ext cx="8784976" cy="4985980"/>
          </a:xfrm>
          <a:prstGeom prst="rect">
            <a:avLst/>
          </a:prstGeom>
          <a:noFill/>
        </p:spPr>
        <p:txBody>
          <a:bodyPr wrap="square" rtlCol="0">
            <a:spAutoFit/>
          </a:bodyPr>
          <a:lstStyle/>
          <a:p>
            <a:pPr algn="just">
              <a:lnSpc>
                <a:spcPts val="2400"/>
              </a:lnSpc>
            </a:pPr>
            <a:endParaRPr lang="en-US" sz="2000" b="1" dirty="0" smtClean="0">
              <a:solidFill>
                <a:srgbClr val="FFC000"/>
              </a:solidFill>
              <a:effectLst>
                <a:glow rad="63500">
                  <a:schemeClr val="accent1">
                    <a:satMod val="175000"/>
                    <a:alpha val="40000"/>
                  </a:schemeClr>
                </a:glow>
              </a:effectLst>
              <a:latin typeface="Times New Roman" pitchFamily="18" charset="0"/>
            </a:endParaRPr>
          </a:p>
          <a:p>
            <a:pPr algn="just">
              <a:lnSpc>
                <a:spcPts val="2400"/>
              </a:lnSpc>
            </a:pPr>
            <a:r>
              <a:rPr lang="ru-RU" sz="2000" dirty="0">
                <a:solidFill>
                  <a:schemeClr val="tx1">
                    <a:lumMod val="95000"/>
                  </a:schemeClr>
                </a:solidFill>
              </a:rPr>
              <a:t>1.Всеобщее – активное с 18 лет, пассивное с 18-35 лет. </a:t>
            </a:r>
            <a:endParaRPr lang="en-US" sz="2000" dirty="0">
              <a:solidFill>
                <a:schemeClr val="tx1">
                  <a:lumMod val="95000"/>
                </a:schemeClr>
              </a:solidFill>
            </a:endParaRPr>
          </a:p>
          <a:p>
            <a:pPr algn="just">
              <a:lnSpc>
                <a:spcPts val="2400"/>
              </a:lnSpc>
            </a:pPr>
            <a:r>
              <a:rPr lang="ru-RU" sz="2000" dirty="0">
                <a:solidFill>
                  <a:schemeClr val="tx1">
                    <a:lumMod val="95000"/>
                  </a:schemeClr>
                </a:solidFill>
              </a:rPr>
              <a:t>Лишены избирательного права отбывающие наказание</a:t>
            </a:r>
            <a:r>
              <a:rPr lang="en-US" sz="2000" dirty="0">
                <a:solidFill>
                  <a:schemeClr val="tx1">
                    <a:lumMod val="95000"/>
                  </a:schemeClr>
                </a:solidFill>
              </a:rPr>
              <a:t> </a:t>
            </a:r>
            <a:r>
              <a:rPr lang="ru-RU" sz="2000" dirty="0">
                <a:solidFill>
                  <a:schemeClr val="tx1">
                    <a:lumMod val="95000"/>
                  </a:schemeClr>
                </a:solidFill>
              </a:rPr>
              <a:t>и признанные</a:t>
            </a:r>
            <a:r>
              <a:rPr lang="en-US" sz="2000" dirty="0">
                <a:solidFill>
                  <a:schemeClr val="tx1">
                    <a:lumMod val="95000"/>
                  </a:schemeClr>
                </a:solidFill>
              </a:rPr>
              <a:t> </a:t>
            </a:r>
            <a:r>
              <a:rPr lang="ru-RU" sz="2000" dirty="0">
                <a:solidFill>
                  <a:schemeClr val="tx1">
                    <a:lumMod val="95000"/>
                  </a:schemeClr>
                </a:solidFill>
              </a:rPr>
              <a:t>недееспособными ( по суду) лица</a:t>
            </a:r>
            <a:r>
              <a:rPr lang="ru-RU" sz="2000" dirty="0" smtClean="0">
                <a:solidFill>
                  <a:schemeClr val="tx1">
                    <a:lumMod val="95000"/>
                  </a:schemeClr>
                </a:solidFill>
              </a:rPr>
              <a:t>.</a:t>
            </a:r>
          </a:p>
          <a:p>
            <a:pPr algn="just">
              <a:lnSpc>
                <a:spcPts val="2400"/>
              </a:lnSpc>
            </a:pPr>
            <a:endParaRPr lang="ru-RU" sz="2000" dirty="0">
              <a:solidFill>
                <a:schemeClr val="tx1">
                  <a:lumMod val="95000"/>
                </a:schemeClr>
              </a:solidFill>
            </a:endParaRPr>
          </a:p>
          <a:p>
            <a:pPr>
              <a:lnSpc>
                <a:spcPts val="2400"/>
              </a:lnSpc>
            </a:pPr>
            <a:r>
              <a:rPr lang="ru-RU" sz="2000" dirty="0">
                <a:solidFill>
                  <a:schemeClr val="tx1">
                    <a:lumMod val="95000"/>
                  </a:schemeClr>
                </a:solidFill>
              </a:rPr>
              <a:t>2.Прямое-избиратель голосует «за», или «против» кандидата,</a:t>
            </a:r>
            <a:r>
              <a:rPr lang="en-US" sz="2000" dirty="0">
                <a:solidFill>
                  <a:schemeClr val="tx1">
                    <a:lumMod val="95000"/>
                  </a:schemeClr>
                </a:solidFill>
              </a:rPr>
              <a:t> </a:t>
            </a:r>
            <a:r>
              <a:rPr lang="ru-RU" sz="2000" dirty="0">
                <a:solidFill>
                  <a:schemeClr val="tx1">
                    <a:lumMod val="95000"/>
                  </a:schemeClr>
                </a:solidFill>
              </a:rPr>
              <a:t>или списка непосредственно</a:t>
            </a:r>
            <a:r>
              <a:rPr lang="ru-RU" sz="2000" dirty="0" smtClean="0">
                <a:solidFill>
                  <a:schemeClr val="tx1">
                    <a:lumMod val="95000"/>
                  </a:schemeClr>
                </a:solidFill>
              </a:rPr>
              <a:t>.</a:t>
            </a:r>
          </a:p>
          <a:p>
            <a:pPr>
              <a:lnSpc>
                <a:spcPts val="2400"/>
              </a:lnSpc>
            </a:pPr>
            <a:endParaRPr lang="ru-RU" sz="2000" dirty="0">
              <a:solidFill>
                <a:schemeClr val="tx1">
                  <a:lumMod val="95000"/>
                </a:schemeClr>
              </a:solidFill>
            </a:endParaRPr>
          </a:p>
          <a:p>
            <a:pPr>
              <a:lnSpc>
                <a:spcPts val="2400"/>
              </a:lnSpc>
            </a:pPr>
            <a:r>
              <a:rPr lang="ru-RU" sz="2000" dirty="0">
                <a:solidFill>
                  <a:schemeClr val="tx1">
                    <a:lumMod val="95000"/>
                  </a:schemeClr>
                </a:solidFill>
              </a:rPr>
              <a:t>3.Тайное-исключается какой-либо контроль за волеизъявлением избирателей</a:t>
            </a:r>
            <a:r>
              <a:rPr lang="ru-RU" sz="2000" dirty="0" smtClean="0">
                <a:solidFill>
                  <a:schemeClr val="tx1">
                    <a:lumMod val="95000"/>
                  </a:schemeClr>
                </a:solidFill>
              </a:rPr>
              <a:t>.</a:t>
            </a:r>
          </a:p>
          <a:p>
            <a:pPr>
              <a:lnSpc>
                <a:spcPts val="2400"/>
              </a:lnSpc>
            </a:pPr>
            <a:endParaRPr lang="ru-RU" sz="2000" dirty="0">
              <a:solidFill>
                <a:schemeClr val="tx1">
                  <a:lumMod val="95000"/>
                </a:schemeClr>
              </a:solidFill>
            </a:endParaRPr>
          </a:p>
          <a:p>
            <a:pPr>
              <a:lnSpc>
                <a:spcPts val="2400"/>
              </a:lnSpc>
            </a:pPr>
            <a:r>
              <a:rPr lang="ru-RU" sz="2000" dirty="0">
                <a:solidFill>
                  <a:schemeClr val="tx1">
                    <a:lumMod val="95000"/>
                  </a:schemeClr>
                </a:solidFill>
              </a:rPr>
              <a:t>4.Участие в выборах свободное и добровольное</a:t>
            </a:r>
            <a:r>
              <a:rPr lang="ru-RU" sz="2000" dirty="0" smtClean="0">
                <a:solidFill>
                  <a:schemeClr val="tx1">
                    <a:lumMod val="95000"/>
                  </a:schemeClr>
                </a:solidFill>
              </a:rPr>
              <a:t>.</a:t>
            </a:r>
          </a:p>
          <a:p>
            <a:pPr>
              <a:lnSpc>
                <a:spcPts val="2400"/>
              </a:lnSpc>
            </a:pPr>
            <a:endParaRPr lang="ru-RU" sz="2000" dirty="0">
              <a:solidFill>
                <a:schemeClr val="tx1">
                  <a:lumMod val="95000"/>
                </a:schemeClr>
              </a:solidFill>
            </a:endParaRPr>
          </a:p>
          <a:p>
            <a:pPr>
              <a:lnSpc>
                <a:spcPts val="2400"/>
              </a:lnSpc>
            </a:pPr>
            <a:r>
              <a:rPr lang="ru-RU" sz="2000" dirty="0">
                <a:solidFill>
                  <a:schemeClr val="tx1">
                    <a:lumMod val="95000"/>
                  </a:schemeClr>
                </a:solidFill>
              </a:rPr>
              <a:t>5.Открытость и гласность в деятельности </a:t>
            </a:r>
            <a:endParaRPr lang="en-US" sz="2000" dirty="0">
              <a:solidFill>
                <a:schemeClr val="tx1">
                  <a:lumMod val="95000"/>
                </a:schemeClr>
              </a:solidFill>
            </a:endParaRPr>
          </a:p>
          <a:p>
            <a:pPr>
              <a:lnSpc>
                <a:spcPts val="2400"/>
              </a:lnSpc>
            </a:pPr>
            <a:r>
              <a:rPr lang="ru-RU" sz="2000" dirty="0">
                <a:solidFill>
                  <a:schemeClr val="tx1">
                    <a:lumMod val="95000"/>
                  </a:schemeClr>
                </a:solidFill>
              </a:rPr>
              <a:t>избирательных комиссий.</a:t>
            </a:r>
          </a:p>
          <a:p>
            <a:endParaRPr lang="ru-RU" dirty="0"/>
          </a:p>
        </p:txBody>
      </p:sp>
      <p:sp>
        <p:nvSpPr>
          <p:cNvPr id="7" name="TextBox 6"/>
          <p:cNvSpPr txBox="1"/>
          <p:nvPr/>
        </p:nvSpPr>
        <p:spPr>
          <a:xfrm>
            <a:off x="1763688" y="764704"/>
            <a:ext cx="5112568" cy="1231106"/>
          </a:xfrm>
          <a:prstGeom prst="rect">
            <a:avLst/>
          </a:prstGeom>
          <a:noFill/>
        </p:spPr>
        <p:txBody>
          <a:bodyPr wrap="square" rtlCol="0">
            <a:spAutoFit/>
          </a:bodyPr>
          <a:lstStyle/>
          <a:p>
            <a:pPr algn="ctr"/>
            <a:r>
              <a:rPr lang="ru-RU" sz="2800" dirty="0">
                <a:solidFill>
                  <a:schemeClr val="tx1">
                    <a:lumMod val="95000"/>
                  </a:schemeClr>
                </a:solidFill>
              </a:rPr>
              <a:t>Принципы избирательного права</a:t>
            </a:r>
          </a:p>
          <a:p>
            <a:endParaRPr lang="ru-RU" dirty="0"/>
          </a:p>
        </p:txBody>
      </p:sp>
    </p:spTree>
    <p:extLst>
      <p:ext uri="{BB962C8B-B14F-4D97-AF65-F5344CB8AC3E}">
        <p14:creationId xmlns:p14="http://schemas.microsoft.com/office/powerpoint/2010/main" val="3489138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9B7F76D7-4E78-4C18-8A89-EF47E4921AF6}" type="slidenum">
              <a:rPr lang="ru-RU" smtClean="0"/>
              <a:pPr/>
              <a:t>8</a:t>
            </a:fld>
            <a:endParaRPr lang="ru-RU"/>
          </a:p>
        </p:txBody>
      </p:sp>
      <p:sp>
        <p:nvSpPr>
          <p:cNvPr id="5" name="TextBox 4"/>
          <p:cNvSpPr txBox="1"/>
          <p:nvPr/>
        </p:nvSpPr>
        <p:spPr>
          <a:xfrm>
            <a:off x="899592" y="2060848"/>
            <a:ext cx="7776864" cy="2862322"/>
          </a:xfrm>
          <a:prstGeom prst="rect">
            <a:avLst/>
          </a:prstGeom>
          <a:noFill/>
        </p:spPr>
        <p:txBody>
          <a:bodyPr wrap="square" rtlCol="0">
            <a:spAutoFit/>
          </a:bodyPr>
          <a:lstStyle/>
          <a:p>
            <a:r>
              <a:rPr lang="ru-RU" sz="2000" dirty="0"/>
              <a:t>Избирательная система в широком смысле — совокупность правовых норм, регулирующих порядок предоставления избирательных прав, проведения выборов в органы государства и местного самоуправления, определения результатов голосования. Такая система правовых норм в совокупности образует избирательное право (в широком смысле</a:t>
            </a:r>
            <a:r>
              <a:rPr lang="ru-RU" sz="2000" dirty="0" smtClean="0"/>
              <a:t>).</a:t>
            </a:r>
            <a:endParaRPr lang="ru-RU" sz="2000" dirty="0"/>
          </a:p>
          <a:p>
            <a:endParaRPr lang="ru-RU" sz="2000" dirty="0"/>
          </a:p>
          <a:p>
            <a:r>
              <a:rPr lang="ru-RU" sz="2000" dirty="0"/>
              <a:t>Избирательная система в узком смысле — порядок определения результатов голосования</a:t>
            </a:r>
            <a:r>
              <a:rPr lang="ru-RU" sz="2000" dirty="0" smtClean="0"/>
              <a:t>.</a:t>
            </a:r>
            <a:endParaRPr lang="ru-RU" sz="2000" dirty="0"/>
          </a:p>
        </p:txBody>
      </p:sp>
      <p:sp>
        <p:nvSpPr>
          <p:cNvPr id="6" name="TextBox 5"/>
          <p:cNvSpPr txBox="1"/>
          <p:nvPr/>
        </p:nvSpPr>
        <p:spPr>
          <a:xfrm>
            <a:off x="251520" y="116632"/>
            <a:ext cx="8568952"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2.Избирательная система</a:t>
            </a:r>
            <a:r>
              <a:rPr lang="ru-RU" sz="2400" dirty="0" smtClean="0">
                <a:solidFill>
                  <a:schemeClr val="tx1">
                    <a:lumMod val="95000"/>
                  </a:schemeClr>
                </a:solidFill>
              </a:rPr>
              <a:t>.</a:t>
            </a:r>
            <a:endParaRPr lang="ru-RU" sz="2400" dirty="0">
              <a:solidFill>
                <a:schemeClr val="tx1">
                  <a:lumMod val="95000"/>
                </a:schemeClr>
              </a:solidFill>
            </a:endParaRPr>
          </a:p>
        </p:txBody>
      </p:sp>
    </p:spTree>
    <p:extLst>
      <p:ext uri="{BB962C8B-B14F-4D97-AF65-F5344CB8AC3E}">
        <p14:creationId xmlns:p14="http://schemas.microsoft.com/office/powerpoint/2010/main" val="670456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7596" y="67179"/>
            <a:ext cx="8496944" cy="461665"/>
          </a:xfrm>
          <a:prstGeom prst="rect">
            <a:avLst/>
          </a:prstGeom>
          <a:noFill/>
          <a:ln>
            <a:solidFill>
              <a:schemeClr val="tx1"/>
            </a:solidFill>
          </a:ln>
        </p:spPr>
        <p:txBody>
          <a:bodyPr wrap="square" rtlCol="0">
            <a:spAutoFit/>
          </a:bodyPr>
          <a:lstStyle/>
          <a:p>
            <a:pPr algn="ctr"/>
            <a:r>
              <a:rPr lang="ru-RU" sz="2400" dirty="0">
                <a:solidFill>
                  <a:schemeClr val="tx1">
                    <a:lumMod val="95000"/>
                  </a:schemeClr>
                </a:solidFill>
              </a:rPr>
              <a:t>2.Избирательная система.</a:t>
            </a:r>
          </a:p>
        </p:txBody>
      </p:sp>
      <p:sp>
        <p:nvSpPr>
          <p:cNvPr id="8" name="TextBox 7"/>
          <p:cNvSpPr txBox="1"/>
          <p:nvPr/>
        </p:nvSpPr>
        <p:spPr>
          <a:xfrm>
            <a:off x="687512" y="1844824"/>
            <a:ext cx="8064896" cy="2831544"/>
          </a:xfrm>
          <a:prstGeom prst="rect">
            <a:avLst/>
          </a:prstGeom>
          <a:noFill/>
        </p:spPr>
        <p:txBody>
          <a:bodyPr wrap="square" rtlCol="0">
            <a:spAutoFit/>
          </a:bodyPr>
          <a:lstStyle/>
          <a:p>
            <a:pPr marL="285750" indent="-285750">
              <a:buFont typeface="Arial" pitchFamily="34" charset="0"/>
              <a:buChar char="•"/>
            </a:pPr>
            <a:r>
              <a:rPr lang="ru-RU" sz="2000" dirty="0">
                <a:solidFill>
                  <a:schemeClr val="tx1">
                    <a:lumMod val="95000"/>
                  </a:schemeClr>
                </a:solidFill>
              </a:rPr>
              <a:t>Президент </a:t>
            </a:r>
            <a:r>
              <a:rPr lang="ru-RU" sz="2000" dirty="0" smtClean="0">
                <a:solidFill>
                  <a:schemeClr val="tx1">
                    <a:lumMod val="95000"/>
                  </a:schemeClr>
                </a:solidFill>
              </a:rPr>
              <a:t>РФ</a:t>
            </a:r>
            <a:r>
              <a:rPr lang="ru-RU" sz="2000" dirty="0">
                <a:solidFill>
                  <a:schemeClr val="tx1">
                    <a:lumMod val="95000"/>
                  </a:schemeClr>
                </a:solidFill>
              </a:rPr>
              <a:t>;</a:t>
            </a:r>
          </a:p>
          <a:p>
            <a:pPr marL="285750" indent="-285750">
              <a:buFont typeface="Arial" pitchFamily="34" charset="0"/>
              <a:buChar char="•"/>
            </a:pPr>
            <a:r>
              <a:rPr lang="ru-RU" sz="2000" dirty="0">
                <a:solidFill>
                  <a:schemeClr val="tx1">
                    <a:lumMod val="95000"/>
                  </a:schemeClr>
                </a:solidFill>
              </a:rPr>
              <a:t>Депутаты Государственной </a:t>
            </a:r>
            <a:r>
              <a:rPr lang="ru-RU" sz="2000" dirty="0" smtClean="0">
                <a:solidFill>
                  <a:schemeClr val="tx1">
                    <a:lumMod val="95000"/>
                  </a:schemeClr>
                </a:solidFill>
              </a:rPr>
              <a:t>Думы;</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Депутаты законодательных (представительных) органов субъектов </a:t>
            </a:r>
            <a:r>
              <a:rPr lang="ru-RU" sz="2000" dirty="0" smtClean="0">
                <a:solidFill>
                  <a:schemeClr val="tx1">
                    <a:lumMod val="95000"/>
                  </a:schemeClr>
                </a:solidFill>
              </a:rPr>
              <a:t>РФ;</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Высшие должностные лица  субъектов </a:t>
            </a:r>
            <a:r>
              <a:rPr lang="ru-RU" sz="2000" dirty="0" smtClean="0">
                <a:solidFill>
                  <a:schemeClr val="tx1">
                    <a:lumMod val="95000"/>
                  </a:schemeClr>
                </a:solidFill>
              </a:rPr>
              <a:t>РФ;</a:t>
            </a:r>
            <a:endParaRPr lang="ru-RU" sz="2000" dirty="0">
              <a:solidFill>
                <a:schemeClr val="tx1">
                  <a:lumMod val="95000"/>
                </a:schemeClr>
              </a:solidFill>
            </a:endParaRPr>
          </a:p>
          <a:p>
            <a:pPr marL="285750" indent="-285750">
              <a:buFont typeface="Arial" pitchFamily="34" charset="0"/>
              <a:buChar char="•"/>
            </a:pPr>
            <a:r>
              <a:rPr lang="ru-RU" sz="2000" dirty="0">
                <a:solidFill>
                  <a:schemeClr val="tx1">
                    <a:lumMod val="95000"/>
                  </a:schemeClr>
                </a:solidFill>
              </a:rPr>
              <a:t>Представительные органы местного самоуправления, возможны выборы глав муниципальных образований, других органов и должностных лиц местного самоуправления. </a:t>
            </a:r>
          </a:p>
          <a:p>
            <a:endParaRPr lang="ru-RU" dirty="0">
              <a:effectLst>
                <a:glow rad="63500">
                  <a:schemeClr val="accent1">
                    <a:satMod val="175000"/>
                    <a:alpha val="40000"/>
                  </a:schemeClr>
                </a:glow>
              </a:effectLst>
            </a:endParaRPr>
          </a:p>
        </p:txBody>
      </p:sp>
      <p:sp>
        <p:nvSpPr>
          <p:cNvPr id="9" name="TextBox 8"/>
          <p:cNvSpPr txBox="1"/>
          <p:nvPr/>
        </p:nvSpPr>
        <p:spPr>
          <a:xfrm>
            <a:off x="417596" y="980728"/>
            <a:ext cx="4464496" cy="677108"/>
          </a:xfrm>
          <a:prstGeom prst="rect">
            <a:avLst/>
          </a:prstGeom>
          <a:noFill/>
        </p:spPr>
        <p:txBody>
          <a:bodyPr wrap="square" rtlCol="0">
            <a:spAutoFit/>
          </a:bodyPr>
          <a:lstStyle/>
          <a:p>
            <a:r>
              <a:rPr lang="ru-RU" sz="2000" dirty="0">
                <a:solidFill>
                  <a:schemeClr val="tx1">
                    <a:lumMod val="95000"/>
                  </a:schemeClr>
                </a:solidFill>
              </a:rPr>
              <a:t>Избираются:</a:t>
            </a:r>
          </a:p>
          <a:p>
            <a:endParaRPr lang="ru-RU" dirty="0">
              <a:effectLst>
                <a:glow rad="63500">
                  <a:schemeClr val="accent5">
                    <a:satMod val="175000"/>
                    <a:alpha val="40000"/>
                  </a:schemeClr>
                </a:glow>
              </a:effectLst>
            </a:endParaRPr>
          </a:p>
        </p:txBody>
      </p:sp>
      <p:sp>
        <p:nvSpPr>
          <p:cNvPr id="10" name="TextBox 9"/>
          <p:cNvSpPr txBox="1"/>
          <p:nvPr/>
        </p:nvSpPr>
        <p:spPr>
          <a:xfrm>
            <a:off x="251520" y="4869160"/>
            <a:ext cx="8352928" cy="1015663"/>
          </a:xfrm>
          <a:prstGeom prst="rect">
            <a:avLst/>
          </a:prstGeom>
          <a:noFill/>
          <a:ln>
            <a:solidFill>
              <a:schemeClr val="tx1"/>
            </a:solidFill>
          </a:ln>
        </p:spPr>
        <p:txBody>
          <a:bodyPr wrap="square" rtlCol="0">
            <a:spAutoFit/>
          </a:bodyPr>
          <a:lstStyle/>
          <a:p>
            <a:pPr algn="ctr"/>
            <a:r>
              <a:rPr lang="ru-RU" sz="2000" dirty="0">
                <a:solidFill>
                  <a:schemeClr val="tx1">
                    <a:lumMod val="95000"/>
                  </a:schemeClr>
                </a:solidFill>
              </a:rPr>
              <a:t>Основание-Конституция РФ, Федеральный закон "Об основных</a:t>
            </a:r>
          </a:p>
          <a:p>
            <a:pPr algn="ctr"/>
            <a:r>
              <a:rPr lang="ru-RU" sz="2000" dirty="0">
                <a:solidFill>
                  <a:schemeClr val="tx1">
                    <a:lumMod val="95000"/>
                  </a:schemeClr>
                </a:solidFill>
              </a:rPr>
              <a:t> гарантиях избирательных прав и права на участие в референдуме граждан РФ", конституции (уставы) субъектов РФ. </a:t>
            </a:r>
          </a:p>
        </p:txBody>
      </p:sp>
    </p:spTree>
    <p:extLst>
      <p:ext uri="{BB962C8B-B14F-4D97-AF65-F5344CB8AC3E}">
        <p14:creationId xmlns:p14="http://schemas.microsoft.com/office/powerpoint/2010/main" val="4271632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1123</TotalTime>
  <Words>2493</Words>
  <Application>Microsoft Office PowerPoint</Application>
  <PresentationFormat>Экран (4:3)</PresentationFormat>
  <Paragraphs>309</Paragraphs>
  <Slides>33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Vovik_Buklayn</dc:creator>
  <cp:lastModifiedBy>User</cp:lastModifiedBy>
  <cp:revision>119</cp:revision>
  <dcterms:created xsi:type="dcterms:W3CDTF">2010-10-19T13:34:01Z</dcterms:created>
  <dcterms:modified xsi:type="dcterms:W3CDTF">2012-05-23T04:31:54Z</dcterms:modified>
</cp:coreProperties>
</file>