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55DF0-4F3E-4984-899A-E8D250D76263}" type="datetimeFigureOut">
              <a:rPr lang="ru-RU" smtClean="0"/>
              <a:t>12.03.2017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7BA6A-EF78-4640-966B-115690C445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90574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55DF0-4F3E-4984-899A-E8D250D76263}" type="datetimeFigureOut">
              <a:rPr lang="ru-RU" smtClean="0"/>
              <a:t>12.03.2017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7BA6A-EF78-4640-966B-115690C445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33179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55DF0-4F3E-4984-899A-E8D250D76263}" type="datetimeFigureOut">
              <a:rPr lang="ru-RU" smtClean="0"/>
              <a:t>12.03.2017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7BA6A-EF78-4640-966B-115690C445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84197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55DF0-4F3E-4984-899A-E8D250D76263}" type="datetimeFigureOut">
              <a:rPr lang="ru-RU" smtClean="0"/>
              <a:t>12.03.2017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7BA6A-EF78-4640-966B-115690C445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30190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55DF0-4F3E-4984-899A-E8D250D76263}" type="datetimeFigureOut">
              <a:rPr lang="ru-RU" smtClean="0"/>
              <a:t>12.03.2017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7BA6A-EF78-4640-966B-115690C445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8628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55DF0-4F3E-4984-899A-E8D250D76263}" type="datetimeFigureOut">
              <a:rPr lang="ru-RU" smtClean="0"/>
              <a:t>12.03.2017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7BA6A-EF78-4640-966B-115690C445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84357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55DF0-4F3E-4984-899A-E8D250D76263}" type="datetimeFigureOut">
              <a:rPr lang="ru-RU" smtClean="0"/>
              <a:t>12.03.2017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7BA6A-EF78-4640-966B-115690C445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12110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55DF0-4F3E-4984-899A-E8D250D76263}" type="datetimeFigureOut">
              <a:rPr lang="ru-RU" smtClean="0"/>
              <a:t>12.03.2017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7BA6A-EF78-4640-966B-115690C445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91271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55DF0-4F3E-4984-899A-E8D250D76263}" type="datetimeFigureOut">
              <a:rPr lang="ru-RU" smtClean="0"/>
              <a:t>12.03.2017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7BA6A-EF78-4640-966B-115690C445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23670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55DF0-4F3E-4984-899A-E8D250D76263}" type="datetimeFigureOut">
              <a:rPr lang="ru-RU" smtClean="0"/>
              <a:t>12.03.2017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3D77BA6A-EF78-4640-966B-115690C445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67207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55DF0-4F3E-4984-899A-E8D250D76263}" type="datetimeFigureOut">
              <a:rPr lang="ru-RU" smtClean="0"/>
              <a:t>12.03.2017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7BA6A-EF78-4640-966B-115690C445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99950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55DF0-4F3E-4984-899A-E8D250D76263}" type="datetimeFigureOut">
              <a:rPr lang="ru-RU" smtClean="0"/>
              <a:t>12.03.2017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7BA6A-EF78-4640-966B-115690C445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5388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55DF0-4F3E-4984-899A-E8D250D76263}" type="datetimeFigureOut">
              <a:rPr lang="ru-RU" smtClean="0"/>
              <a:t>12.03.2017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7BA6A-EF78-4640-966B-115690C445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59220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55DF0-4F3E-4984-899A-E8D250D76263}" type="datetimeFigureOut">
              <a:rPr lang="ru-RU" smtClean="0"/>
              <a:t>12.03.2017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7BA6A-EF78-4640-966B-115690C445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37722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55DF0-4F3E-4984-899A-E8D250D76263}" type="datetimeFigureOut">
              <a:rPr lang="ru-RU" smtClean="0"/>
              <a:t>12.03.2017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7BA6A-EF78-4640-966B-115690C445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44956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55DF0-4F3E-4984-899A-E8D250D76263}" type="datetimeFigureOut">
              <a:rPr lang="ru-RU" smtClean="0"/>
              <a:t>12.03.2017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7BA6A-EF78-4640-966B-115690C445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34669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55DF0-4F3E-4984-899A-E8D250D76263}" type="datetimeFigureOut">
              <a:rPr lang="ru-RU" smtClean="0"/>
              <a:t>12.03.2017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7BA6A-EF78-4640-966B-115690C445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94691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6C455DF0-4F3E-4984-899A-E8D250D76263}" type="datetimeFigureOut">
              <a:rPr lang="ru-RU" smtClean="0"/>
              <a:t>12.03.2017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3D77BA6A-EF78-4640-966B-115690C445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44238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00664" y="2013115"/>
            <a:ext cx="10827434" cy="2616199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/>
              <a:t>ПРЕЗЕНТАЦИЯ </a:t>
            </a:r>
            <a:br>
              <a:rPr lang="ru-RU" sz="5400" b="1" dirty="0"/>
            </a:br>
            <a:r>
              <a:rPr lang="ru-RU" sz="5400" b="1" dirty="0"/>
              <a:t>на тему: </a:t>
            </a:r>
            <a:br>
              <a:rPr lang="ru-RU" sz="5400" b="1" dirty="0"/>
            </a:br>
            <a:r>
              <a:rPr lang="ru-RU" sz="5400" b="1" dirty="0"/>
              <a:t>«Бюджетный процесс </a:t>
            </a:r>
            <a:br>
              <a:rPr lang="ru-RU" sz="5400" b="1" dirty="0"/>
            </a:br>
            <a:r>
              <a:rPr lang="ru-RU" sz="5400" b="1" dirty="0"/>
              <a:t>в Волгограде»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993679" y="5469466"/>
            <a:ext cx="6987645" cy="1388534"/>
          </a:xfrm>
        </p:spPr>
        <p:txBody>
          <a:bodyPr/>
          <a:lstStyle/>
          <a:p>
            <a:r>
              <a:rPr lang="ru-RU" dirty="0"/>
              <a:t>Выполнила: </a:t>
            </a:r>
            <a:r>
              <a:rPr lang="ru-RU" dirty="0" err="1"/>
              <a:t>Ванькаева</a:t>
            </a:r>
            <a:r>
              <a:rPr lang="ru-RU" dirty="0"/>
              <a:t> Валентина, ФКм-151</a:t>
            </a:r>
          </a:p>
        </p:txBody>
      </p:sp>
    </p:spTree>
    <p:extLst>
      <p:ext uri="{BB962C8B-B14F-4D97-AF65-F5344CB8AC3E}">
        <p14:creationId xmlns:p14="http://schemas.microsoft.com/office/powerpoint/2010/main" val="12101579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981436" y="3511061"/>
            <a:ext cx="8930747" cy="2110382"/>
          </a:xfrm>
        </p:spPr>
        <p:txBody>
          <a:bodyPr>
            <a:noAutofit/>
          </a:bodyPr>
          <a:lstStyle/>
          <a:p>
            <a:pPr algn="just"/>
            <a:r>
              <a:rPr lang="ru-RU" sz="3200" dirty="0"/>
              <a:t> </a:t>
            </a:r>
            <a:r>
              <a:rPr lang="ru-RU" sz="3200" b="1" dirty="0"/>
              <a:t>Бюджетный процесс Волгограда</a:t>
            </a:r>
            <a:r>
              <a:rPr lang="ru-RU" sz="3200" dirty="0"/>
              <a:t> – деятельность по составлению и рассмотрению проекта бюджета Волгограда, утверждению, исполнению бюджета Волгограда, контролю за его исполнением, осуществлению бюджетного учета, составлению, рассмотрению, утверждению бюджетной отчетности.</a:t>
            </a:r>
            <a:br>
              <a:rPr lang="ru-RU" sz="3200" dirty="0"/>
            </a:b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0809829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84310" y="432583"/>
            <a:ext cx="10018713" cy="974188"/>
          </a:xfrm>
        </p:spPr>
        <p:txBody>
          <a:bodyPr/>
          <a:lstStyle/>
          <a:p>
            <a:r>
              <a:rPr lang="ru-RU" b="1" dirty="0"/>
              <a:t>Правовые основы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484310" y="1406771"/>
            <a:ext cx="10018713" cy="4994029"/>
          </a:xfrm>
        </p:spPr>
        <p:txBody>
          <a:bodyPr/>
          <a:lstStyle/>
          <a:p>
            <a:r>
              <a:rPr lang="ru-RU" dirty="0"/>
              <a:t>Конституцией Российской Федерации; </a:t>
            </a:r>
          </a:p>
          <a:p>
            <a:r>
              <a:rPr lang="ru-RU" dirty="0"/>
              <a:t>Бюджетным кодексом Российской Федерации;</a:t>
            </a:r>
          </a:p>
          <a:p>
            <a:r>
              <a:rPr lang="ru-RU" dirty="0"/>
              <a:t>Налоговым кодексом Российской Федерации;</a:t>
            </a:r>
          </a:p>
          <a:p>
            <a:r>
              <a:rPr lang="ru-RU" dirty="0"/>
              <a:t>законодательством Волгоградской области; </a:t>
            </a:r>
          </a:p>
          <a:p>
            <a:r>
              <a:rPr lang="ru-RU" dirty="0"/>
              <a:t>Уставом города-героя Волгограда;</a:t>
            </a:r>
          </a:p>
          <a:p>
            <a:r>
              <a:rPr lang="ru-RU" dirty="0"/>
              <a:t>настоящим Положением;</a:t>
            </a:r>
          </a:p>
          <a:p>
            <a:r>
              <a:rPr lang="ru-RU" dirty="0"/>
              <a:t>решением Волгоградской городской Думы о бюджете Волгограда на очередной финансовый год и плановый период; </a:t>
            </a:r>
          </a:p>
          <a:p>
            <a:r>
              <a:rPr lang="ru-RU" dirty="0"/>
              <a:t>иными актами бюджетного законодательства Российской Федерации.</a:t>
            </a:r>
          </a:p>
        </p:txBody>
      </p:sp>
    </p:spTree>
    <p:extLst>
      <p:ext uri="{BB962C8B-B14F-4D97-AF65-F5344CB8AC3E}">
        <p14:creationId xmlns:p14="http://schemas.microsoft.com/office/powerpoint/2010/main" val="37061320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08" y="575017"/>
            <a:ext cx="10018713" cy="875714"/>
          </a:xfrm>
        </p:spPr>
        <p:txBody>
          <a:bodyPr/>
          <a:lstStyle/>
          <a:p>
            <a:r>
              <a:rPr lang="ru-RU" b="1" dirty="0"/>
              <a:t>Бюджетный процесс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84308" y="1012874"/>
            <a:ext cx="10018713" cy="524724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dirty="0"/>
              <a:t>Волгоградская городская Дума рассматривает проект бюджета Волгограда на очередной финансовый год и плановый период в двух чтениях.</a:t>
            </a:r>
          </a:p>
          <a:p>
            <a:r>
              <a:rPr lang="ru-RU" sz="1600" dirty="0"/>
              <a:t>Комитеты и депутаты Волгоградской городской Думы рассматривают проект решения Волгоградской городской Думы о бюджете Волгограда на очередной финансовый год и плановый период в первом чтении в течение 11 календарных дней;</a:t>
            </a:r>
          </a:p>
          <a:p>
            <a:r>
              <a:rPr lang="ru-RU" sz="1600" dirty="0"/>
              <a:t>Волгоградская городская Дума рассматривает проект решения Волгоградской городской Думы о бюджете Волгограда на очередной финансовый год и плановый период во втором чтении в течение 18 календарных дней.</a:t>
            </a:r>
          </a:p>
          <a:p>
            <a:endParaRPr lang="ru-RU" sz="1600" dirty="0"/>
          </a:p>
          <a:p>
            <a:pPr marL="0" indent="0">
              <a:buNone/>
            </a:pPr>
            <a:r>
              <a:rPr lang="ru-RU" sz="1600" dirty="0"/>
              <a:t>В соответствии с Уставом города-героя Волгограда глава Волгограда подписывает и опубликовывает (обнародует) в средствах массовой информации в установленном порядке решение Волгоградской городской Думы о бюджете Волгограда на очередной финансовый год и плановый период.</a:t>
            </a:r>
          </a:p>
        </p:txBody>
      </p:sp>
    </p:spTree>
    <p:extLst>
      <p:ext uri="{BB962C8B-B14F-4D97-AF65-F5344CB8AC3E}">
        <p14:creationId xmlns:p14="http://schemas.microsoft.com/office/powerpoint/2010/main" val="12580919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09" y="109024"/>
            <a:ext cx="10018713" cy="1752599"/>
          </a:xfrm>
        </p:spPr>
        <p:txBody>
          <a:bodyPr>
            <a:noAutofit/>
          </a:bodyPr>
          <a:lstStyle/>
          <a:p>
            <a:pPr algn="l"/>
            <a:r>
              <a:rPr lang="ru-RU" sz="3200" dirty="0"/>
              <a:t>В первом чтении принимаются основные характеристики бюджета Волгограда на очередной финансовый год и плановый период. Рассматриваются: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84310" y="1983545"/>
            <a:ext cx="10018713" cy="4304713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ru-RU" dirty="0"/>
              <a:t>прогнозируемый в очередном финансовом году и плановом периоде общий объем доходов бюджета Волгограда с указанием поступлений из других бюджетов бюджетной системы Российской Федерации;</a:t>
            </a:r>
          </a:p>
          <a:p>
            <a:pPr lvl="0"/>
            <a:r>
              <a:rPr lang="ru-RU" dirty="0"/>
              <a:t>перечень главных администраторов доходов бюджета Волгограда;</a:t>
            </a:r>
          </a:p>
          <a:p>
            <a:pPr lvl="0"/>
            <a:r>
              <a:rPr lang="ru-RU" dirty="0"/>
              <a:t>перечень главных администраторов источников финансирования дефицита бюджета Волгограда;</a:t>
            </a:r>
          </a:p>
          <a:p>
            <a:pPr lvl="0"/>
            <a:r>
              <a:rPr lang="ru-RU" dirty="0"/>
              <a:t>общий объем расходов бюджета Волгограда в очередном финансовом году и плановом периоде;</a:t>
            </a:r>
          </a:p>
          <a:p>
            <a:pPr lvl="0"/>
            <a:r>
              <a:rPr lang="ru-RU" dirty="0"/>
              <a:t>объем дефицита (профицита) бюджета Волгограда на очередной финансовый год и плановый период;</a:t>
            </a:r>
          </a:p>
          <a:p>
            <a:pPr lvl="0"/>
            <a:r>
              <a:rPr lang="ru-RU" dirty="0"/>
              <a:t>верхний предел муниципального долга Волгограда по состоянию на 1 января года, следующего за очередным финансовым годом и каждым годом планового периода, с указанием в том числе верхнего предела муниципального долга Волгограда по муниципальным гарантиям, предельный объем муниципального долга Волгограда на очередной финансовый год и каждый год планового периода</a:t>
            </a:r>
          </a:p>
        </p:txBody>
      </p:sp>
    </p:spTree>
    <p:extLst>
      <p:ext uri="{BB962C8B-B14F-4D97-AF65-F5344CB8AC3E}">
        <p14:creationId xmlns:p14="http://schemas.microsoft.com/office/powerpoint/2010/main" val="1072631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53122" y="291904"/>
            <a:ext cx="10018713" cy="1752599"/>
          </a:xfrm>
        </p:spPr>
        <p:txBody>
          <a:bodyPr>
            <a:noAutofit/>
          </a:bodyPr>
          <a:lstStyle/>
          <a:p>
            <a:pPr algn="l"/>
            <a:r>
              <a:rPr lang="ru-RU" sz="2800" dirty="0"/>
              <a:t>Во втором чтении Волгоградская городская Дума рассматривает следующие приложения к проекту решения Волгоградской городской Думы о бюджете Волгограда на очередной финансовый год и плановый период:</a:t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84310" y="2166425"/>
            <a:ext cx="10018713" cy="4487594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ru-RU" dirty="0"/>
              <a:t>бюджетные ассигнования по разделам, подразделам, целевым статьям и видам расходов классификации расходов бюджета Волгограда на очередной финансовый год в пределах общего объема расходов бюджета Волгограда на очередной финансовый год, утвержденных Волгоградской городской Думой в первом чтении;</a:t>
            </a:r>
          </a:p>
          <a:p>
            <a:pPr lvl="0"/>
            <a:r>
              <a:rPr lang="ru-RU" dirty="0"/>
              <a:t>ведомственная структура расходов бюджета Волгограда на очередной финансовый год;</a:t>
            </a:r>
          </a:p>
          <a:p>
            <a:pPr lvl="0"/>
            <a:r>
              <a:rPr lang="ru-RU" dirty="0"/>
              <a:t>программы муниципальных внутренних заимствований Волгограда на очередной финансовый год и плановый период;</a:t>
            </a:r>
          </a:p>
          <a:p>
            <a:pPr lvl="0"/>
            <a:r>
              <a:rPr lang="ru-RU" dirty="0"/>
              <a:t>программы муниципальных гарантий Волгограда на очередной финансовый год и плановый период;</a:t>
            </a:r>
          </a:p>
          <a:p>
            <a:pPr lvl="0"/>
            <a:r>
              <a:rPr lang="ru-RU" dirty="0"/>
              <a:t>источники финансирования бюджета Волгограда на очередной финансовый год и плановый период;</a:t>
            </a:r>
          </a:p>
          <a:p>
            <a:pPr lvl="0"/>
            <a:r>
              <a:rPr lang="ru-RU" dirty="0"/>
              <a:t>перечень долгосрочных муниципальных целевых программ (подпрограмм) с указанием бюджетных ассигнований по каждой долгосрочной муниципальной целевой программе (подпрограмме) на очередной финансовый год.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00862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Стадии бюджетного процесса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dirty="0"/>
              <a:t> Составление проекта бюджета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/>
              <a:t>Рассмотрение и утверждение проекта бюджета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/>
              <a:t>Исполнение бюджета Волгограда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/>
              <a:t>Контроль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487948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0" y="126609"/>
            <a:ext cx="10018713" cy="1392702"/>
          </a:xfrm>
        </p:spPr>
        <p:txBody>
          <a:bodyPr/>
          <a:lstStyle/>
          <a:p>
            <a:r>
              <a:rPr lang="ru-RU" b="1" dirty="0"/>
              <a:t>Участники бюджетного процесса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84310" y="1519311"/>
            <a:ext cx="10018713" cy="4557932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ru-RU" dirty="0"/>
              <a:t>глава Волгограда;</a:t>
            </a:r>
          </a:p>
          <a:p>
            <a:pPr lvl="0"/>
            <a:r>
              <a:rPr lang="ru-RU" dirty="0"/>
              <a:t>Волгоградская городская Дума;</a:t>
            </a:r>
          </a:p>
          <a:p>
            <a:pPr lvl="0"/>
            <a:r>
              <a:rPr lang="ru-RU" dirty="0"/>
              <a:t>контрольно-счетная палата Волгограда;</a:t>
            </a:r>
          </a:p>
          <a:p>
            <a:pPr lvl="0"/>
            <a:r>
              <a:rPr lang="ru-RU" dirty="0"/>
              <a:t>глава администрации Волгограда;</a:t>
            </a:r>
          </a:p>
          <a:p>
            <a:pPr lvl="0"/>
            <a:r>
              <a:rPr lang="ru-RU" dirty="0"/>
              <a:t>администрация Волгограда;</a:t>
            </a:r>
          </a:p>
          <a:p>
            <a:pPr lvl="0"/>
            <a:r>
              <a:rPr lang="ru-RU" dirty="0"/>
              <a:t>органы администрации Волгограда, в том числе:</a:t>
            </a:r>
          </a:p>
          <a:p>
            <a:pPr lvl="0"/>
            <a:r>
              <a:rPr lang="ru-RU" dirty="0"/>
              <a:t>департамент финансов администрации Волгограда;</a:t>
            </a:r>
          </a:p>
          <a:p>
            <a:pPr lvl="0"/>
            <a:r>
              <a:rPr lang="ru-RU" dirty="0"/>
              <a:t>департамент экономики администрации Волгограда;</a:t>
            </a:r>
          </a:p>
          <a:p>
            <a:pPr lvl="0"/>
            <a:r>
              <a:rPr lang="ru-RU" dirty="0"/>
              <a:t>комитет финансового контроля администрации Волгограда;</a:t>
            </a:r>
          </a:p>
          <a:p>
            <a:pPr lvl="0"/>
            <a:r>
              <a:rPr lang="ru-RU" dirty="0"/>
              <a:t>главные распорядители (распорядители) бюджетных средств Волгограда;</a:t>
            </a:r>
          </a:p>
          <a:p>
            <a:pPr lvl="0"/>
            <a:r>
              <a:rPr lang="ru-RU" dirty="0"/>
              <a:t>главные администраторы (администраторы) доходов бюджета Волгограда;</a:t>
            </a:r>
          </a:p>
          <a:p>
            <a:pPr lvl="0"/>
            <a:r>
              <a:rPr lang="ru-RU" dirty="0"/>
              <a:t>главные администраторы (администраторы) источников финансирования дефицита бюджета Волгограда;</a:t>
            </a:r>
          </a:p>
          <a:p>
            <a:r>
              <a:rPr lang="ru-RU" dirty="0"/>
              <a:t>получатели бюджетных средств Волгограда.</a:t>
            </a:r>
          </a:p>
        </p:txBody>
      </p:sp>
    </p:spTree>
    <p:extLst>
      <p:ext uri="{BB962C8B-B14F-4D97-AF65-F5344CB8AC3E}">
        <p14:creationId xmlns:p14="http://schemas.microsoft.com/office/powerpoint/2010/main" val="251459328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араллакс">
  <a:themeElements>
    <a:clrScheme name="Параллакс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Параллакс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Параллакс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TM03457496[[fn=Параллакс]]</Template>
  <TotalTime>38</TotalTime>
  <Words>542</Words>
  <Application>Microsoft Office PowerPoint</Application>
  <PresentationFormat>Широкоэкранный</PresentationFormat>
  <Paragraphs>51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1" baseType="lpstr">
      <vt:lpstr>Arial</vt:lpstr>
      <vt:lpstr>Corbel</vt:lpstr>
      <vt:lpstr>Параллакс</vt:lpstr>
      <vt:lpstr>ПРЕЗЕНТАЦИЯ  на тему:  «Бюджетный процесс  в Волгограде»</vt:lpstr>
      <vt:lpstr> Бюджетный процесс Волгограда – деятельность по составлению и рассмотрению проекта бюджета Волгограда, утверждению, исполнению бюджета Волгограда, контролю за его исполнением, осуществлению бюджетного учета, составлению, рассмотрению, утверждению бюджетной отчетности. </vt:lpstr>
      <vt:lpstr>Правовые основы</vt:lpstr>
      <vt:lpstr>Бюджетный процесс</vt:lpstr>
      <vt:lpstr>В первом чтении принимаются основные характеристики бюджета Волгограда на очередной финансовый год и плановый период. Рассматриваются:</vt:lpstr>
      <vt:lpstr>Во втором чтении Волгоградская городская Дума рассматривает следующие приложения к проекту решения Волгоградской городской Думы о бюджете Волгограда на очередной финансовый год и плановый период: </vt:lpstr>
      <vt:lpstr>Стадии бюджетного процесса</vt:lpstr>
      <vt:lpstr>Участники бюджетного процесса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 на тему:  «Бюджетный процесс  в Волгограде»</dc:title>
  <dc:creator>Admin</dc:creator>
  <cp:lastModifiedBy>Admin</cp:lastModifiedBy>
  <cp:revision>5</cp:revision>
  <dcterms:created xsi:type="dcterms:W3CDTF">2017-03-12T08:06:20Z</dcterms:created>
  <dcterms:modified xsi:type="dcterms:W3CDTF">2017-03-12T08:45:33Z</dcterms:modified>
</cp:coreProperties>
</file>