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44" r:id="rId2"/>
  </p:sldMasterIdLst>
  <p:notesMasterIdLst>
    <p:notesMasterId r:id="rId20"/>
  </p:notesMasterIdLst>
  <p:sldIdLst>
    <p:sldId id="256" r:id="rId3"/>
    <p:sldId id="257" r:id="rId4"/>
    <p:sldId id="266" r:id="rId5"/>
    <p:sldId id="258" r:id="rId6"/>
    <p:sldId id="265" r:id="rId7"/>
    <p:sldId id="259" r:id="rId8"/>
    <p:sldId id="268" r:id="rId9"/>
    <p:sldId id="272" r:id="rId10"/>
    <p:sldId id="271" r:id="rId11"/>
    <p:sldId id="269" r:id="rId12"/>
    <p:sldId id="262" r:id="rId13"/>
    <p:sldId id="273" r:id="rId14"/>
    <p:sldId id="270" r:id="rId15"/>
    <p:sldId id="275" r:id="rId16"/>
    <p:sldId id="276" r:id="rId17"/>
    <p:sldId id="264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1D490C9B-A5C2-4D6D-85BA-70A5C770E513}">
          <p14:sldIdLst>
            <p14:sldId id="256"/>
            <p14:sldId id="257"/>
            <p14:sldId id="266"/>
            <p14:sldId id="258"/>
            <p14:sldId id="265"/>
            <p14:sldId id="259"/>
            <p14:sldId id="268"/>
            <p14:sldId id="272"/>
            <p14:sldId id="271"/>
            <p14:sldId id="269"/>
            <p14:sldId id="262"/>
            <p14:sldId id="273"/>
            <p14:sldId id="270"/>
            <p14:sldId id="275"/>
            <p14:sldId id="276"/>
            <p14:sldId id="264"/>
            <p14:sldId id="27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39" autoAdjust="0"/>
  </p:normalViewPr>
  <p:slideViewPr>
    <p:cSldViewPr>
      <p:cViewPr varScale="1">
        <p:scale>
          <a:sx n="87" d="100"/>
          <a:sy n="87" d="100"/>
        </p:scale>
        <p:origin x="-57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A3EC6B-616A-4869-AF9A-B815DCEC7D91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BC1650-FF46-4655-B7B2-A89130FF4B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82902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0F73B-BCFA-41CC-8B9D-8FE60FD445EC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A0B83-47C2-4A2C-9ABF-52BE3C876935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0F73B-BCFA-41CC-8B9D-8FE60FD445EC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A0B83-47C2-4A2C-9ABF-52BE3C8769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0F73B-BCFA-41CC-8B9D-8FE60FD445EC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A0B83-47C2-4A2C-9ABF-52BE3C8769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0F73B-BCFA-41CC-8B9D-8FE60FD445EC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A0B83-47C2-4A2C-9ABF-52BE3C8769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44117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0F73B-BCFA-41CC-8B9D-8FE60FD445EC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A0B83-47C2-4A2C-9ABF-52BE3C8769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50232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0F73B-BCFA-41CC-8B9D-8FE60FD445EC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A0B83-47C2-4A2C-9ABF-52BE3C8769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40133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0F73B-BCFA-41CC-8B9D-8FE60FD445EC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A0B83-47C2-4A2C-9ABF-52BE3C8769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22328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0F73B-BCFA-41CC-8B9D-8FE60FD445EC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A0B83-47C2-4A2C-9ABF-52BE3C8769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00206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0F73B-BCFA-41CC-8B9D-8FE60FD445EC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A0B83-47C2-4A2C-9ABF-52BE3C8769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00262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0F73B-BCFA-41CC-8B9D-8FE60FD445EC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A0B83-47C2-4A2C-9ABF-52BE3C8769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99495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0F73B-BCFA-41CC-8B9D-8FE60FD445EC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A0B83-47C2-4A2C-9ABF-52BE3C8769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6077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0F73B-BCFA-41CC-8B9D-8FE60FD445EC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A0B83-47C2-4A2C-9ABF-52BE3C8769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0F73B-BCFA-41CC-8B9D-8FE60FD445EC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A0B83-47C2-4A2C-9ABF-52BE3C8769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81942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0F73B-BCFA-41CC-8B9D-8FE60FD445EC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A0B83-47C2-4A2C-9ABF-52BE3C8769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76445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0F73B-BCFA-41CC-8B9D-8FE60FD445EC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A0B83-47C2-4A2C-9ABF-52BE3C8769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2001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0F73B-BCFA-41CC-8B9D-8FE60FD445EC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A0B83-47C2-4A2C-9ABF-52BE3C876935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0F73B-BCFA-41CC-8B9D-8FE60FD445EC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A0B83-47C2-4A2C-9ABF-52BE3C8769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0F73B-BCFA-41CC-8B9D-8FE60FD445EC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A0B83-47C2-4A2C-9ABF-52BE3C8769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0F73B-BCFA-41CC-8B9D-8FE60FD445EC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A0B83-47C2-4A2C-9ABF-52BE3C8769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0F73B-BCFA-41CC-8B9D-8FE60FD445EC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A0B83-47C2-4A2C-9ABF-52BE3C8769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0F73B-BCFA-41CC-8B9D-8FE60FD445EC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A0B83-47C2-4A2C-9ABF-52BE3C8769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0F73B-BCFA-41CC-8B9D-8FE60FD445EC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BEA0B83-47C2-4A2C-9ABF-52BE3C876935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140F73B-BCFA-41CC-8B9D-8FE60FD445EC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BEA0B83-47C2-4A2C-9ABF-52BE3C876935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40F73B-BCFA-41CC-8B9D-8FE60FD445EC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EA0B83-47C2-4A2C-9ABF-52BE3C8769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415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ГЕОПОЛИТИКА\0_557b8_abef547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0568" y="1340768"/>
            <a:ext cx="7560840" cy="5670630"/>
          </a:xfrm>
          <a:prstGeom prst="rect">
            <a:avLst/>
          </a:prstGeom>
          <a:noFill/>
          <a:effectLst>
            <a:softEdge rad="10414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92305" y="764704"/>
            <a:ext cx="7851648" cy="18288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effectLst/>
              </a:rPr>
              <a:t>Освоение Арктики </a:t>
            </a:r>
            <a:r>
              <a:rPr lang="ru-RU" dirty="0">
                <a:effectLst/>
              </a:rPr>
              <a:t>как геополитическая проблема России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4400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5229200"/>
            <a:ext cx="7416824" cy="122413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84442" y="836788"/>
            <a:ext cx="7023862" cy="259221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F:\ГЕОПОЛИТИКА\ocea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0782" y="2952845"/>
            <a:ext cx="2378464" cy="1800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TextBox 3"/>
          <p:cNvSpPr txBox="1"/>
          <p:nvPr/>
        </p:nvSpPr>
        <p:spPr>
          <a:xfrm>
            <a:off x="539552" y="980728"/>
            <a:ext cx="6552728" cy="2376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>
                <a:solidFill>
                  <a:schemeClr val="tx2"/>
                </a:solidFill>
              </a:rPr>
              <a:t>В настоящее время в отношениях </a:t>
            </a:r>
            <a:r>
              <a:rPr lang="ru-RU" b="1" dirty="0" err="1" smtClean="0">
                <a:solidFill>
                  <a:schemeClr val="tx2"/>
                </a:solidFill>
              </a:rPr>
              <a:t>приарктических</a:t>
            </a:r>
            <a:r>
              <a:rPr lang="ru-RU" b="1" dirty="0" smtClean="0">
                <a:solidFill>
                  <a:schemeClr val="tx2"/>
                </a:solidFill>
              </a:rPr>
              <a:t> </a:t>
            </a:r>
            <a:r>
              <a:rPr lang="ru-RU" b="1" dirty="0">
                <a:solidFill>
                  <a:schemeClr val="tx2"/>
                </a:solidFill>
              </a:rPr>
              <a:t>государств все более остро начинают проявляться проблемы, связанные с разграничением арктических территорий. В соответствии с нормами международного права протяженность континентального шельфа государств, имеющих морские границы, составляет 200 морских миль от побережья (так называемая экономическая зона).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43608" y="5518102"/>
            <a:ext cx="7128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solidFill>
                  <a:schemeClr val="bg2">
                    <a:lumMod val="25000"/>
                  </a:schemeClr>
                </a:solidFill>
              </a:rPr>
              <a:t>В настоящее время претензии на ресурсы арктического шельфа </a:t>
            </a:r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</a:rPr>
              <a:t>предъявляют: США</a:t>
            </a:r>
            <a:r>
              <a:rPr lang="ru-RU" b="1" i="1" dirty="0">
                <a:solidFill>
                  <a:schemeClr val="bg2">
                    <a:lumMod val="25000"/>
                  </a:schemeClr>
                </a:solidFill>
              </a:rPr>
              <a:t>, Канада, Норвегия </a:t>
            </a:r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</a:rPr>
              <a:t>и Дания.</a:t>
            </a:r>
            <a:endParaRPr lang="ru-RU" b="1" i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952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ГЕОПОЛИТИКА\25_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103" y="-7442"/>
            <a:ext cx="7582230" cy="685800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972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11560" y="1196752"/>
            <a:ext cx="6768752" cy="28803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827584" y="1412776"/>
            <a:ext cx="62646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В целом, по большинству территориальных проблем Арктики каждая из участвующих в решении спорных вопросов страна преследует свои собственные интересы. Тем не менее, в одном вопросе геополитические конкуренты России достаточно быстро выработали практически единую позицию – это требование интернационализации Северного морского пути, контроль над которым принадлежит России.</a:t>
            </a:r>
          </a:p>
        </p:txBody>
      </p:sp>
      <p:pic>
        <p:nvPicPr>
          <p:cNvPr id="5122" name="Picture 2" descr="D:\Arktica_Turizm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0503" y="3711574"/>
            <a:ext cx="2503553" cy="18776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265570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732576" y="4365104"/>
            <a:ext cx="7272808" cy="230832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660568" y="1610955"/>
            <a:ext cx="7344816" cy="18002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624759" y="692696"/>
            <a:ext cx="84249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chemeClr val="tx2"/>
                </a:solidFill>
              </a:rPr>
              <a:t>Способы исследования и решения проблем в освоении Арктики.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835697" y="1768534"/>
            <a:ext cx="70817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    Продвижение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национальных интересов и достижение стратегических целей России в Арктике в условиях геополитического соперничества требует организации соответствующего всестороннего теоретико-пропагандистского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обеспечения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и эффективной информационной поддержки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</p:txBody>
      </p:sp>
      <p:pic>
        <p:nvPicPr>
          <p:cNvPr id="6146" name="Picture 2" descr="F:\ГЕОПОЛИТИКА\fin0.jpg.crdownloa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245862"/>
            <a:ext cx="2088232" cy="17899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2411760" y="4523464"/>
            <a:ext cx="61926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         Одним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из первых шагов в осуществлении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         целенаправленной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государственной деятельности должно быть более углубленное описание и совместное исследование интересов различных геополитических игроков с целью их деления как по степени значимости, так и сложности разрешения. </a:t>
            </a:r>
          </a:p>
          <a:p>
            <a:endParaRPr lang="ru-RU" dirty="0">
              <a:solidFill>
                <a:schemeClr val="bg2">
                  <a:lumMod val="25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9495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ГЕОПОЛИТИКА\Борьба за Арктику  геополитика и геостратегия_files\Слайд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420887"/>
            <a:ext cx="5738813" cy="4304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71600" y="764704"/>
            <a:ext cx="7416824" cy="203132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079612" y="764704"/>
            <a:ext cx="72008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Одним из первых шагов в осуществлении целенаправленной государственной деятельности должно быть более углубленное описание и совместное исследование интересов различных геополитических игроков с целью их деления как по степени значимости, так и сложности разрешения. Для этого заинтересованные в освоении Арктики стороны могли бы </a:t>
            </a:r>
            <a:r>
              <a:rPr lang="ru-RU" dirty="0" smtClean="0"/>
              <a:t>воспользоваться матрицей, </a:t>
            </a:r>
            <a:r>
              <a:rPr lang="ru-RU" dirty="0"/>
              <a:t>облегчающей решение данной </a:t>
            </a:r>
            <a:r>
              <a:rPr lang="ru-RU" dirty="0" smtClean="0"/>
              <a:t>задачи.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6138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908720"/>
            <a:ext cx="6336704" cy="230832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dirty="0"/>
              <a:t> В случае прямого противостоянии выигрывает только наиболее сильная в экономическом и военно-политическом плане сторона в лице США. Исходя из этого, можно предположить, что они будут и впредь занимать жесткую позицию в арктической политике, стремясь усилить и использовать в своих целях относительную политическую и экономическую изолированность России</a:t>
            </a:r>
            <a:r>
              <a:rPr lang="ru-RU" dirty="0" smtClean="0"/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23728" y="4293096"/>
            <a:ext cx="5112568" cy="20313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dirty="0"/>
              <a:t> Поэтому нашей стране не следует </a:t>
            </a:r>
            <a:endParaRPr lang="ru-RU" dirty="0" smtClean="0"/>
          </a:p>
          <a:p>
            <a:pPr algn="just"/>
            <a:r>
              <a:rPr lang="ru-RU" dirty="0" smtClean="0"/>
              <a:t>доводить </a:t>
            </a:r>
            <a:r>
              <a:rPr lang="ru-RU" dirty="0"/>
              <a:t>противостояние до активной фазы и не делать шагов, которые могут спровоцировать эскалацию конфликтов, находясь как можно дольше в строго правовом международном поле.</a:t>
            </a:r>
          </a:p>
          <a:p>
            <a:endParaRPr lang="ru-RU" dirty="0"/>
          </a:p>
        </p:txBody>
      </p:sp>
      <p:pic>
        <p:nvPicPr>
          <p:cNvPr id="2050" name="Picture 2" descr="D:\arktika0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996952"/>
            <a:ext cx="2470142" cy="15129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54560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467544" y="404664"/>
            <a:ext cx="1944216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11560" y="4941168"/>
            <a:ext cx="6408712" cy="158417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231740" y="888394"/>
            <a:ext cx="6624736" cy="387798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339752" y="980728"/>
            <a:ext cx="640871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Вместо прямого противостояния России целесообразно осуществлять активную информационную кампанию в защиту собственных национальных интересов, препятствующую реализации планов США по доминированию в Арктике. Её суть – в возложении ответственности за возможное возникновение конфликта на США, поддержке собственного международного имиджа и авторитета, содействии развитию взаимовыгодного международного сотрудничества, противодействии информационной поддержке агрессивной политики данного геополитического соперника. А цель – в приобретении новых союзников, например, Канады, которая может оказаться «в одной лодке» с Россией.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38155" y="4941168"/>
            <a:ext cx="61926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В любом случае успешная для России геостратегия в Арктике требует не только активного информационно-пропагандистского обеспечения, но также поиска дополнительных союзников и наращивания усилий по укреплению своей обороноспособности.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7584" y="519062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tx2"/>
                </a:solidFill>
              </a:rPr>
              <a:t>Вывод</a:t>
            </a:r>
            <a:endParaRPr lang="ru-RU" b="1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799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548680"/>
            <a:ext cx="7992888" cy="613289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043608" y="692696"/>
            <a:ext cx="7344816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</a:rPr>
              <a:t>Литература</a:t>
            </a:r>
          </a:p>
          <a:p>
            <a:endParaRPr lang="ru-RU" dirty="0">
              <a:solidFill>
                <a:schemeClr val="tx2"/>
              </a:solidFill>
            </a:endParaRPr>
          </a:p>
          <a:p>
            <a:r>
              <a:rPr lang="ru-RU" dirty="0">
                <a:solidFill>
                  <a:schemeClr val="tx2"/>
                </a:solidFill>
              </a:rPr>
              <a:t>1. </a:t>
            </a:r>
            <a:r>
              <a:rPr lang="ru-RU" i="1" dirty="0">
                <a:solidFill>
                  <a:schemeClr val="tx2"/>
                </a:solidFill>
              </a:rPr>
              <a:t>Конышев В.Н., </a:t>
            </a:r>
            <a:r>
              <a:rPr lang="ru-RU" i="1" dirty="0" err="1">
                <a:solidFill>
                  <a:schemeClr val="tx2"/>
                </a:solidFill>
              </a:rPr>
              <a:t>Сергунин</a:t>
            </a:r>
            <a:r>
              <a:rPr lang="ru-RU" i="1" dirty="0">
                <a:solidFill>
                  <a:schemeClr val="tx2"/>
                </a:solidFill>
              </a:rPr>
              <a:t> А.А</a:t>
            </a:r>
            <a:r>
              <a:rPr lang="ru-RU" dirty="0">
                <a:solidFill>
                  <a:schemeClr val="tx2"/>
                </a:solidFill>
              </a:rPr>
              <a:t>. Арктика в международной политике: сотрудничество или соперничество. М.: РИСИ. 2011. – 194 с</a:t>
            </a:r>
            <a:r>
              <a:rPr lang="ru-RU" dirty="0" smtClean="0">
                <a:solidFill>
                  <a:schemeClr val="tx2"/>
                </a:solidFill>
              </a:rPr>
              <a:t>.</a:t>
            </a:r>
            <a:endParaRPr lang="en-US" dirty="0" smtClean="0">
              <a:solidFill>
                <a:schemeClr val="tx2"/>
              </a:solidFill>
            </a:endParaRPr>
          </a:p>
          <a:p>
            <a:endParaRPr lang="en-US" dirty="0" smtClean="0">
              <a:solidFill>
                <a:schemeClr val="tx2"/>
              </a:solidFill>
            </a:endParaRPr>
          </a:p>
          <a:p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en-US" dirty="0" smtClean="0">
                <a:solidFill>
                  <a:schemeClr val="tx2"/>
                </a:solidFill>
              </a:rPr>
              <a:t>2</a:t>
            </a:r>
            <a:r>
              <a:rPr lang="ru-RU" dirty="0" smtClean="0">
                <a:solidFill>
                  <a:schemeClr val="tx2"/>
                </a:solidFill>
              </a:rPr>
              <a:t>. </a:t>
            </a:r>
            <a:r>
              <a:rPr lang="ru-RU" dirty="0">
                <a:solidFill>
                  <a:schemeClr val="tx2"/>
                </a:solidFill>
              </a:rPr>
              <a:t>Основы государственной политики России в Арктике на период до 2020 года и дальнейшую перспективу. Утв. Указом Президента РФ № 1969 от 18 сентября 2008 г</a:t>
            </a:r>
            <a:r>
              <a:rPr lang="ru-RU" dirty="0" smtClean="0">
                <a:solidFill>
                  <a:schemeClr val="tx2"/>
                </a:solidFill>
              </a:rPr>
              <a:t>.</a:t>
            </a:r>
            <a:endParaRPr lang="en-US" dirty="0" smtClean="0">
              <a:solidFill>
                <a:schemeClr val="tx2"/>
              </a:solidFill>
            </a:endParaRPr>
          </a:p>
          <a:p>
            <a:endParaRPr lang="ru-RU" dirty="0">
              <a:solidFill>
                <a:schemeClr val="tx2"/>
              </a:solidFill>
            </a:endParaRPr>
          </a:p>
          <a:p>
            <a:r>
              <a:rPr lang="en-US" dirty="0">
                <a:solidFill>
                  <a:schemeClr val="tx2"/>
                </a:solidFill>
              </a:rPr>
              <a:t>3</a:t>
            </a:r>
            <a:r>
              <a:rPr lang="ru-RU" dirty="0" smtClean="0">
                <a:solidFill>
                  <a:schemeClr val="tx2"/>
                </a:solidFill>
              </a:rPr>
              <a:t>.</a:t>
            </a:r>
            <a:r>
              <a:rPr lang="ru-RU" dirty="0">
                <a:solidFill>
                  <a:schemeClr val="tx2"/>
                </a:solidFill>
              </a:rPr>
              <a:t> </a:t>
            </a:r>
            <a:r>
              <a:rPr lang="ru-RU" i="1" dirty="0">
                <a:solidFill>
                  <a:schemeClr val="tx2"/>
                </a:solidFill>
              </a:rPr>
              <a:t>Порфирьев Б.Н., </a:t>
            </a:r>
            <a:r>
              <a:rPr lang="ru-RU" i="1" dirty="0" err="1">
                <a:solidFill>
                  <a:schemeClr val="tx2"/>
                </a:solidFill>
              </a:rPr>
              <a:t>Катцов</a:t>
            </a:r>
            <a:r>
              <a:rPr lang="ru-RU" i="1" dirty="0">
                <a:solidFill>
                  <a:schemeClr val="tx2"/>
                </a:solidFill>
              </a:rPr>
              <a:t> В.М., Рогинко С.А. </a:t>
            </a:r>
            <a:r>
              <a:rPr lang="ru-RU" dirty="0">
                <a:solidFill>
                  <a:schemeClr val="tx2"/>
                </a:solidFill>
              </a:rPr>
              <a:t>Изменения климата и международная безопасность. М.: РАН, Д АРТ. 2011. – 290 с</a:t>
            </a:r>
            <a:r>
              <a:rPr lang="ru-RU" dirty="0" smtClean="0">
                <a:solidFill>
                  <a:schemeClr val="tx2"/>
                </a:solidFill>
              </a:rPr>
              <a:t>.</a:t>
            </a:r>
            <a:endParaRPr lang="en-US" dirty="0" smtClean="0">
              <a:solidFill>
                <a:schemeClr val="tx2"/>
              </a:solidFill>
            </a:endParaRPr>
          </a:p>
          <a:p>
            <a:endParaRPr lang="ru-RU" dirty="0">
              <a:solidFill>
                <a:schemeClr val="tx2"/>
              </a:solidFill>
            </a:endParaRPr>
          </a:p>
          <a:p>
            <a:r>
              <a:rPr lang="en-US" dirty="0">
                <a:solidFill>
                  <a:schemeClr val="tx2"/>
                </a:solidFill>
              </a:rPr>
              <a:t>4</a:t>
            </a:r>
            <a:r>
              <a:rPr lang="ru-RU" dirty="0" smtClean="0">
                <a:solidFill>
                  <a:schemeClr val="tx2"/>
                </a:solidFill>
              </a:rPr>
              <a:t>.</a:t>
            </a:r>
            <a:r>
              <a:rPr lang="ru-RU" dirty="0">
                <a:solidFill>
                  <a:schemeClr val="tx2"/>
                </a:solidFill>
              </a:rPr>
              <a:t> </a:t>
            </a:r>
            <a:r>
              <a:rPr lang="ru-RU" i="1" dirty="0" err="1">
                <a:solidFill>
                  <a:schemeClr val="tx2"/>
                </a:solidFill>
              </a:rPr>
              <a:t>Храмчихин</a:t>
            </a:r>
            <a:r>
              <a:rPr lang="ru-RU" i="1" dirty="0">
                <a:solidFill>
                  <a:schemeClr val="tx2"/>
                </a:solidFill>
              </a:rPr>
              <a:t> А.А. </a:t>
            </a:r>
            <a:r>
              <a:rPr lang="ru-RU" dirty="0">
                <a:solidFill>
                  <a:schemeClr val="tx2"/>
                </a:solidFill>
              </a:rPr>
              <a:t>Холодная война накрывает Арктику. Военно–промышленный курьер. 2011. 18 ноября</a:t>
            </a:r>
            <a:r>
              <a:rPr lang="ru-RU" dirty="0" smtClean="0">
                <a:solidFill>
                  <a:schemeClr val="tx2"/>
                </a:solidFill>
              </a:rPr>
              <a:t>.</a:t>
            </a:r>
            <a:endParaRPr lang="en-US" dirty="0" smtClean="0">
              <a:solidFill>
                <a:schemeClr val="tx2"/>
              </a:solidFill>
            </a:endParaRPr>
          </a:p>
          <a:p>
            <a:endParaRPr lang="ru-RU" dirty="0">
              <a:solidFill>
                <a:schemeClr val="tx2"/>
              </a:solidFill>
            </a:endParaRPr>
          </a:p>
          <a:p>
            <a:r>
              <a:rPr lang="en-US" dirty="0">
                <a:solidFill>
                  <a:schemeClr val="tx2"/>
                </a:solidFill>
              </a:rPr>
              <a:t>5</a:t>
            </a:r>
            <a:r>
              <a:rPr lang="ru-RU" dirty="0" smtClean="0">
                <a:solidFill>
                  <a:schemeClr val="tx2"/>
                </a:solidFill>
              </a:rPr>
              <a:t>.</a:t>
            </a:r>
            <a:r>
              <a:rPr lang="ru-RU" dirty="0">
                <a:solidFill>
                  <a:schemeClr val="tx2"/>
                </a:solidFill>
              </a:rPr>
              <a:t> </a:t>
            </a:r>
            <a:r>
              <a:rPr lang="ru-RU" i="1" dirty="0">
                <a:solidFill>
                  <a:schemeClr val="tx2"/>
                </a:solidFill>
              </a:rPr>
              <a:t>Шульц В.Л., </a:t>
            </a:r>
            <a:r>
              <a:rPr lang="ru-RU" i="1" dirty="0" err="1">
                <a:solidFill>
                  <a:schemeClr val="tx2"/>
                </a:solidFill>
              </a:rPr>
              <a:t>Кульба</a:t>
            </a:r>
            <a:r>
              <a:rPr lang="ru-RU" i="1" dirty="0">
                <a:solidFill>
                  <a:schemeClr val="tx2"/>
                </a:solidFill>
              </a:rPr>
              <a:t> В.В., Шелков А.Б., Кононов Д.А.</a:t>
            </a:r>
            <a:r>
              <a:rPr lang="ru-RU" dirty="0">
                <a:solidFill>
                  <a:schemeClr val="tx2"/>
                </a:solidFill>
              </a:rPr>
              <a:t> и др</a:t>
            </a:r>
            <a:r>
              <a:rPr lang="ru-RU" i="1" dirty="0">
                <a:solidFill>
                  <a:schemeClr val="tx2"/>
                </a:solidFill>
              </a:rPr>
              <a:t>. </a:t>
            </a:r>
            <a:r>
              <a:rPr lang="ru-RU" dirty="0">
                <a:solidFill>
                  <a:schemeClr val="tx2"/>
                </a:solidFill>
              </a:rPr>
              <a:t>Информационное управление в условиях активного противодействия. М.: Наука. 2011. – 187 с</a:t>
            </a:r>
            <a:r>
              <a:rPr lang="ru-RU" dirty="0" smtClean="0">
                <a:solidFill>
                  <a:schemeClr val="tx2"/>
                </a:solidFill>
              </a:rPr>
              <a:t>.</a:t>
            </a:r>
            <a:endParaRPr lang="en-US" dirty="0" smtClean="0">
              <a:solidFill>
                <a:schemeClr val="tx2"/>
              </a:solidFill>
            </a:endParaRPr>
          </a:p>
          <a:p>
            <a:endParaRPr lang="ru-RU" dirty="0">
              <a:solidFill>
                <a:schemeClr val="tx2"/>
              </a:solidFill>
            </a:endParaRPr>
          </a:p>
          <a:p>
            <a:r>
              <a:rPr lang="en-US" dirty="0">
                <a:solidFill>
                  <a:schemeClr val="tx2"/>
                </a:solidFill>
              </a:rPr>
              <a:t>6</a:t>
            </a:r>
            <a:r>
              <a:rPr lang="ru-RU" dirty="0" smtClean="0">
                <a:solidFill>
                  <a:schemeClr val="tx2"/>
                </a:solidFill>
              </a:rPr>
              <a:t>. </a:t>
            </a:r>
            <a:r>
              <a:rPr lang="ru-RU" dirty="0">
                <a:solidFill>
                  <a:schemeClr val="tx2"/>
                </a:solidFill>
              </a:rPr>
              <a:t>Энергетика и геополитика. Под ред. </a:t>
            </a:r>
            <a:r>
              <a:rPr lang="ru-RU" i="1" dirty="0">
                <a:solidFill>
                  <a:schemeClr val="tx2"/>
                </a:solidFill>
              </a:rPr>
              <a:t>В.В. Костюка и А.А. Макарова</a:t>
            </a:r>
            <a:r>
              <a:rPr lang="ru-RU" dirty="0">
                <a:solidFill>
                  <a:schemeClr val="tx2"/>
                </a:solidFill>
              </a:rPr>
              <a:t>. М.: Наука. 2011. – 397 с.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7930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39552" y="1484784"/>
            <a:ext cx="7992888" cy="439248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043608" y="836712"/>
            <a:ext cx="7272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tx2"/>
                </a:solidFill>
              </a:rPr>
              <a:t>Цели презентации</a:t>
            </a:r>
            <a:endParaRPr lang="ru-RU" sz="2800" b="1" i="1" dirty="0">
              <a:solidFill>
                <a:schemeClr val="tx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7584" y="1700808"/>
            <a:ext cx="7344816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tx2"/>
                </a:solidFill>
              </a:rPr>
              <a:t>1.Охарактерезовать геополитическую значимость Арктики;</a:t>
            </a:r>
          </a:p>
          <a:p>
            <a:endParaRPr lang="ru-RU" sz="2000" dirty="0" smtClean="0">
              <a:solidFill>
                <a:schemeClr val="tx2"/>
              </a:solidFill>
            </a:endParaRPr>
          </a:p>
          <a:p>
            <a:r>
              <a:rPr lang="ru-RU" sz="2000" dirty="0" smtClean="0">
                <a:solidFill>
                  <a:schemeClr val="tx2"/>
                </a:solidFill>
              </a:rPr>
              <a:t>2. Рассмотреть </a:t>
            </a:r>
            <a:r>
              <a:rPr lang="ru-RU" sz="2000" dirty="0">
                <a:solidFill>
                  <a:schemeClr val="tx2"/>
                </a:solidFill>
              </a:rPr>
              <a:t>г</a:t>
            </a:r>
            <a:r>
              <a:rPr lang="ru-RU" sz="2000" dirty="0" smtClean="0">
                <a:solidFill>
                  <a:schemeClr val="tx2"/>
                </a:solidFill>
              </a:rPr>
              <a:t>еополитические </a:t>
            </a:r>
            <a:r>
              <a:rPr lang="ru-RU" sz="2000" dirty="0">
                <a:solidFill>
                  <a:schemeClr val="tx2"/>
                </a:solidFill>
              </a:rPr>
              <a:t>претензии на освоение </a:t>
            </a:r>
            <a:r>
              <a:rPr lang="ru-RU" sz="2000" dirty="0" smtClean="0">
                <a:solidFill>
                  <a:schemeClr val="tx2"/>
                </a:solidFill>
              </a:rPr>
              <a:t>Арктики;</a:t>
            </a:r>
          </a:p>
          <a:p>
            <a:endParaRPr lang="ru-RU" sz="2000" dirty="0" smtClean="0">
              <a:solidFill>
                <a:schemeClr val="tx2"/>
              </a:solidFill>
            </a:endParaRPr>
          </a:p>
          <a:p>
            <a:r>
              <a:rPr lang="ru-RU" sz="2000" dirty="0" smtClean="0">
                <a:solidFill>
                  <a:schemeClr val="tx2"/>
                </a:solidFill>
              </a:rPr>
              <a:t>3. Раскрыть геополитические </a:t>
            </a:r>
            <a:r>
              <a:rPr lang="ru-RU" sz="2000" dirty="0">
                <a:solidFill>
                  <a:schemeClr val="tx2"/>
                </a:solidFill>
              </a:rPr>
              <a:t>интересы и позиции основных игроков в </a:t>
            </a:r>
            <a:r>
              <a:rPr lang="ru-RU" sz="2000" dirty="0" smtClean="0">
                <a:solidFill>
                  <a:schemeClr val="tx2"/>
                </a:solidFill>
              </a:rPr>
              <a:t>Арктике;</a:t>
            </a:r>
          </a:p>
          <a:p>
            <a:endParaRPr lang="ru-RU" sz="2000" dirty="0" smtClean="0">
              <a:solidFill>
                <a:schemeClr val="tx2"/>
              </a:solidFill>
            </a:endParaRPr>
          </a:p>
          <a:p>
            <a:r>
              <a:rPr lang="ru-RU" sz="2000" dirty="0" smtClean="0">
                <a:solidFill>
                  <a:schemeClr val="tx2"/>
                </a:solidFill>
              </a:rPr>
              <a:t>4. Рассмотреть способы </a:t>
            </a:r>
            <a:r>
              <a:rPr lang="ru-RU" sz="2000" dirty="0">
                <a:solidFill>
                  <a:schemeClr val="tx2"/>
                </a:solidFill>
              </a:rPr>
              <a:t>исследования и решения проблем в освоении </a:t>
            </a:r>
            <a:r>
              <a:rPr lang="ru-RU" sz="2000" dirty="0" smtClean="0">
                <a:solidFill>
                  <a:schemeClr val="tx2"/>
                </a:solidFill>
              </a:rPr>
              <a:t>Арктики.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3441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9846" y="3864020"/>
            <a:ext cx="7776864" cy="25202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970058" y="1052736"/>
            <a:ext cx="7992888" cy="226767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043608" y="1196751"/>
            <a:ext cx="777686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accent1"/>
                </a:solidFill>
              </a:rPr>
              <a:t>	</a:t>
            </a:r>
            <a:r>
              <a:rPr lang="ru-RU" b="1" dirty="0" smtClean="0">
                <a:solidFill>
                  <a:schemeClr val="tx2"/>
                </a:solidFill>
              </a:rPr>
              <a:t>Сегодня </a:t>
            </a:r>
            <a:r>
              <a:rPr lang="ru-RU" b="1" dirty="0">
                <a:solidFill>
                  <a:schemeClr val="tx2"/>
                </a:solidFill>
              </a:rPr>
              <a:t>Арктика стала территорией, где сталкиваются политические и экономические интересы многих развитых и развивающихся стран. Противоречия преследуемых целей различными (в первую очередь приарктическими) государствами в Арктике могут привести к росту международной напряженности в целом, и вероятности возникновения носящих локальный характер международных конфликтов, в частности. </a:t>
            </a:r>
            <a:endParaRPr lang="ru-RU" b="1" dirty="0" smtClean="0">
              <a:solidFill>
                <a:schemeClr val="tx2"/>
              </a:solidFill>
            </a:endParaRPr>
          </a:p>
          <a:p>
            <a:endParaRPr lang="ru-RU" b="1" dirty="0">
              <a:solidFill>
                <a:schemeClr val="tx2"/>
              </a:solidFill>
            </a:endParaRPr>
          </a:p>
          <a:p>
            <a:r>
              <a:rPr lang="ru-RU" b="1" dirty="0" smtClean="0">
                <a:solidFill>
                  <a:schemeClr val="tx2"/>
                </a:solidFill>
              </a:rPr>
              <a:t>	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5870" y="3969998"/>
            <a:ext cx="73448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>
                <a:solidFill>
                  <a:schemeClr val="tx2"/>
                </a:solidFill>
              </a:rPr>
              <a:t>Конфликтные ситуации различной природы могут стать серьезной помехой на пути достижения целей Россией в арктическом регионе, которая, как подчеркивается в  Основах государственной политики, в значительной мере «должна опираться на взаимовыгодное двустороннее и многостороннее сотрудничество с </a:t>
            </a:r>
            <a:r>
              <a:rPr lang="ru-RU" b="1" dirty="0" err="1">
                <a:solidFill>
                  <a:schemeClr val="tx2"/>
                </a:solidFill>
              </a:rPr>
              <a:t>приарктическими</a:t>
            </a:r>
            <a:r>
              <a:rPr lang="ru-RU" b="1" dirty="0">
                <a:solidFill>
                  <a:schemeClr val="tx2"/>
                </a:solidFill>
              </a:rPr>
              <a:t> государствами на основе международных договоров и соглашений».</a:t>
            </a:r>
          </a:p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137183" y="735086"/>
            <a:ext cx="1728192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tx2"/>
                </a:solidFill>
              </a:rPr>
              <a:t>Введение</a:t>
            </a:r>
            <a:endParaRPr lang="ru-RU" b="1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2576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5444" y="1902692"/>
            <a:ext cx="7832940" cy="345638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72571" y="1700808"/>
            <a:ext cx="7783805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1" dirty="0" smtClean="0">
                <a:solidFill>
                  <a:schemeClr val="tx2"/>
                </a:solidFill>
              </a:rPr>
              <a:t>       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  </a:t>
            </a:r>
            <a:r>
              <a:rPr lang="ru-RU" sz="2000" b="1" dirty="0" smtClean="0">
                <a:solidFill>
                  <a:schemeClr val="tx2"/>
                </a:solidFill>
              </a:rPr>
              <a:t>Причины </a:t>
            </a:r>
            <a:r>
              <a:rPr lang="ru-RU" sz="2000" b="1" dirty="0">
                <a:solidFill>
                  <a:schemeClr val="tx2"/>
                </a:solidFill>
              </a:rPr>
              <a:t>обострения </a:t>
            </a:r>
            <a:r>
              <a:rPr lang="ru-RU" sz="2000" b="1" dirty="0" smtClean="0">
                <a:solidFill>
                  <a:schemeClr val="tx2"/>
                </a:solidFill>
              </a:rPr>
              <a:t>геополитической </a:t>
            </a:r>
            <a:r>
              <a:rPr lang="ru-RU" sz="2000" b="1" dirty="0">
                <a:solidFill>
                  <a:schemeClr val="tx2"/>
                </a:solidFill>
              </a:rPr>
              <a:t>борьбы в Арктике </a:t>
            </a:r>
            <a:r>
              <a:rPr lang="ru-RU" sz="2000" b="1" dirty="0" smtClean="0">
                <a:solidFill>
                  <a:schemeClr val="tx2"/>
                </a:solidFill>
              </a:rPr>
              <a:t>несколько:</a:t>
            </a:r>
          </a:p>
          <a:p>
            <a:endParaRPr lang="ru-RU" sz="2000" b="1" dirty="0" smtClean="0">
              <a:solidFill>
                <a:schemeClr val="bg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2000" b="1" dirty="0">
                <a:solidFill>
                  <a:schemeClr val="tx2"/>
                </a:solidFill>
              </a:rPr>
              <a:t>Ю</a:t>
            </a:r>
            <a:r>
              <a:rPr lang="ru-RU" sz="2000" b="1" dirty="0" smtClean="0">
                <a:solidFill>
                  <a:schemeClr val="tx2"/>
                </a:solidFill>
              </a:rPr>
              <a:t>ридически </a:t>
            </a:r>
            <a:r>
              <a:rPr lang="ru-RU" sz="2000" b="1" dirty="0">
                <a:solidFill>
                  <a:schemeClr val="tx2"/>
                </a:solidFill>
              </a:rPr>
              <a:t>неопределенный статус национальных границ в </a:t>
            </a:r>
            <a:r>
              <a:rPr lang="ru-RU" sz="2000" b="1" dirty="0" smtClean="0">
                <a:solidFill>
                  <a:schemeClr val="tx2"/>
                </a:solidFill>
              </a:rPr>
              <a:t>регионе;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000" b="1" dirty="0">
                <a:solidFill>
                  <a:schemeClr val="tx2"/>
                </a:solidFill>
              </a:rPr>
              <a:t>Б</a:t>
            </a:r>
            <a:r>
              <a:rPr lang="ru-RU" sz="2000" b="1" dirty="0" smtClean="0">
                <a:solidFill>
                  <a:schemeClr val="tx2"/>
                </a:solidFill>
              </a:rPr>
              <a:t>огатство </a:t>
            </a:r>
            <a:r>
              <a:rPr lang="ru-RU" sz="2000" b="1" dirty="0">
                <a:solidFill>
                  <a:schemeClr val="tx2"/>
                </a:solidFill>
              </a:rPr>
              <a:t>находящихся в его недрах </a:t>
            </a:r>
            <a:r>
              <a:rPr lang="ru-RU" sz="2000" b="1" dirty="0" smtClean="0">
                <a:solidFill>
                  <a:schemeClr val="tx2"/>
                </a:solidFill>
              </a:rPr>
              <a:t>ресурсов;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000" b="1" dirty="0">
                <a:solidFill>
                  <a:schemeClr val="tx2"/>
                </a:solidFill>
              </a:rPr>
              <a:t>С</a:t>
            </a:r>
            <a:r>
              <a:rPr lang="ru-RU" sz="2000" b="1" dirty="0" smtClean="0">
                <a:solidFill>
                  <a:schemeClr val="tx2"/>
                </a:solidFill>
              </a:rPr>
              <a:t>тратегическое </a:t>
            </a:r>
            <a:r>
              <a:rPr lang="ru-RU" sz="2000" b="1" dirty="0">
                <a:solidFill>
                  <a:schemeClr val="tx2"/>
                </a:solidFill>
              </a:rPr>
              <a:t>значение транспортных артерий арктического региона. </a:t>
            </a:r>
            <a:endParaRPr lang="ru-RU" sz="2000" b="1" dirty="0" smtClean="0">
              <a:solidFill>
                <a:schemeClr val="tx2"/>
              </a:solidFill>
            </a:endParaRPr>
          </a:p>
          <a:p>
            <a:r>
              <a:rPr lang="ru-RU" sz="2000" b="1" dirty="0" smtClean="0">
                <a:solidFill>
                  <a:schemeClr val="bg1"/>
                </a:solidFill>
              </a:rPr>
              <a:t>  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ru-RU" dirty="0"/>
          </a:p>
        </p:txBody>
      </p:sp>
      <p:pic>
        <p:nvPicPr>
          <p:cNvPr id="3074" name="Picture 2" descr="D:\xuelong-source-polar-research-institute-of-chin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588928"/>
            <a:ext cx="2310444" cy="15402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1187624" y="764704"/>
            <a:ext cx="71287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solidFill>
                  <a:schemeClr val="tx2"/>
                </a:solidFill>
              </a:rPr>
              <a:t>Характеристика геополитической </a:t>
            </a:r>
            <a:r>
              <a:rPr lang="en-US" sz="2800" b="1" i="1" dirty="0">
                <a:solidFill>
                  <a:schemeClr val="tx2"/>
                </a:solidFill>
              </a:rPr>
              <a:t>                 </a:t>
            </a:r>
            <a:r>
              <a:rPr lang="ru-RU" sz="2800" b="1" i="1" dirty="0">
                <a:solidFill>
                  <a:schemeClr val="tx2"/>
                </a:solidFill>
              </a:rPr>
              <a:t>значимости Арктики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423276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5537288"/>
            <a:ext cx="8136904" cy="98805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F:\ГЕОПОЛИТИКА\Борьба за Арктику  геополитика и геостратегия_files\Слайд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7162" y="1196752"/>
            <a:ext cx="5679754" cy="425981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692696"/>
            <a:ext cx="84969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chemeClr val="tx2"/>
                </a:solidFill>
              </a:rPr>
              <a:t>Динамика населения Земли и её не возобновляемых ресурсов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9552" y="5570808"/>
            <a:ext cx="79928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i="1" dirty="0" smtClean="0">
                <a:solidFill>
                  <a:schemeClr val="tx2"/>
                </a:solidFill>
              </a:rPr>
              <a:t>При </a:t>
            </a:r>
            <a:r>
              <a:rPr lang="ru-RU" sz="1600" b="1" i="1" dirty="0">
                <a:solidFill>
                  <a:schemeClr val="tx2"/>
                </a:solidFill>
              </a:rPr>
              <a:t>нынешних темпах потребления разведанные запасы некоторых не возобновляемых ресурсов могут иссякнуть полностью или частично в ближайшие </a:t>
            </a:r>
            <a:r>
              <a:rPr lang="ru-RU" sz="1600" b="1" i="1" dirty="0" smtClean="0">
                <a:solidFill>
                  <a:schemeClr val="tx2"/>
                </a:solidFill>
              </a:rPr>
              <a:t>полвека</a:t>
            </a:r>
            <a:r>
              <a:rPr lang="ru-RU" sz="1600" b="1" i="1" dirty="0">
                <a:solidFill>
                  <a:schemeClr val="tx2"/>
                </a:solidFill>
              </a:rPr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2187074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479667"/>
            <a:ext cx="8640960" cy="135457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F:\ГЕОПОЛИТИКА\Борьба за Арктику  геополитика и геостратегия_files\Слайд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21" y="2924944"/>
            <a:ext cx="5209122" cy="3906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ГЕОПОЛИТИКА\Борьба за Арктику  геополитика и геостратегия_files\Слайд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924944"/>
            <a:ext cx="4860032" cy="36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65890" y="554913"/>
            <a:ext cx="6840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chemeClr val="tx2"/>
                </a:solidFill>
              </a:rPr>
              <a:t>Распределение общемировых запасов нефти и углеводородных энергоресурсов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1520" y="1556792"/>
            <a:ext cx="8640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solidFill>
                  <a:schemeClr val="tx2"/>
                </a:solidFill>
              </a:rPr>
              <a:t>Однако о значимости </a:t>
            </a:r>
            <a:r>
              <a:rPr lang="ru-RU" dirty="0" smtClean="0">
                <a:solidFill>
                  <a:schemeClr val="tx2"/>
                </a:solidFill>
              </a:rPr>
              <a:t>ископаемых </a:t>
            </a:r>
            <a:r>
              <a:rPr lang="ru-RU" dirty="0">
                <a:solidFill>
                  <a:schemeClr val="tx2"/>
                </a:solidFill>
              </a:rPr>
              <a:t>для экономики нашей страны лучше судить </a:t>
            </a:r>
            <a:r>
              <a:rPr lang="ru-RU" dirty="0" smtClean="0">
                <a:solidFill>
                  <a:schemeClr val="tx2"/>
                </a:solidFill>
              </a:rPr>
              <a:t>по данному рисунку, </a:t>
            </a:r>
            <a:r>
              <a:rPr lang="ru-RU" dirty="0">
                <a:solidFill>
                  <a:schemeClr val="tx2"/>
                </a:solidFill>
              </a:rPr>
              <a:t>левая диаграмма которого подтверждает относительно скромные запасы российской нефти, а правая – огромную роль Арктики в их разведке и освоении нашей </a:t>
            </a:r>
            <a:r>
              <a:rPr lang="ru-RU" dirty="0" smtClean="0">
                <a:solidFill>
                  <a:schemeClr val="tx2"/>
                </a:solidFill>
              </a:rPr>
              <a:t>страной.</a:t>
            </a:r>
            <a:endParaRPr lang="ru-RU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162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ГЕОПОЛИТИКА\Борьба за Арктику  геополитика и геостратегия_files\Слайд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325" y="1396168"/>
            <a:ext cx="7848872" cy="5886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76317" y="692696"/>
            <a:ext cx="7848872" cy="136815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48325" y="692696"/>
            <a:ext cx="77768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tx2"/>
                </a:solidFill>
              </a:rPr>
              <a:t>Что касается </a:t>
            </a:r>
            <a:r>
              <a:rPr lang="ru-RU" i="1" dirty="0">
                <a:solidFill>
                  <a:schemeClr val="tx2"/>
                </a:solidFill>
              </a:rPr>
              <a:t>потепления</a:t>
            </a:r>
            <a:r>
              <a:rPr lang="ru-RU" dirty="0">
                <a:solidFill>
                  <a:schemeClr val="tx2"/>
                </a:solidFill>
              </a:rPr>
              <a:t> климата, то его самые значимые для освоения Арктики последствия связаны с интенсивным таянием льдов, что в обозримой перспективе может сделать арктический путь свободным для торгового судоходства </a:t>
            </a:r>
            <a:r>
              <a:rPr lang="ru-RU" dirty="0" smtClean="0">
                <a:solidFill>
                  <a:schemeClr val="tx2"/>
                </a:solidFill>
              </a:rPr>
              <a:t>круглогодично.</a:t>
            </a:r>
            <a:r>
              <a:rPr lang="ru-RU" dirty="0">
                <a:solidFill>
                  <a:schemeClr val="tx2"/>
                </a:solidFill>
              </a:rPr>
              <a:t>  </a:t>
            </a:r>
            <a:endParaRPr lang="en-US" dirty="0" smtClean="0">
              <a:solidFill>
                <a:schemeClr val="tx2"/>
              </a:solidFill>
            </a:endParaRPr>
          </a:p>
          <a:p>
            <a:endParaRPr lang="en-US" dirty="0">
              <a:solidFill>
                <a:schemeClr val="tx2"/>
              </a:solidFill>
            </a:endParaRPr>
          </a:p>
          <a:p>
            <a:endParaRPr lang="en-US" dirty="0" smtClean="0">
              <a:solidFill>
                <a:schemeClr val="tx2"/>
              </a:solidFill>
            </a:endParaRPr>
          </a:p>
          <a:p>
            <a:endParaRPr lang="en-US" dirty="0">
              <a:solidFill>
                <a:schemeClr val="tx2"/>
              </a:solidFill>
            </a:endParaRPr>
          </a:p>
          <a:p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937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7544" y="1041730"/>
            <a:ext cx="7128792" cy="40324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67544" y="1103860"/>
            <a:ext cx="712879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Через Арктику </a:t>
            </a:r>
            <a:r>
              <a:rPr lang="ru-RU" dirty="0">
                <a:solidFill>
                  <a:schemeClr val="tx2"/>
                </a:solidFill>
              </a:rPr>
              <a:t>проходят два трансокеанских морских маршрута: Северный морской путь (Арктическая зона России) и Северо-западный проход (Арктическая зона Канады), соединяющие Атлантический и Тихий океаны.  </a:t>
            </a:r>
            <a:endParaRPr lang="en-US" dirty="0">
              <a:solidFill>
                <a:schemeClr val="tx2"/>
              </a:solidFill>
            </a:endParaRPr>
          </a:p>
          <a:p>
            <a:endParaRPr lang="en-US" dirty="0">
              <a:solidFill>
                <a:schemeClr val="tx2"/>
              </a:solidFill>
            </a:endParaRPr>
          </a:p>
          <a:p>
            <a:r>
              <a:rPr lang="ru-RU" dirty="0">
                <a:solidFill>
                  <a:schemeClr val="tx2"/>
                </a:solidFill>
              </a:rPr>
              <a:t>В настоящее время Северный морской путь можно использовать лишь в течение трех-четырех месяцев в год, хотя  путь по обоим этим маршрутам на 6 – 9 тысяч километров короче, чем через Панамский и Суэцкий каналы. Именно этим объясняется интерес к имеющим стратегическое значение северным морским путям (проходам) со стороны значительной группы стран и, прежде, всего исповедующей доктрину «свободы морей» США, а также Норвегии и Канады.</a:t>
            </a:r>
          </a:p>
          <a:p>
            <a:endParaRPr lang="ru-RU" dirty="0"/>
          </a:p>
        </p:txBody>
      </p:sp>
      <p:pic>
        <p:nvPicPr>
          <p:cNvPr id="4098" name="Picture 2" descr="D:\arctic2-660x5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547335"/>
            <a:ext cx="1932453" cy="15459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199998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ГЕОПОЛИТИКА\За Русскую Арктику! От инерции к ответственности (арктический манифест).   glasru.ru_files\map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2722"/>
            <a:ext cx="6947953" cy="67097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8181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585</TotalTime>
  <Words>597</Words>
  <Application>Microsoft Office PowerPoint</Application>
  <PresentationFormat>Экран (4:3)</PresentationFormat>
  <Paragraphs>59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Поток</vt:lpstr>
      <vt:lpstr>Тема Office</vt:lpstr>
      <vt:lpstr>Освоение Арктики как геополитическая проблема России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Освоение Арктики</dc:title>
  <dc:creator>User</dc:creator>
  <cp:lastModifiedBy>User</cp:lastModifiedBy>
  <cp:revision>29</cp:revision>
  <dcterms:created xsi:type="dcterms:W3CDTF">2012-09-30T10:15:46Z</dcterms:created>
  <dcterms:modified xsi:type="dcterms:W3CDTF">2012-11-12T12:29:49Z</dcterms:modified>
</cp:coreProperties>
</file>