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9" r:id="rId6"/>
    <p:sldId id="260" r:id="rId7"/>
    <p:sldId id="261" r:id="rId8"/>
    <p:sldId id="270" r:id="rId9"/>
    <p:sldId id="262" r:id="rId10"/>
    <p:sldId id="271" r:id="rId11"/>
    <p:sldId id="263" r:id="rId12"/>
    <p:sldId id="272" r:id="rId13"/>
    <p:sldId id="264" r:id="rId14"/>
    <p:sldId id="268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96" autoAdjust="0"/>
  </p:normalViewPr>
  <p:slideViewPr>
    <p:cSldViewPr>
      <p:cViewPr>
        <p:scale>
          <a:sx n="90" d="100"/>
          <a:sy n="90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039C8-1A15-42BC-AFAB-02FCB02ACCB0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07E4F-7280-4D72-AC54-029112D24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233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07E4F-7280-4D72-AC54-029112D24A9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788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Видео\Desktop\игу\texture_33_by_aleeka_stock_large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304800"/>
            <a:ext cx="7772400" cy="685799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Федеральное государственное бюджетное образовательное учреждение высшего профессионального образования Финансовый университет при Правительстве РФ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1600200"/>
            <a:ext cx="64008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Тема: История государственного управления России 1725-1801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гг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8200" y="51054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Назырова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Е. 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0" y="60960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Тула, 2012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4" y="1587"/>
            <a:ext cx="9142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76200"/>
            <a:ext cx="8686800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/>
            <a:r>
              <a:rPr lang="ru-RU" sz="1600" dirty="0" smtClean="0"/>
              <a:t>Сенат </a:t>
            </a:r>
            <a:r>
              <a:rPr lang="ru-RU" sz="1600" dirty="0"/>
              <a:t>продолжал играть важную роль. Были восстановлены Главный</a:t>
            </a:r>
            <a:r>
              <a:rPr lang="en-US" sz="1600" dirty="0"/>
              <a:t> </a:t>
            </a:r>
            <a:r>
              <a:rPr lang="ru-RU" sz="1600" dirty="0"/>
              <a:t>магистрат, а также Мануфактур- и Берг-коллегии, слитые ранее с </a:t>
            </a:r>
            <a:r>
              <a:rPr lang="ru-RU" sz="1600" dirty="0" err="1"/>
              <a:t>Коммерц</a:t>
            </a:r>
            <a:r>
              <a:rPr lang="ru-RU" sz="1600" dirty="0"/>
              <a:t>-</a:t>
            </a:r>
            <a:r>
              <a:rPr lang="en-US" sz="1600" dirty="0"/>
              <a:t> </a:t>
            </a:r>
            <a:r>
              <a:rPr lang="ru-RU" sz="1600" dirty="0"/>
              <a:t>коллегией под тем предлогом, что "одно дело в разных руках обретается".</a:t>
            </a:r>
            <a:r>
              <a:rPr lang="en-US" sz="1600" dirty="0"/>
              <a:t> </a:t>
            </a:r>
            <a:r>
              <a:rPr lang="ru-RU" sz="1600" dirty="0"/>
              <a:t>В 1744 г. </a:t>
            </a:r>
            <a:endParaRPr lang="en-US" sz="1600" dirty="0" smtClean="0"/>
          </a:p>
          <a:p>
            <a:pPr marL="361950" indent="-361950"/>
            <a:r>
              <a:rPr lang="ru-RU" sz="1600" dirty="0" smtClean="0"/>
              <a:t>Елизавета </a:t>
            </a:r>
            <a:r>
              <a:rPr lang="ru-RU" sz="1600" dirty="0"/>
              <a:t>упразднила Коллегию экономии, управлявшую недвижимостью,</a:t>
            </a:r>
            <a:r>
              <a:rPr lang="en-US" sz="1600" dirty="0"/>
              <a:t> </a:t>
            </a:r>
            <a:r>
              <a:rPr lang="ru-RU" sz="1600" dirty="0"/>
              <a:t>принадлежавшей монастырям и епархиям и разбиравшую духовные дела под надзором</a:t>
            </a:r>
            <a:r>
              <a:rPr lang="en-US" sz="1600" dirty="0"/>
              <a:t> </a:t>
            </a:r>
            <a:r>
              <a:rPr lang="ru-RU" sz="1600" dirty="0"/>
              <a:t>Сената. Функции этой светской Коллегии были переданы Духовной канцелярии,</a:t>
            </a:r>
            <a:r>
              <a:rPr lang="en-US" sz="1600" dirty="0"/>
              <a:t> </a:t>
            </a:r>
            <a:r>
              <a:rPr lang="ru-RU" sz="1600" dirty="0"/>
              <a:t>непосредственно подчинявшейся Синоду. Из остальных коллегий некоторые</a:t>
            </a:r>
            <a:r>
              <a:rPr lang="en-US" sz="1600" dirty="0"/>
              <a:t> </a:t>
            </a:r>
            <a:r>
              <a:rPr lang="ru-RU" sz="1600" dirty="0"/>
              <a:t>сохранили лишь номинальную власть, как, например, Коллегия иностранных дел</a:t>
            </a:r>
            <a:r>
              <a:rPr lang="en-US" sz="1600" dirty="0"/>
              <a:t> </a:t>
            </a:r>
            <a:r>
              <a:rPr lang="ru-RU" sz="1600" dirty="0"/>
              <a:t>после возвышения Бестужева.</a:t>
            </a:r>
            <a:r>
              <a:rPr lang="en-US" sz="1600" dirty="0"/>
              <a:t> </a:t>
            </a:r>
            <a:r>
              <a:rPr lang="ru-RU" sz="1600" dirty="0"/>
              <a:t>Выполняя цельную программу, направленную на объединение различных частей</a:t>
            </a:r>
            <a:r>
              <a:rPr lang="en-US" sz="1600" dirty="0"/>
              <a:t> </a:t>
            </a:r>
            <a:r>
              <a:rPr lang="ru-RU" sz="1600" dirty="0"/>
              <a:t>империи, Петр I упразднил автономное управление Малороссии и гетманскую</a:t>
            </a:r>
            <a:r>
              <a:rPr lang="en-US" sz="1600" dirty="0"/>
              <a:t> </a:t>
            </a:r>
            <a:r>
              <a:rPr lang="ru-RU" sz="1600" dirty="0"/>
              <a:t>власть. </a:t>
            </a:r>
            <a:endParaRPr lang="en-US" sz="1600" dirty="0" smtClean="0"/>
          </a:p>
          <a:p>
            <a:pPr marL="361950" indent="-361950"/>
            <a:r>
              <a:rPr lang="ru-RU" sz="1600" dirty="0" smtClean="0"/>
              <a:t>Со </a:t>
            </a:r>
            <a:r>
              <a:rPr lang="ru-RU" sz="1600" dirty="0"/>
              <a:t>смерти последнего гетмана Апостола (1734) эта область управлялась</a:t>
            </a:r>
            <a:r>
              <a:rPr lang="en-US" sz="1600" dirty="0"/>
              <a:t> </a:t>
            </a:r>
            <a:r>
              <a:rPr lang="ru-RU" sz="1600" dirty="0"/>
              <a:t>временной коллегией (правлением гетманского уряда), состоявшей из шести</a:t>
            </a:r>
            <a:r>
              <a:rPr lang="en-US" sz="1600" dirty="0"/>
              <a:t> </a:t>
            </a:r>
            <a:r>
              <a:rPr lang="ru-RU" sz="1600" dirty="0"/>
              <a:t>членов, наполовину - велико россиян, наполовину - малороссиян. В 1744 г.</a:t>
            </a:r>
            <a:r>
              <a:rPr lang="en-US" sz="1600" dirty="0"/>
              <a:t> </a:t>
            </a:r>
            <a:r>
              <a:rPr lang="ru-RU" sz="1600" dirty="0"/>
              <a:t>императрица посетила Киев и приняла посольство, просившее восстановления</a:t>
            </a:r>
            <a:r>
              <a:rPr lang="en-US" sz="1600" dirty="0"/>
              <a:t> </a:t>
            </a:r>
            <a:r>
              <a:rPr lang="ru-RU" sz="1600" dirty="0"/>
              <a:t>гетманства. В назначенный день - 22 февраля 1750 г. в Глухове Кирилл</a:t>
            </a:r>
            <a:r>
              <a:rPr lang="en-US" sz="1600" dirty="0"/>
              <a:t> </a:t>
            </a:r>
            <a:r>
              <a:rPr lang="ru-RU" sz="1600" dirty="0"/>
              <a:t>Разумовский (1728-1803) - был единогласно избран в гетманы. Однако в 1761 г.</a:t>
            </a:r>
            <a:r>
              <a:rPr lang="en-US" sz="1600" dirty="0"/>
              <a:t> </a:t>
            </a:r>
            <a:r>
              <a:rPr lang="ru-RU" sz="1600" dirty="0"/>
              <a:t>Киев был отторгнут от Малороссии Сенатом и превращен в главный город округа,</a:t>
            </a:r>
            <a:r>
              <a:rPr lang="en-US" sz="1600" dirty="0"/>
              <a:t> </a:t>
            </a:r>
            <a:r>
              <a:rPr lang="ru-RU" sz="1600" dirty="0"/>
              <a:t>находившегося в непосредственном его управлении. Это обозначало полный и</a:t>
            </a:r>
            <a:r>
              <a:rPr lang="en-US" sz="1600" dirty="0"/>
              <a:t> </a:t>
            </a:r>
            <a:r>
              <a:rPr lang="ru-RU" sz="1600" dirty="0"/>
              <a:t>окончательный возврат к программе Петра I.</a:t>
            </a:r>
            <a:r>
              <a:rPr lang="en-US" sz="1600" dirty="0"/>
              <a:t> </a:t>
            </a:r>
            <a:r>
              <a:rPr lang="ru-RU" sz="1600" dirty="0"/>
              <a:t>На востоке перед правительством Елизаветы стояла другая огромная задача:</a:t>
            </a:r>
            <a:r>
              <a:rPr lang="en-US" sz="1600" dirty="0"/>
              <a:t> </a:t>
            </a:r>
            <a:r>
              <a:rPr lang="ru-RU" sz="1600" dirty="0"/>
              <a:t>устроение и заселение громадных просторов, тянувшихся от Урала до берегов</a:t>
            </a:r>
            <a:r>
              <a:rPr lang="en-US" sz="1600" dirty="0"/>
              <a:t> </a:t>
            </a:r>
            <a:r>
              <a:rPr lang="ru-RU" sz="1600" dirty="0"/>
              <a:t>океана. </a:t>
            </a:r>
            <a:endParaRPr lang="en-US" sz="1600" dirty="0" smtClean="0"/>
          </a:p>
          <a:p>
            <a:pPr marL="361950" indent="-361950"/>
            <a:r>
              <a:rPr lang="ru-RU" sz="1600" dirty="0" smtClean="0"/>
              <a:t>В </a:t>
            </a:r>
            <a:r>
              <a:rPr lang="ru-RU" sz="1600" dirty="0"/>
              <a:t>марте 1744 г. особым указом была создана Оренбургская губерния.</a:t>
            </a:r>
            <a:r>
              <a:rPr lang="en-US" sz="1600" dirty="0"/>
              <a:t> </a:t>
            </a:r>
            <a:r>
              <a:rPr lang="ru-RU" sz="1600" dirty="0"/>
              <a:t>Подводя итоги царствования Елизаветы, историк </a:t>
            </a:r>
            <a:r>
              <a:rPr lang="ru-RU" sz="1600" dirty="0" err="1"/>
              <a:t>С.Ф.Платонов</a:t>
            </a:r>
            <a:r>
              <a:rPr lang="ru-RU" sz="1600" dirty="0"/>
              <a:t> (1860-1933) писал,</a:t>
            </a:r>
            <a:r>
              <a:rPr lang="en-US" sz="1600" dirty="0"/>
              <a:t> </a:t>
            </a:r>
            <a:r>
              <a:rPr lang="ru-RU" sz="1600" dirty="0"/>
              <a:t>что "идеи Елизаветы (национальные и гуманные) вообще выше ее </a:t>
            </a:r>
            <a:r>
              <a:rPr lang="ru-RU" sz="1600" dirty="0" err="1"/>
              <a:t>деятельности".Он</a:t>
            </a:r>
            <a:r>
              <a:rPr lang="ru-RU" sz="1600" dirty="0"/>
              <a:t> так характеризует императрицу:</a:t>
            </a:r>
            <a:r>
              <a:rPr lang="en-US" sz="1600" dirty="0"/>
              <a:t> </a:t>
            </a:r>
            <a:r>
              <a:rPr lang="ru-RU" sz="1600" dirty="0"/>
              <a:t>"Петр Великий умел объединять своих сотрудников, лично руководя ими.</a:t>
            </a:r>
            <a:r>
              <a:rPr lang="en-US" sz="1600" dirty="0"/>
              <a:t> </a:t>
            </a:r>
            <a:r>
              <a:rPr lang="ru-RU" sz="1600" dirty="0"/>
              <a:t>Елизавета же не могла это сделать: она менее всего годилась в</a:t>
            </a:r>
            <a:r>
              <a:rPr lang="en-US" sz="1600" dirty="0"/>
              <a:t> </a:t>
            </a:r>
            <a:r>
              <a:rPr lang="ru-RU" sz="1600" dirty="0"/>
              <a:t>руководительницы и </a:t>
            </a:r>
            <a:r>
              <a:rPr lang="ru-RU" sz="1600" dirty="0" err="1"/>
              <a:t>объединительницы</a:t>
            </a:r>
            <a:r>
              <a:rPr lang="ru-RU" sz="1600" dirty="0"/>
              <a:t>... Не было объединителя и среди ее</a:t>
            </a:r>
            <a:r>
              <a:rPr lang="en-US" sz="1600" dirty="0"/>
              <a:t> </a:t>
            </a:r>
            <a:r>
              <a:rPr lang="ru-RU" sz="1600" dirty="0"/>
              <a:t>помощников..."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2244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МВидео\Desktop\игу\3579307735_b8cf7452f3_z_large.jpg"/>
          <p:cNvPicPr>
            <a:picLocks noChangeAspect="1" noChangeArrowheads="1"/>
          </p:cNvPicPr>
          <p:nvPr/>
        </p:nvPicPr>
        <p:blipFill>
          <a:blip r:embed="rId2" cstate="print">
            <a:lum bright="-30000" contrast="-2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610600" cy="56356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Государственное управление при Петре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5943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своё короткое царствование Пётр 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привёл в жизнь ряд мер, которые должны были упрочнить его положение и сделать его фигуру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популярной в народе. Так, он упразднил Тайную розыскных дел канцелярию и дал дворянам возможность выбирать между службой и беззаботной жизнью в своём имении. («Манифест о даровании свободы и вольности российскому дворянству»).</a:t>
            </a:r>
            <a:endParaRPr lang="en-US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Считается, однако, что причиной переворота была именно крайняя непопулярность Петра III в народе. В вину ему ставились: неуважение к русским святыням и заключение «позорного мира» с Пруссией.</a:t>
            </a:r>
            <a:endParaRPr lang="en-US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Пётр вывел Россию из войны, которая истощала людские и экономические ресурсы страны, и в которой Россия выполняла свой союзнический долг перед Австрией (Следует заметить, что тезис об отсутствии «русского интереса» в Семилетней войне является спорным: в ходе военных действий была не только завоёвана, но и официально присоединена к России Восточная Пруссия).</a:t>
            </a:r>
            <a:endParaRPr lang="en-US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Однако Пётр совершил непростительную ошибку, заявив о своём намерении двинуться на отвоевание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Шлезвига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 Дании. Особенно волновалась гвардия, которая, собственно, и поддержала Екатерину в грядущем перевороте.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Мои документы\Мои рисунки\Рисунок2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5"/>
            <a:ext cx="9144000" cy="684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52400"/>
            <a:ext cx="86868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Кроме того, Пётр не торопился короноваться, и по существу, он не успел соблюсти все те формальности, которые был обязан соблюсти в качестве императора. Фридрих II в своих письмах настойчиво советовал Петру поскорее возложить на себя корону, но император не прислушался к советам своего кумира. Таким образом, в глазах русского народа он был как бы «ненастоящий царь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None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касается Екатерины, то, как сказал всё тот же Фридрих II: «Она была иностранкой, накануне развода» и переворот был её единственным шансом (Пётр не раз подчёркивал, что собирается развестись с супругой и жениться на Елизавете Воронцовой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None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Сигналом к началу переворота был арест офицера —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преображенца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Пассека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Алексей Орлов (брат фаворита) рано утром привёз Екатерину в Петербург, где она обратилась к солдатам Измайловского полка, а потом и к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семёновцам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Затем следовал молебен в Казанском соборе и присяга Сената и Синода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None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Вечером 28 июня был совершён «поход на Петергоф», куда должен был приехать Пётр III на празднование своих именин и именин наследника Павла. Нерешительность и покорность Петра привели к тому, что никакие советы и действия приближённых не могли вывести Петра из состояний страха и оцепенения. Он довольно быстро отказался от борьбы за власть и вскоре погиб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None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Фридрих II так прокомментировал это событие: «Он позволил себя свергнуть как ребёнок, которого отсылают спать.»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764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МВидео\Desktop\игу\5119773924_10ce76bc7b_o_large.png"/>
          <p:cNvPicPr>
            <a:picLocks noChangeAspect="1" noChangeArrowheads="1"/>
          </p:cNvPicPr>
          <p:nvPr/>
        </p:nvPicPr>
        <p:blipFill>
          <a:blip r:embed="rId2" cstate="print">
            <a:lum bright="-40000"/>
          </a:blip>
          <a:srcRect/>
          <a:stretch>
            <a:fillRect/>
          </a:stretch>
        </p:blipFill>
        <p:spPr bwMode="auto">
          <a:xfrm>
            <a:off x="0" y="0"/>
            <a:ext cx="914171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Государственное управление при Екатерине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C:\Users\МВидео\Desktop\игу\Catherine-II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1" y="1066800"/>
            <a:ext cx="2514600" cy="3151128"/>
          </a:xfrm>
          <a:prstGeom prst="rect">
            <a:avLst/>
          </a:prstGeom>
          <a:noFill/>
        </p:spPr>
      </p:pic>
      <p:sp>
        <p:nvSpPr>
          <p:cNvPr id="10" name="Text Box 58"/>
          <p:cNvSpPr txBox="1">
            <a:spLocks noChangeArrowheads="1"/>
          </p:cNvSpPr>
          <p:nvPr/>
        </p:nvSpPr>
        <p:spPr bwMode="auto">
          <a:xfrm>
            <a:off x="1828800" y="762000"/>
            <a:ext cx="5400675" cy="346075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latin typeface="Verdana" pitchFamily="34" charset="0"/>
              </a:rPr>
              <a:t>Органы </a:t>
            </a:r>
            <a:r>
              <a:rPr lang="ru-RU" sz="1600" b="1" dirty="0">
                <a:latin typeface="Verdana" pitchFamily="34" charset="0"/>
              </a:rPr>
              <a:t>суда по реформе 1775 г.</a:t>
            </a:r>
          </a:p>
        </p:txBody>
      </p:sp>
      <p:sp>
        <p:nvSpPr>
          <p:cNvPr id="11" name="Rectangle 72"/>
          <p:cNvSpPr>
            <a:spLocks noChangeArrowheads="1"/>
          </p:cNvSpPr>
          <p:nvPr/>
        </p:nvSpPr>
        <p:spPr bwMode="auto">
          <a:xfrm>
            <a:off x="3602038" y="1922463"/>
            <a:ext cx="1939925" cy="415925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2000" b="1" dirty="0">
                <a:latin typeface="Verdana" pitchFamily="34" charset="0"/>
              </a:rPr>
              <a:t>Сенат</a:t>
            </a:r>
          </a:p>
        </p:txBody>
      </p:sp>
      <p:grpSp>
        <p:nvGrpSpPr>
          <p:cNvPr id="12" name="Group 62"/>
          <p:cNvGrpSpPr>
            <a:grpSpLocks/>
          </p:cNvGrpSpPr>
          <p:nvPr/>
        </p:nvGrpSpPr>
        <p:grpSpPr bwMode="auto">
          <a:xfrm>
            <a:off x="2268538" y="2778125"/>
            <a:ext cx="4679950" cy="1108075"/>
            <a:chOff x="3321" y="9054"/>
            <a:chExt cx="3600" cy="1080"/>
          </a:xfrm>
        </p:grpSpPr>
        <p:sp>
          <p:nvSpPr>
            <p:cNvPr id="13" name="Rectangle 63"/>
            <p:cNvSpPr>
              <a:spLocks noChangeArrowheads="1"/>
            </p:cNvSpPr>
            <p:nvPr/>
          </p:nvSpPr>
          <p:spPr bwMode="auto">
            <a:xfrm>
              <a:off x="3321" y="9054"/>
              <a:ext cx="3600" cy="1080"/>
            </a:xfrm>
            <a:prstGeom prst="rect">
              <a:avLst/>
            </a:prstGeom>
            <a:solidFill>
              <a:srgbClr val="FCFFD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000" tIns="10800" rIns="18000" bIns="10800"/>
            <a:lstStyle/>
            <a:p>
              <a:pPr algn="ctr"/>
              <a:r>
                <a:rPr lang="ru-RU" b="1">
                  <a:solidFill>
                    <a:srgbClr val="682300"/>
                  </a:solidFill>
                  <a:latin typeface="Verdana" pitchFamily="34" charset="0"/>
                </a:rPr>
                <a:t>Судебные палаты</a:t>
              </a:r>
            </a:p>
          </p:txBody>
        </p:sp>
        <p:sp>
          <p:nvSpPr>
            <p:cNvPr id="14" name="Line 64"/>
            <p:cNvSpPr>
              <a:spLocks noChangeShapeType="1"/>
            </p:cNvSpPr>
            <p:nvPr/>
          </p:nvSpPr>
          <p:spPr bwMode="auto">
            <a:xfrm>
              <a:off x="3321" y="9486"/>
              <a:ext cx="36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" name="Text Box 73"/>
          <p:cNvSpPr txBox="1">
            <a:spLocks noChangeArrowheads="1"/>
          </p:cNvSpPr>
          <p:nvPr/>
        </p:nvSpPr>
        <p:spPr bwMode="auto">
          <a:xfrm>
            <a:off x="2268538" y="3217863"/>
            <a:ext cx="20891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1600" b="1" dirty="0">
                <a:latin typeface="Verdana" pitchFamily="34" charset="0"/>
              </a:rPr>
              <a:t>По гражданским делам</a:t>
            </a:r>
          </a:p>
        </p:txBody>
      </p:sp>
      <p:sp>
        <p:nvSpPr>
          <p:cNvPr id="17" name="Text Box 74"/>
          <p:cNvSpPr txBox="1">
            <a:spLocks noChangeArrowheads="1"/>
          </p:cNvSpPr>
          <p:nvPr/>
        </p:nvSpPr>
        <p:spPr bwMode="auto">
          <a:xfrm>
            <a:off x="4643438" y="3213100"/>
            <a:ext cx="2233612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1600" b="1" dirty="0">
                <a:latin typeface="Verdana" pitchFamily="34" charset="0"/>
              </a:rPr>
              <a:t>По </a:t>
            </a:r>
            <a:br>
              <a:rPr lang="ru-RU" sz="1600" b="1" dirty="0">
                <a:latin typeface="Verdana" pitchFamily="34" charset="0"/>
              </a:rPr>
            </a:br>
            <a:r>
              <a:rPr lang="ru-RU" sz="1600" b="1" dirty="0">
                <a:latin typeface="Verdana" pitchFamily="34" charset="0"/>
              </a:rPr>
              <a:t>уголовным делам</a:t>
            </a:r>
          </a:p>
        </p:txBody>
      </p:sp>
      <p:sp>
        <p:nvSpPr>
          <p:cNvPr id="18" name="Rectangle 60"/>
          <p:cNvSpPr>
            <a:spLocks noChangeArrowheads="1"/>
          </p:cNvSpPr>
          <p:nvPr/>
        </p:nvSpPr>
        <p:spPr bwMode="auto">
          <a:xfrm>
            <a:off x="468313" y="4437063"/>
            <a:ext cx="1939925" cy="831850"/>
          </a:xfrm>
          <a:prstGeom prst="rect">
            <a:avLst/>
          </a:prstGeom>
          <a:solidFill>
            <a:srgbClr val="FCFFD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600" b="1" dirty="0">
                <a:latin typeface="Verdana" pitchFamily="34" charset="0"/>
              </a:rPr>
              <a:t>Верхний земский </a:t>
            </a:r>
            <a:br>
              <a:rPr lang="ru-RU" sz="1600" b="1" dirty="0">
                <a:latin typeface="Verdana" pitchFamily="34" charset="0"/>
              </a:rPr>
            </a:br>
            <a:r>
              <a:rPr lang="ru-RU" sz="1600" b="1" dirty="0">
                <a:latin typeface="Verdana" pitchFamily="34" charset="0"/>
              </a:rPr>
              <a:t>суд</a:t>
            </a:r>
          </a:p>
        </p:txBody>
      </p:sp>
      <p:sp>
        <p:nvSpPr>
          <p:cNvPr id="19" name="Rectangle 66"/>
          <p:cNvSpPr>
            <a:spLocks noChangeArrowheads="1"/>
          </p:cNvSpPr>
          <p:nvPr/>
        </p:nvSpPr>
        <p:spPr bwMode="auto">
          <a:xfrm>
            <a:off x="2557463" y="4440238"/>
            <a:ext cx="1939925" cy="831850"/>
          </a:xfrm>
          <a:prstGeom prst="rect">
            <a:avLst/>
          </a:prstGeom>
          <a:solidFill>
            <a:srgbClr val="FCFFD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600" b="1" dirty="0">
                <a:latin typeface="Verdana" pitchFamily="34" charset="0"/>
              </a:rPr>
              <a:t>Губернский магистрат</a:t>
            </a:r>
          </a:p>
          <a:p>
            <a:endParaRPr lang="ru-RU" sz="1600" b="1" dirty="0">
              <a:latin typeface="Verdana" pitchFamily="34" charset="0"/>
            </a:endParaRPr>
          </a:p>
        </p:txBody>
      </p:sp>
      <p:sp>
        <p:nvSpPr>
          <p:cNvPr id="20" name="Rectangle 67"/>
          <p:cNvSpPr>
            <a:spLocks noChangeArrowheads="1"/>
          </p:cNvSpPr>
          <p:nvPr/>
        </p:nvSpPr>
        <p:spPr bwMode="auto">
          <a:xfrm>
            <a:off x="4646613" y="4440238"/>
            <a:ext cx="1939925" cy="831850"/>
          </a:xfrm>
          <a:prstGeom prst="rect">
            <a:avLst/>
          </a:prstGeom>
          <a:solidFill>
            <a:srgbClr val="FCFFD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600" b="1">
                <a:latin typeface="Verdana" pitchFamily="34" charset="0"/>
              </a:rPr>
              <a:t>Верхняя земская расправа</a:t>
            </a:r>
          </a:p>
        </p:txBody>
      </p:sp>
      <p:sp>
        <p:nvSpPr>
          <p:cNvPr id="21" name="Rectangle 68"/>
          <p:cNvSpPr>
            <a:spLocks noChangeArrowheads="1"/>
          </p:cNvSpPr>
          <p:nvPr/>
        </p:nvSpPr>
        <p:spPr bwMode="auto">
          <a:xfrm>
            <a:off x="6735763" y="4437063"/>
            <a:ext cx="1939925" cy="831850"/>
          </a:xfrm>
          <a:prstGeom prst="rect">
            <a:avLst/>
          </a:prstGeom>
          <a:solidFill>
            <a:srgbClr val="FCFFD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600" b="1">
                <a:latin typeface="Verdana" pitchFamily="34" charset="0"/>
              </a:rPr>
              <a:t>Совестный </a:t>
            </a:r>
          </a:p>
          <a:p>
            <a:pPr algn="ctr"/>
            <a:r>
              <a:rPr lang="ru-RU" sz="1600" b="1">
                <a:latin typeface="Verdana" pitchFamily="34" charset="0"/>
              </a:rPr>
              <a:t>суд</a:t>
            </a:r>
          </a:p>
        </p:txBody>
      </p:sp>
      <p:sp>
        <p:nvSpPr>
          <p:cNvPr id="22" name="Rectangle 71"/>
          <p:cNvSpPr>
            <a:spLocks noChangeArrowheads="1"/>
          </p:cNvSpPr>
          <p:nvPr/>
        </p:nvSpPr>
        <p:spPr bwMode="auto">
          <a:xfrm>
            <a:off x="468313" y="5621338"/>
            <a:ext cx="1939925" cy="831850"/>
          </a:xfrm>
          <a:prstGeom prst="rect">
            <a:avLst/>
          </a:prstGeom>
          <a:solidFill>
            <a:srgbClr val="FCFFD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600" b="1">
                <a:latin typeface="Verdana" pitchFamily="34" charset="0"/>
              </a:rPr>
              <a:t>Уездный </a:t>
            </a:r>
            <a:br>
              <a:rPr lang="ru-RU" sz="1600" b="1">
                <a:latin typeface="Verdana" pitchFamily="34" charset="0"/>
              </a:rPr>
            </a:br>
            <a:r>
              <a:rPr lang="ru-RU" sz="1600" b="1">
                <a:latin typeface="Verdana" pitchFamily="34" charset="0"/>
              </a:rPr>
              <a:t>суд</a:t>
            </a:r>
          </a:p>
        </p:txBody>
      </p:sp>
      <p:sp>
        <p:nvSpPr>
          <p:cNvPr id="23" name="Rectangle 70"/>
          <p:cNvSpPr>
            <a:spLocks noChangeArrowheads="1"/>
          </p:cNvSpPr>
          <p:nvPr/>
        </p:nvSpPr>
        <p:spPr bwMode="auto">
          <a:xfrm>
            <a:off x="2557463" y="5621338"/>
            <a:ext cx="1939925" cy="831850"/>
          </a:xfrm>
          <a:prstGeom prst="rect">
            <a:avLst/>
          </a:prstGeom>
          <a:solidFill>
            <a:srgbClr val="FCFFD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600" b="1">
                <a:latin typeface="Verdana" pitchFamily="34" charset="0"/>
              </a:rPr>
              <a:t>Городовой магистрат</a:t>
            </a:r>
          </a:p>
          <a:p>
            <a:endParaRPr lang="ru-RU" sz="1600" b="1">
              <a:latin typeface="Verdana" pitchFamily="34" charset="0"/>
            </a:endParaRPr>
          </a:p>
        </p:txBody>
      </p:sp>
      <p:sp>
        <p:nvSpPr>
          <p:cNvPr id="24" name="Rectangle 69"/>
          <p:cNvSpPr>
            <a:spLocks noChangeArrowheads="1"/>
          </p:cNvSpPr>
          <p:nvPr/>
        </p:nvSpPr>
        <p:spPr bwMode="auto">
          <a:xfrm>
            <a:off x="4646613" y="5621338"/>
            <a:ext cx="1939925" cy="831850"/>
          </a:xfrm>
          <a:prstGeom prst="rect">
            <a:avLst/>
          </a:prstGeom>
          <a:solidFill>
            <a:srgbClr val="FCFFD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600" b="1">
                <a:latin typeface="Verdana" pitchFamily="34" charset="0"/>
              </a:rPr>
              <a:t>Нижняя земская расправа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17076"/>
            <a:ext cx="9142412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8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533400" y="228600"/>
            <a:ext cx="8229600" cy="338554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 smtClean="0">
                <a:latin typeface="Verdana" pitchFamily="34" charset="0"/>
              </a:rPr>
              <a:t>Органы </a:t>
            </a:r>
            <a:r>
              <a:rPr lang="ru-RU" sz="1600" b="1" dirty="0">
                <a:latin typeface="Verdana" pitchFamily="34" charset="0"/>
              </a:rPr>
              <a:t>суда по реформе 1775 г.</a:t>
            </a:r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1403350" y="1187450"/>
            <a:ext cx="6789738" cy="363538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b="1" dirty="0">
                <a:solidFill>
                  <a:srgbClr val="682300"/>
                </a:solidFill>
                <a:latin typeface="Verdana" pitchFamily="34" charset="0"/>
              </a:rPr>
              <a:t>Управление губернией и уездом в конце </a:t>
            </a:r>
            <a:r>
              <a:rPr lang="en-US" b="1" dirty="0">
                <a:solidFill>
                  <a:srgbClr val="682300"/>
                </a:solidFill>
                <a:latin typeface="Verdana" pitchFamily="34" charset="0"/>
              </a:rPr>
              <a:t>XVIII</a:t>
            </a:r>
            <a:r>
              <a:rPr lang="ru-RU" b="1" dirty="0">
                <a:solidFill>
                  <a:srgbClr val="682300"/>
                </a:solidFill>
                <a:latin typeface="Verdana" pitchFamily="34" charset="0"/>
              </a:rPr>
              <a:t> в.</a:t>
            </a:r>
          </a:p>
        </p:txBody>
      </p:sp>
      <p:sp>
        <p:nvSpPr>
          <p:cNvPr id="6" name="Rectangle 38"/>
          <p:cNvSpPr>
            <a:spLocks noChangeArrowheads="1"/>
          </p:cNvSpPr>
          <p:nvPr/>
        </p:nvSpPr>
        <p:spPr bwMode="auto">
          <a:xfrm>
            <a:off x="684213" y="1773238"/>
            <a:ext cx="2949575" cy="850900"/>
          </a:xfrm>
          <a:prstGeom prst="rect">
            <a:avLst/>
          </a:prstGeom>
          <a:solidFill>
            <a:srgbClr val="E1F2F3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600" b="1" dirty="0">
                <a:latin typeface="Verdana" pitchFamily="34" charset="0"/>
              </a:rPr>
              <a:t>Губернатор</a:t>
            </a:r>
          </a:p>
          <a:p>
            <a:pPr algn="ctr"/>
            <a:endParaRPr lang="ru-RU" sz="1600" b="1" dirty="0">
              <a:latin typeface="Verdana" pitchFamily="34" charset="0"/>
            </a:endParaRPr>
          </a:p>
          <a:p>
            <a:pPr algn="ctr"/>
            <a:r>
              <a:rPr lang="ru-RU" sz="1600" b="1" dirty="0">
                <a:latin typeface="Verdana" pitchFamily="34" charset="0"/>
              </a:rPr>
              <a:t>Губернское правление</a:t>
            </a:r>
          </a:p>
        </p:txBody>
      </p:sp>
      <p:sp>
        <p:nvSpPr>
          <p:cNvPr id="7" name="Rectangle 41"/>
          <p:cNvSpPr>
            <a:spLocks noChangeArrowheads="1"/>
          </p:cNvSpPr>
          <p:nvPr/>
        </p:nvSpPr>
        <p:spPr bwMode="auto">
          <a:xfrm>
            <a:off x="4140200" y="1773238"/>
            <a:ext cx="4608513" cy="850900"/>
          </a:xfrm>
          <a:prstGeom prst="rect">
            <a:avLst/>
          </a:prstGeom>
          <a:solidFill>
            <a:srgbClr val="E1F2F3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600" b="1" dirty="0">
                <a:latin typeface="Verdana" pitchFamily="34" charset="0"/>
              </a:rPr>
              <a:t>Губернский предводитель дворянства</a:t>
            </a:r>
          </a:p>
          <a:p>
            <a:pPr algn="ctr"/>
            <a:endParaRPr lang="ru-RU" sz="1600" b="1" dirty="0">
              <a:latin typeface="Verdana" pitchFamily="34" charset="0"/>
            </a:endParaRPr>
          </a:p>
          <a:p>
            <a:pPr algn="ctr"/>
            <a:r>
              <a:rPr lang="ru-RU" sz="1600" b="1" dirty="0">
                <a:latin typeface="Verdana" pitchFamily="34" charset="0"/>
              </a:rPr>
              <a:t>Губернское дворянское собрание</a:t>
            </a:r>
          </a:p>
        </p:txBody>
      </p:sp>
      <p:sp>
        <p:nvSpPr>
          <p:cNvPr id="8" name="Rectangle 44"/>
          <p:cNvSpPr>
            <a:spLocks noChangeArrowheads="1"/>
          </p:cNvSpPr>
          <p:nvPr/>
        </p:nvSpPr>
        <p:spPr bwMode="auto">
          <a:xfrm>
            <a:off x="474663" y="3687763"/>
            <a:ext cx="2406650" cy="850900"/>
          </a:xfrm>
          <a:prstGeom prst="rect">
            <a:avLst/>
          </a:prstGeom>
          <a:solidFill>
            <a:srgbClr val="E1F2F3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400" b="1" dirty="0">
                <a:latin typeface="Verdana" pitchFamily="34" charset="0"/>
              </a:rPr>
              <a:t>Вице-губернатор</a:t>
            </a:r>
          </a:p>
          <a:p>
            <a:pPr algn="ctr"/>
            <a:endParaRPr lang="ru-RU" sz="1400" b="1" dirty="0">
              <a:latin typeface="Verdana" pitchFamily="34" charset="0"/>
            </a:endParaRPr>
          </a:p>
          <a:p>
            <a:pPr algn="ctr"/>
            <a:r>
              <a:rPr lang="ru-RU" sz="1400" b="1" dirty="0">
                <a:latin typeface="Verdana" pitchFamily="34" charset="0"/>
              </a:rPr>
              <a:t>Казенная </a:t>
            </a:r>
            <a:r>
              <a:rPr lang="ru-RU" sz="1400" b="1" dirty="0" smtClean="0">
                <a:latin typeface="Verdana" pitchFamily="34" charset="0"/>
              </a:rPr>
              <a:t>палата</a:t>
            </a:r>
            <a:endParaRPr lang="ru-RU" sz="1400" b="1" dirty="0">
              <a:latin typeface="Verdana" pitchFamily="34" charset="0"/>
            </a:endParaRPr>
          </a:p>
        </p:txBody>
      </p:sp>
      <p:sp>
        <p:nvSpPr>
          <p:cNvPr id="9" name="Rectangle 36"/>
          <p:cNvSpPr>
            <a:spLocks noChangeArrowheads="1"/>
          </p:cNvSpPr>
          <p:nvPr/>
        </p:nvSpPr>
        <p:spPr bwMode="auto">
          <a:xfrm>
            <a:off x="4084638" y="3971925"/>
            <a:ext cx="3871912" cy="425450"/>
          </a:xfrm>
          <a:prstGeom prst="rect">
            <a:avLst/>
          </a:prstGeom>
          <a:solidFill>
            <a:srgbClr val="E1F2F3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400" b="1">
                <a:latin typeface="Verdana" pitchFamily="34" charset="0"/>
              </a:rPr>
              <a:t>Приказ общественного призрения</a:t>
            </a:r>
          </a:p>
        </p:txBody>
      </p:sp>
      <p:sp>
        <p:nvSpPr>
          <p:cNvPr id="10" name="Rectangle 52"/>
          <p:cNvSpPr>
            <a:spLocks noChangeArrowheads="1"/>
          </p:cNvSpPr>
          <p:nvPr/>
        </p:nvSpPr>
        <p:spPr bwMode="auto">
          <a:xfrm>
            <a:off x="323850" y="5672138"/>
            <a:ext cx="1504950" cy="709612"/>
          </a:xfrm>
          <a:prstGeom prst="rect">
            <a:avLst/>
          </a:prstGeom>
          <a:solidFill>
            <a:srgbClr val="E1F2F3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400" b="1">
                <a:latin typeface="Verdana" pitchFamily="34" charset="0"/>
              </a:rPr>
              <a:t>Уездный казначей</a:t>
            </a:r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2279650" y="5530850"/>
            <a:ext cx="2406650" cy="850900"/>
          </a:xfrm>
          <a:prstGeom prst="rect">
            <a:avLst/>
          </a:prstGeom>
          <a:solidFill>
            <a:srgbClr val="E1F2F3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400" b="1">
                <a:latin typeface="Verdana" pitchFamily="34" charset="0"/>
              </a:rPr>
              <a:t>Капитан-исправник</a:t>
            </a:r>
          </a:p>
          <a:p>
            <a:pPr algn="ctr"/>
            <a:endParaRPr lang="ru-RU" sz="1400" b="1">
              <a:latin typeface="Verdana" pitchFamily="34" charset="0"/>
            </a:endParaRPr>
          </a:p>
          <a:p>
            <a:pPr algn="ctr"/>
            <a:r>
              <a:rPr lang="ru-RU" sz="1400" b="1">
                <a:latin typeface="Verdana" pitchFamily="34" charset="0"/>
              </a:rPr>
              <a:t>Нижний земский суд</a:t>
            </a:r>
          </a:p>
        </p:txBody>
      </p:sp>
      <p:sp>
        <p:nvSpPr>
          <p:cNvPr id="12" name="Rectangle 50"/>
          <p:cNvSpPr>
            <a:spLocks noChangeArrowheads="1"/>
          </p:cNvSpPr>
          <p:nvPr/>
        </p:nvSpPr>
        <p:spPr bwMode="auto">
          <a:xfrm>
            <a:off x="4987925" y="5530850"/>
            <a:ext cx="3760788" cy="850900"/>
          </a:xfrm>
          <a:prstGeom prst="rect">
            <a:avLst/>
          </a:prstGeom>
          <a:solidFill>
            <a:srgbClr val="E1F2F3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/>
            <a:r>
              <a:rPr lang="ru-RU" sz="1400" b="1" dirty="0">
                <a:latin typeface="Verdana" pitchFamily="34" charset="0"/>
              </a:rPr>
              <a:t>Уездный предводитель дворянства</a:t>
            </a:r>
          </a:p>
          <a:p>
            <a:pPr algn="ctr"/>
            <a:endParaRPr lang="ru-RU" sz="1400" b="1" dirty="0">
              <a:latin typeface="Verdana" pitchFamily="34" charset="0"/>
            </a:endParaRPr>
          </a:p>
          <a:p>
            <a:pPr algn="ctr"/>
            <a:r>
              <a:rPr lang="ru-RU" sz="1400" b="1" dirty="0">
                <a:latin typeface="Verdana" pitchFamily="34" charset="0"/>
              </a:rPr>
              <a:t>Уездное дворянское собрание</a:t>
            </a:r>
          </a:p>
        </p:txBody>
      </p:sp>
      <p:cxnSp>
        <p:nvCxnSpPr>
          <p:cNvPr id="14" name="Прямая соединительная линия 13"/>
          <p:cNvCxnSpPr>
            <a:stCxn id="6" idx="2"/>
            <a:endCxn id="8" idx="0"/>
          </p:cNvCxnSpPr>
          <p:nvPr/>
        </p:nvCxnSpPr>
        <p:spPr>
          <a:xfrm flipH="1">
            <a:off x="1677988" y="2624138"/>
            <a:ext cx="481013" cy="1063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6" idx="2"/>
            <a:endCxn id="11" idx="0"/>
          </p:cNvCxnSpPr>
          <p:nvPr/>
        </p:nvCxnSpPr>
        <p:spPr>
          <a:xfrm>
            <a:off x="2159001" y="2624138"/>
            <a:ext cx="1323974" cy="2906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6" idx="2"/>
            <a:endCxn id="9" idx="0"/>
          </p:cNvCxnSpPr>
          <p:nvPr/>
        </p:nvCxnSpPr>
        <p:spPr>
          <a:xfrm>
            <a:off x="2159001" y="2624138"/>
            <a:ext cx="3861593" cy="13477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7" idx="2"/>
            <a:endCxn id="9" idx="0"/>
          </p:cNvCxnSpPr>
          <p:nvPr/>
        </p:nvCxnSpPr>
        <p:spPr>
          <a:xfrm flipH="1">
            <a:off x="6020594" y="2624138"/>
            <a:ext cx="423863" cy="13477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7" idx="2"/>
            <a:endCxn id="12" idx="0"/>
          </p:cNvCxnSpPr>
          <p:nvPr/>
        </p:nvCxnSpPr>
        <p:spPr>
          <a:xfrm>
            <a:off x="6444457" y="2624138"/>
            <a:ext cx="423862" cy="2906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8" idx="2"/>
            <a:endCxn id="10" idx="0"/>
          </p:cNvCxnSpPr>
          <p:nvPr/>
        </p:nvCxnSpPr>
        <p:spPr>
          <a:xfrm flipH="1">
            <a:off x="1076325" y="4538663"/>
            <a:ext cx="601663" cy="11334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МВидео\Desktop\игу\Texture_10_by_Wu_KillahD_large.jpg"/>
          <p:cNvPicPr>
            <a:picLocks noChangeAspect="1" noChangeArrowheads="1"/>
          </p:cNvPicPr>
          <p:nvPr/>
        </p:nvPicPr>
        <p:blipFill>
          <a:blip r:embed="rId2" cstate="print">
            <a:lum brigh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63976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Государственное управление при Павле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943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4" name="Picture 4" descr="C:\Users\МВидео\Desktop\игу\pau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371600"/>
            <a:ext cx="3384550" cy="4255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МВидео\Desktop\игу\4691176531_f18686113f_z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58674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системе государственного управления в России второй половины XVIII в. Можно выделить два неравнозначных по времени и по принципам его переустройства периода: время царствования Екатерины II и годы правления Павла I. При Екатерине II наиболее широкие права получило дворянское сословие: оно могло создавать свои сословно-корпоративные организации, дворянские общества на различных уровнях территориального деления. Получили определенные выгоды самоуправления городские жители. Екатерина II создала единообразную административно-территориальную структуру государства и оформила четкую систему сословного судопроизводства. Несмотря на то, что при Екатерине II роль Сената по сравнению с Петровским временем уменьшилась, и акцент преобразований был перенесен на местное звено управления, контрольные функции власти усилились - число губерний увеличилось, местные органы были разукрупнены, а в каждую губернию Сенатом назначался наместник, деятельность которого контролировалась самой императрицей. Там, где ситуация становилась взрывоопасной, Екатерина II расставалась с маской просвещенной на европейский манер государыни и ликвидировала, например, самоуправление на юге, осуществила перестройку казацких округов, включила их в зону действия крепостного права. При Павле I, напротив, осуществлены попытки максимальной централизации управления, предельного усиления личной власти императора, сокращено число губерний, ограничено сословное самоуправление, что не принесло положительных результатов.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МВидео\Desktop\игу\White_crumbled_paper_texture_by_Babybird_Stock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3976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685800"/>
            <a:ext cx="8763000" cy="594360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Видео\Desktop\игу\4691176531_f18686113f_z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7150"/>
            <a:ext cx="9144000" cy="6934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2800" dirty="0" smtClean="0"/>
              <a:t>Введение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Государственное управление при Екатерине </a:t>
            </a:r>
            <a:r>
              <a:rPr lang="en-US" sz="2800" dirty="0" smtClean="0"/>
              <a:t>I</a:t>
            </a: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Государственное управление при Петре </a:t>
            </a:r>
            <a:r>
              <a:rPr lang="en-US" sz="2800" dirty="0" smtClean="0"/>
              <a:t>II</a:t>
            </a: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Государственное управление при Анне Иоанновне</a:t>
            </a:r>
            <a:endParaRPr lang="en-US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Государственное управление при Елизавете Петровне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Государственное управление при Петре </a:t>
            </a:r>
            <a:r>
              <a:rPr lang="en-US" sz="2800" dirty="0" smtClean="0"/>
              <a:t>III</a:t>
            </a: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Государственное управление при Екатерине </a:t>
            </a:r>
            <a:r>
              <a:rPr lang="en-US" sz="2800" dirty="0" smtClean="0"/>
              <a:t>II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Государственное управление при Павле </a:t>
            </a:r>
            <a:r>
              <a:rPr lang="en-US" sz="2800" dirty="0" smtClean="0"/>
              <a:t>I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Вывод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Список литературы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Видео\Desktop\игу\4691176531_f18686113f_z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37 лет с 1725 по 1762 г.г. на российском престоле сменилось 6 правителей. Все они восходили на престол в результате дворцовых переворотов.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Дворцовый переворот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смена власти, совершавшаяся дворянскими группировками при помощи оружия.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Причинами Дворцовых переворотов стали </a:t>
            </a:r>
          </a:p>
          <a:p>
            <a:pPr eaLnBrk="1" hangingPunct="1">
              <a:buFontTx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указ Петра  1 от 1722 года  о престолонаследии;</a:t>
            </a:r>
          </a:p>
          <a:p>
            <a:pPr eaLnBrk="1" hangingPunct="1">
              <a:buFontTx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усиление роли гвардии в государственных делах страны;</a:t>
            </a:r>
          </a:p>
          <a:p>
            <a:pPr eaLnBrk="1" hangingPunct="1">
              <a:buFontTx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появление дворянских группировок, борющихся за власть.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Видео\Desktop\игу\light_texture_by_Insan_Stock_large.jpg"/>
          <p:cNvPicPr>
            <a:picLocks noChangeAspect="1" noChangeArrowheads="1"/>
          </p:cNvPicPr>
          <p:nvPr/>
        </p:nvPicPr>
        <p:blipFill>
          <a:blip r:embed="rId2" cstate="print">
            <a:lum bright="20000" contras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Государственное управление при Екатерине 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601980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После смерти </a:t>
            </a: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Петра I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роль Сената как высшего органа управления начинает</a:t>
            </a:r>
            <a:r>
              <a:rPr lang="en-US" sz="6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снижаться. В феврале 1726г. при </a:t>
            </a: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Екатерине I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(1725-1727) был учрежден Верховный тайный совет, отобравший ряд полномочий у Сената.</a:t>
            </a:r>
            <a:endParaRPr lang="en-US" sz="6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6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Председателем Совета считалась сама императрица, а в числе семи его членов - два фаворита: Александр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Меншигов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и Петр Толстой. Включен в состав Совета был и представитель родовитой аристократии князь Д.М.Голицын. </a:t>
            </a:r>
            <a:endParaRPr lang="en-US" sz="6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6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Верховный тайный совет стал рассматривать жалобы на действия Сената и подбирать кандидатуры сенаторов. </a:t>
            </a:r>
            <a:endParaRPr lang="en-US" sz="6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6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При таком соседстве Сенат превратился в одну из коллегий, а Верховный тайный совет стал высшим учреждением в государстве, ему были подчинены три первые коллегии (Военная, Адмиралтейская и Иностранных дел), а также Сенат. </a:t>
            </a:r>
            <a:endParaRPr lang="en-US" sz="6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6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4" y="1587"/>
            <a:ext cx="9142412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2420" y="992372"/>
            <a:ext cx="8001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/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Последний потерял титул правительствующего и стал называться высоким. Верховный тайный совет приобретает законодательные полномочия, законы подписываются либо императрицей (Екатериной I), либо Верховным тайным советом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Верховного Тайного Совета и введением в его состав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представителя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аристократии Екатерина пыталась, с одной стороны,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уменьшить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личное влияние Меншикова, а с другой - смягчить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противоречия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существовавшие между новой и старой знатью.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местного управления Екатерина I стремилась удешевить и упростить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Указ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 15 марта 1727 г. гласил: "надворные суды, так и всех лишних управителей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иканцелярии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их конторы,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камериров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земских комиссаров и прочих тому подобных вовсе отставить, а положить всю расправу и суд по-прежнему на губернаторов и воевод, а от губернаторов апелляция в Юстиц-коллегию, чтоб подданным тем показано быть могло облегчение и вместо бы разных многих канцелярии и судей знали только одну канцелярию".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2821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Видео\Desktop\игу\3579307735_b8cf7452f3_z_large.jpg"/>
          <p:cNvPicPr>
            <a:picLocks noChangeAspect="1" noChangeArrowheads="1"/>
          </p:cNvPicPr>
          <p:nvPr/>
        </p:nvPicPr>
        <p:blipFill>
          <a:blip r:embed="rId3" cstate="print">
            <a:lum bright="-30000" contrast="-1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56356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Государственное управление при Петре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71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 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 смерти Екатерины I в 1727 г. императором согласно ее завещанию был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провозглашен внук Петра I -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en-US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 к Верховному тайному совету перешли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функции регента.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Петре 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(1727-1730) </a:t>
            </a:r>
            <a:endParaRPr lang="en-US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Верховный тайный совет был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пополнен до 8 членов, в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его подчинение переходят коллегии. Верховный тайный совет превратился в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представительство старой знати. Попытка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Меншикова стать регентом не удалась,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1727 г. он 6 арестован, сослан в Сибирь, где и скончался в 1729 г.</a:t>
            </a:r>
          </a:p>
          <a:p>
            <a:pPr>
              <a:buNone/>
            </a:pPr>
            <a:endParaRPr lang="ru-R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3505200"/>
            <a:ext cx="81915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Падение Меншикова фактически означало дворцовый переворот. 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Во-первых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изменился состав Верховного тайного совета, в котором из вельмож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Петровского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времени остался только Остерман, а большинство приобрели представители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аристократических семей Голицыных и Долгоруких. 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Во-вторых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изменилось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положение Верховного тайного совета. 12-летний Петр П вскоре объявил себя полноправным правителем, этим был положен конец регентству Верховного совета.</a:t>
            </a:r>
          </a:p>
          <a:p>
            <a:endParaRPr lang="ru-RU" dirty="0">
              <a:solidFill>
                <a:sysClr val="windowText" lastClr="0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Видео\Desktop\игу\light_texture_by_Insan_Stock_large.jpg"/>
          <p:cNvPicPr>
            <a:picLocks noChangeAspect="1" noChangeArrowheads="1"/>
          </p:cNvPicPr>
          <p:nvPr/>
        </p:nvPicPr>
        <p:blipFill>
          <a:blip r:embed="rId2" cstate="print">
            <a:lum bright="20000" contras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976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Государственное управление при Анне Иоанновне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5791200"/>
          </a:xfrm>
        </p:spPr>
        <p:txBody>
          <a:bodyPr>
            <a:noAutofit/>
          </a:bodyPr>
          <a:lstStyle/>
          <a:p>
            <a:pPr marL="0" indent="0">
              <a:lnSpc>
                <a:spcPts val="16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 смерти Петра II в 1730 г. Совет отдает престол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Анне Иоанновне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вдове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герцога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ts val="16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Курляндского, которая принимает составленные князем Дмитрием</a:t>
            </a:r>
          </a:p>
          <a:p>
            <a:pPr marL="0" indent="0">
              <a:lnSpc>
                <a:spcPts val="16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Голицыным условия, ограничивающие ее власть и оставляющие все управление в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руках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ts val="16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Верховного тайного совета. Используя раскол в дворянской среде, Анна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Иоанновна (1730-1740)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ts val="16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упразднила этот орган в 1730 г. и приняла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самодержавство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".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27063" indent="-627063">
              <a:buNone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1731 г. при ее дворе "для лучшего и порядочнейшего отправления всех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государственных дел" был учрежден Кабинет, состоявший из трех министров: А.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Остермана (1686-1747), князя Черкасского, канцлера Г.И. Головкина (1660-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1734), но фактическая власть принадлежала фавориту императрицы Э. Бирону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(1690-1772) и приближенным из прибалтийских немцев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БМиниху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(1707-1788), и др.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Давая оценку этому органу, В.О. Ключевский писал: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"Кабинет - не то личная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контора императрицы, не то пародия Верховного тайного совета: он обсуждал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важнейшие дела законодательства, а также выписывал зайцев для двора 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просматривал счета за кружева для государыни. Как непосредственный 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безответственный орган верховной воли, лишенный всякого юридического облика,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Кабинет путал компетенцию и делопроизводство правительственных учреждений,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отражая в себе закулисный ум своего творца и характер темного царствования".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75"/>
            <a:ext cx="9142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1466" y="482226"/>
            <a:ext cx="80772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/>
            <a:r>
              <a:rPr lang="ru-RU" dirty="0">
                <a:latin typeface="Times New Roman" pitchFamily="18" charset="0"/>
                <a:cs typeface="Times New Roman" pitchFamily="18" charset="0"/>
              </a:rPr>
              <a:t>С 1735 г. Кабинет наделяется законодательными полномочиями, полный набор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подписей министров (три) заменяет подпись императрицы в ее отсутствие.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Кабинет министров фактически возглавил исполнительную власть в стране,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сосредоточив все государственное управление. Сенат, состоявший к этому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времени из пяти департаментов, сотрудничал с Кабинетом, осуществляя его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решения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361950" indent="-36195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61950" indent="-36195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царствование Анны Иоанновны небывалых размеров достигло влияние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иностранцев. Тон при дворе задавал невежественный фаворит императрицы,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курляндский немец Бирон, пользующийся ее безграничным доверием. Иностранцам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оказывались преимущества при назначении на доходные должности и продвижении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службе. Это вызывало протест со стороны русского дворянства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361950" indent="-36195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Преемником императрицы стал сын дочери ее племянницы, причем регентом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грудного ребенка была определена не мать, а Бирон. Переворот 8 ноября 1740 г.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лишил Бирона прав регента, которыми он пользовался всего три недели.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Влиятельным лицом в стране на некоторое время стал Миних, президент военной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коллегии.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-за интриг Остермана, конкурирующего с ним в борьбе за власть,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Миних вынужден был уйти в отставку.</a:t>
            </a:r>
          </a:p>
          <a:p>
            <a:pPr marL="361950" indent="-36195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5754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МВидео\Desktop\игу\light_texture_by_Insan_Stock_large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976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Государственное управление при Елизавете Петровне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586740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4800" dirty="0" smtClean="0"/>
              <a:t>Распри между немцами ускорили падение их влияния при дворе. Во время</a:t>
            </a:r>
            <a:r>
              <a:rPr lang="en-US" sz="4800" dirty="0" smtClean="0"/>
              <a:t> </a:t>
            </a:r>
            <a:r>
              <a:rPr lang="ru-RU" sz="4800" dirty="0" smtClean="0"/>
              <a:t>очередного переворота, совершенного 25 ноября 1741 г. в пользу дочери Петра I</a:t>
            </a:r>
            <a:r>
              <a:rPr lang="en-US" sz="4800" dirty="0" smtClean="0"/>
              <a:t> </a:t>
            </a:r>
            <a:r>
              <a:rPr lang="ru-RU" sz="4800" dirty="0" smtClean="0"/>
              <a:t>- </a:t>
            </a:r>
            <a:r>
              <a:rPr lang="ru-RU" sz="4800" b="1" dirty="0" smtClean="0"/>
              <a:t>Елизаветы</a:t>
            </a:r>
            <a:r>
              <a:rPr lang="ru-RU" sz="4800" dirty="0" smtClean="0"/>
              <a:t> (1709-1761), были арестованы маленький император и его родители,</a:t>
            </a:r>
            <a:r>
              <a:rPr lang="en-US" sz="4800" dirty="0" smtClean="0"/>
              <a:t> </a:t>
            </a:r>
            <a:r>
              <a:rPr lang="ru-RU" sz="4800" dirty="0" smtClean="0"/>
              <a:t>а также Миних, Остерман и другие влиятельные немцы.</a:t>
            </a:r>
            <a:r>
              <a:rPr lang="en-US" sz="4800" dirty="0" smtClean="0"/>
              <a:t> </a:t>
            </a:r>
          </a:p>
          <a:p>
            <a:pPr>
              <a:buNone/>
            </a:pPr>
            <a:r>
              <a:rPr lang="ru-RU" sz="4800" dirty="0" smtClean="0"/>
              <a:t>В именном указе императрицы Елизаветы от 12 декабря 1741 г. объявлялось, что</a:t>
            </a:r>
            <a:r>
              <a:rPr lang="en-US" sz="4800" dirty="0" smtClean="0"/>
              <a:t> </a:t>
            </a:r>
            <a:r>
              <a:rPr lang="ru-RU" sz="4800" dirty="0" smtClean="0"/>
              <a:t>в предшествующие царствования "произошло многое упущение дел государственных“</a:t>
            </a:r>
            <a:r>
              <a:rPr lang="en-US" sz="4800" dirty="0" smtClean="0"/>
              <a:t> </a:t>
            </a:r>
            <a:r>
              <a:rPr lang="ru-RU" sz="4800" dirty="0" smtClean="0"/>
              <a:t>вследствие отмены порядков, заведенных Петром I. Указ восстанавливал значение</a:t>
            </a:r>
            <a:r>
              <a:rPr lang="en-US" sz="4800" dirty="0" smtClean="0"/>
              <a:t> </a:t>
            </a:r>
            <a:r>
              <a:rPr lang="ru-RU" sz="4800" dirty="0" smtClean="0"/>
              <a:t>Сената как высшего государственного органа и ликвидировал стоявший над ним</a:t>
            </a:r>
            <a:r>
              <a:rPr lang="en-US" sz="4800" dirty="0" smtClean="0"/>
              <a:t> </a:t>
            </a:r>
            <a:r>
              <a:rPr lang="ru-RU" sz="4800" dirty="0" smtClean="0"/>
              <a:t>Кабинет министров. Вместо последнего создавался просто Кабинет как личная</a:t>
            </a:r>
            <a:r>
              <a:rPr lang="en-US" sz="4800" dirty="0" smtClean="0"/>
              <a:t> </a:t>
            </a:r>
            <a:r>
              <a:rPr lang="ru-RU" sz="4800" dirty="0" smtClean="0"/>
              <a:t>императорская канцелярия, лишенная властных полномочий. Сенат находился под</a:t>
            </a:r>
            <a:r>
              <a:rPr lang="en-US" sz="4800" dirty="0" smtClean="0"/>
              <a:t> </a:t>
            </a:r>
            <a:r>
              <a:rPr lang="ru-RU" sz="4800" dirty="0" smtClean="0"/>
              <a:t>контролем императрицы.</a:t>
            </a:r>
            <a:r>
              <a:rPr lang="en-US" sz="4800" dirty="0" smtClean="0"/>
              <a:t> </a:t>
            </a:r>
            <a:r>
              <a:rPr lang="ru-RU" sz="4800" dirty="0" smtClean="0"/>
              <a:t>"Количественный анализ документов высших государственных учреждений</a:t>
            </a:r>
            <a:r>
              <a:rPr lang="en-US" sz="4800" dirty="0" smtClean="0"/>
              <a:t> </a:t>
            </a:r>
            <a:r>
              <a:rPr lang="ru-RU" sz="4800" dirty="0" smtClean="0"/>
              <a:t>подтверждает мнение о значительной зависимости Сената от императорской</a:t>
            </a:r>
            <a:r>
              <a:rPr lang="en-US" sz="4800" dirty="0" smtClean="0"/>
              <a:t> </a:t>
            </a:r>
            <a:r>
              <a:rPr lang="ru-RU" sz="4800" dirty="0" smtClean="0"/>
              <a:t>власти. </a:t>
            </a:r>
            <a:endParaRPr lang="en-US" sz="4800" dirty="0" smtClean="0"/>
          </a:p>
          <a:p>
            <a:pPr>
              <a:buNone/>
            </a:pPr>
            <a:r>
              <a:rPr lang="ru-RU" sz="4800" dirty="0" smtClean="0"/>
              <a:t>В ноябре-декабре 1741 г. Елизавета Петровна дала Сенату 51 указ... И</a:t>
            </a:r>
            <a:r>
              <a:rPr lang="en-US" sz="4800" dirty="0" smtClean="0"/>
              <a:t> </a:t>
            </a:r>
            <a:r>
              <a:rPr lang="ru-RU" sz="4800" dirty="0" smtClean="0"/>
              <a:t>получила от него 14 докладов на "высочайшее утверждение". В 1742 г. эти цифры</a:t>
            </a:r>
            <a:r>
              <a:rPr lang="en-US" sz="4800" dirty="0" smtClean="0"/>
              <a:t> </a:t>
            </a:r>
            <a:r>
              <a:rPr lang="ru-RU" sz="4800" dirty="0" smtClean="0"/>
              <a:t>составили 183 и 113, в 1743 г. - 129 и 54, в 1744 г. - 164 и 38 и т.д.“</a:t>
            </a:r>
            <a:r>
              <a:rPr lang="en-US" sz="4800" dirty="0" smtClean="0"/>
              <a:t> </a:t>
            </a:r>
            <a:r>
              <a:rPr lang="ru-RU" sz="4800" dirty="0" smtClean="0"/>
              <a:t>Государство и церковь. Религиозная политика Елизаветы определялась ее</a:t>
            </a:r>
            <a:r>
              <a:rPr lang="en-US" sz="4800" dirty="0" smtClean="0"/>
              <a:t> </a:t>
            </a:r>
            <a:r>
              <a:rPr lang="ru-RU" sz="4800" dirty="0" smtClean="0"/>
              <a:t>приверженностью к православию и была далека от веротерпимости. В декабре 1742</a:t>
            </a:r>
            <a:r>
              <a:rPr lang="en-US" sz="4800" dirty="0" smtClean="0"/>
              <a:t> </a:t>
            </a:r>
            <a:r>
              <a:rPr lang="ru-RU" sz="4800" dirty="0" smtClean="0"/>
              <a:t>г. она издала указ о высылке из России лиц иудейского вероисповедания. </a:t>
            </a:r>
            <a:endParaRPr lang="en-US" sz="4800" dirty="0" smtClean="0"/>
          </a:p>
          <a:p>
            <a:pPr>
              <a:buNone/>
            </a:pPr>
            <a:r>
              <a:rPr lang="ru-RU" sz="4800" dirty="0" smtClean="0"/>
              <a:t>Сенат</a:t>
            </a:r>
            <a:r>
              <a:rPr lang="en-US" sz="4800" dirty="0" smtClean="0"/>
              <a:t> </a:t>
            </a:r>
            <a:r>
              <a:rPr lang="ru-RU" sz="4800" dirty="0" smtClean="0"/>
              <a:t>послал императрице доклад, что эта мера плохо отразится на торговле Елизавета</a:t>
            </a:r>
            <a:r>
              <a:rPr lang="en-US" sz="4800" dirty="0" smtClean="0"/>
              <a:t> </a:t>
            </a:r>
            <a:r>
              <a:rPr lang="ru-RU" sz="4800" dirty="0" smtClean="0"/>
              <a:t>наложила резолюцию на этом документе: "От врагов Христовых не желаю</a:t>
            </a:r>
            <a:r>
              <a:rPr lang="en-US" sz="4800" dirty="0" smtClean="0"/>
              <a:t> </a:t>
            </a:r>
            <a:r>
              <a:rPr lang="ru-RU" sz="4800" dirty="0" smtClean="0"/>
              <a:t>интересной прибыли." Елизавета отошла от </a:t>
            </a:r>
            <a:r>
              <a:rPr lang="ru-RU" sz="4800" dirty="0" err="1" smtClean="0"/>
              <a:t>н</a:t>
            </a:r>
            <a:r>
              <a:rPr lang="ru-RU" sz="4800" dirty="0" smtClean="0"/>
              <a:t>, того еще Петром I курса на</a:t>
            </a:r>
            <a:r>
              <a:rPr lang="en-US" sz="4800" dirty="0" smtClean="0"/>
              <a:t> </a:t>
            </a:r>
            <a:r>
              <a:rPr lang="ru-RU" sz="4800" dirty="0" smtClean="0"/>
              <a:t>секуляризацию церковных и монастырских земель и вернула монастырям право</a:t>
            </a:r>
            <a:r>
              <a:rPr lang="en-US" sz="4800" dirty="0" smtClean="0"/>
              <a:t> </a:t>
            </a:r>
            <a:r>
              <a:rPr lang="ru-RU" sz="4800" dirty="0" smtClean="0"/>
              <a:t>полного распоряжение вотчинами.</a:t>
            </a:r>
            <a:r>
              <a:rPr lang="en-US" sz="4800" dirty="0" smtClean="0"/>
              <a:t> </a:t>
            </a:r>
          </a:p>
          <a:p>
            <a:pPr>
              <a:buNone/>
            </a:pPr>
            <a:r>
              <a:rPr lang="ru-RU" sz="4800" dirty="0" smtClean="0"/>
              <a:t>Благодарную память потомства императрица снискала </a:t>
            </a:r>
            <a:r>
              <a:rPr lang="ru-RU" sz="4800" dirty="0" err="1" smtClean="0"/>
              <a:t>ука</a:t>
            </a:r>
            <a:r>
              <a:rPr lang="ru-RU" sz="4800" dirty="0" smtClean="0"/>
              <a:t> 17 мая 1744 г., который</a:t>
            </a:r>
            <a:r>
              <a:rPr lang="en-US" sz="4800" dirty="0" smtClean="0"/>
              <a:t> </a:t>
            </a:r>
            <a:r>
              <a:rPr lang="ru-RU" sz="4800" dirty="0" smtClean="0"/>
              <a:t>фактически отменял смертную казнь в России. Этот указ был выполнением </a:t>
            </a:r>
            <a:r>
              <a:rPr lang="ru-RU" sz="4800" dirty="0" err="1" smtClean="0"/>
              <a:t>обета,данного</a:t>
            </a:r>
            <a:r>
              <a:rPr lang="ru-RU" sz="4800" dirty="0" smtClean="0"/>
              <a:t> Елизаветой до переворота 1741 г., - "никого не казнить смертью."</a:t>
            </a:r>
            <a:r>
              <a:rPr lang="ru-RU" dirty="0"/>
              <a:t> </a:t>
            </a:r>
            <a:endParaRPr lang="en-US" dirty="0" smtClean="0"/>
          </a:p>
          <a:p>
            <a:pPr>
              <a:buNone/>
            </a:pPr>
            <a:r>
              <a:rPr lang="ru-RU" sz="4900" dirty="0" smtClean="0"/>
              <a:t>В </a:t>
            </a:r>
            <a:r>
              <a:rPr lang="ru-RU" sz="4900" dirty="0"/>
              <a:t>ее</a:t>
            </a:r>
            <a:r>
              <a:rPr lang="en-US" sz="4900" dirty="0"/>
              <a:t> </a:t>
            </a:r>
            <a:r>
              <a:rPr lang="ru-RU" sz="4900" dirty="0"/>
              <a:t>царствование не был казнен ни один человек.</a:t>
            </a:r>
            <a:r>
              <a:rPr lang="en-US" sz="4900" dirty="0"/>
              <a:t> </a:t>
            </a:r>
            <a:r>
              <a:rPr lang="ru-RU" sz="4900" dirty="0"/>
              <a:t>В 1743 г. при императорском дворе была создана Конференция, которая получила</a:t>
            </a:r>
            <a:r>
              <a:rPr lang="en-US" sz="4900" dirty="0"/>
              <a:t> </a:t>
            </a:r>
            <a:r>
              <a:rPr lang="ru-RU" sz="4900" dirty="0"/>
              <a:t>функции упраздненного Кабинета. В работе Конференции участвовали руководители</a:t>
            </a:r>
            <a:r>
              <a:rPr lang="en-US" sz="4900" dirty="0"/>
              <a:t> </a:t>
            </a:r>
            <a:r>
              <a:rPr lang="ru-RU" sz="4900" dirty="0"/>
              <a:t>военного и дипломатического ведомств, а также лица, специально приглашенные</a:t>
            </a:r>
            <a:r>
              <a:rPr lang="en-US" sz="4900" dirty="0"/>
              <a:t> </a:t>
            </a:r>
            <a:r>
              <a:rPr lang="ru-RU" sz="4900" dirty="0"/>
              <a:t>императрицей.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2286</Words>
  <Application>Microsoft Office PowerPoint</Application>
  <PresentationFormat>Экран (4:3)</PresentationFormat>
  <Paragraphs>126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Федеральное государственное бюджетное образовательное учреждение высшего профессионального образования Финансовый университет при Правительстве РФ</vt:lpstr>
      <vt:lpstr>План</vt:lpstr>
      <vt:lpstr>Введение</vt:lpstr>
      <vt:lpstr>Государственное управление при Екатерине I</vt:lpstr>
      <vt:lpstr>Презентация PowerPoint</vt:lpstr>
      <vt:lpstr>Государственное управление при Петре II</vt:lpstr>
      <vt:lpstr>Государственное управление при Анне Иоанновне</vt:lpstr>
      <vt:lpstr>Презентация PowerPoint</vt:lpstr>
      <vt:lpstr>Государственное управление при Елизавете Петровне</vt:lpstr>
      <vt:lpstr>Презентация PowerPoint</vt:lpstr>
      <vt:lpstr>Государственное управление при Петре III</vt:lpstr>
      <vt:lpstr>Презентация PowerPoint</vt:lpstr>
      <vt:lpstr>Государственное управление при Екатерине II</vt:lpstr>
      <vt:lpstr>Органы суда по реформе 1775 г.</vt:lpstr>
      <vt:lpstr>Государственное управление при Павле I</vt:lpstr>
      <vt:lpstr>Вывод</vt:lpstr>
      <vt:lpstr>Список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32</cp:revision>
  <dcterms:modified xsi:type="dcterms:W3CDTF">2012-11-12T12:36:45Z</dcterms:modified>
</cp:coreProperties>
</file>