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7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81" autoAdjust="0"/>
  </p:normalViewPr>
  <p:slideViewPr>
    <p:cSldViewPr>
      <p:cViewPr varScale="1">
        <p:scale>
          <a:sx n="62" d="100"/>
          <a:sy n="62" d="100"/>
        </p:scale>
        <p:origin x="-8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AEE23F3-F0DF-4823-AA57-142F4F2A1D21}" type="datetimeFigureOut">
              <a:rPr lang="ru-RU" smtClean="0"/>
              <a:pPr/>
              <a:t>03.03.2011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8BF4168-48B3-40BD-A7C3-7C4D49329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med">
    <p:wheel spokes="8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urf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14"/>
            <a:ext cx="9144000" cy="68615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643998" cy="1928802"/>
          </a:xfrm>
        </p:spPr>
        <p:txBody>
          <a:bodyPr/>
          <a:lstStyle/>
          <a:p>
            <a:r>
              <a:rPr lang="ru-RU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Уральский </a:t>
            </a:r>
            <a:r>
              <a:rPr lang="ru-RU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Arial Black" pitchFamily="34" charset="0"/>
              </a:rPr>
              <a:t>федеральный округ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6350" stA="50000" endA="300" endPos="50000" dist="29997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/>
          <a:lstStyle/>
          <a:p>
            <a:pPr algn="ctr"/>
            <a:r>
              <a:rPr lang="ru-RU" sz="4400" dirty="0" smtClean="0"/>
              <a:t>Сравнительные характеристики субъектов УФО</a:t>
            </a:r>
            <a:endParaRPr lang="ru-RU" sz="4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214423"/>
          <a:ext cx="9144001" cy="5329245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2040397"/>
                <a:gridCol w="1511404"/>
                <a:gridCol w="1738115"/>
                <a:gridCol w="1813686"/>
                <a:gridCol w="2040399"/>
              </a:tblGrid>
              <a:tr h="1214445">
                <a:tc>
                  <a:txBody>
                    <a:bodyPr/>
                    <a:lstStyle/>
                    <a:p>
                      <a:r>
                        <a:rPr lang="ru-RU" dirty="0" smtClean="0"/>
                        <a:t>Субъект Федерации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Территория, тыс.кв.км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Центр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Экономически активное население, тыс.чел.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Объем промышленной продукции, млн. руб.</a:t>
                      </a:r>
                      <a:endParaRPr lang="ru-RU" dirty="0"/>
                    </a:p>
                  </a:txBody>
                  <a:tcPr/>
                </a:tc>
              </a:tr>
              <a:tr h="514812">
                <a:tc>
                  <a:txBody>
                    <a:bodyPr/>
                    <a:lstStyle/>
                    <a:p>
                      <a:r>
                        <a:rPr lang="ru-RU" dirty="0" smtClean="0"/>
                        <a:t>Курганская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71,5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Курган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493,2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11 465,4</a:t>
                      </a:r>
                      <a:endParaRPr lang="ru-RU" dirty="0"/>
                    </a:p>
                  </a:txBody>
                  <a:tcPr/>
                </a:tc>
              </a:tr>
              <a:tr h="514812">
                <a:tc>
                  <a:txBody>
                    <a:bodyPr/>
                    <a:lstStyle/>
                    <a:p>
                      <a:r>
                        <a:rPr lang="ru-RU" dirty="0" smtClean="0"/>
                        <a:t>Свердловская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194,7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Екатеринбург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2 288,0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173 252,7</a:t>
                      </a:r>
                      <a:endParaRPr lang="ru-RU" dirty="0"/>
                    </a:p>
                  </a:txBody>
                  <a:tcPr/>
                </a:tc>
              </a:tr>
              <a:tr h="514812">
                <a:tc>
                  <a:txBody>
                    <a:bodyPr/>
                    <a:lstStyle/>
                    <a:p>
                      <a:r>
                        <a:rPr lang="ru-RU" dirty="0" smtClean="0"/>
                        <a:t>Тюменская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162,6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Тюмень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567,4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17 409</a:t>
                      </a:r>
                      <a:endParaRPr lang="ru-RU" dirty="0"/>
                    </a:p>
                  </a:txBody>
                  <a:tcPr/>
                </a:tc>
              </a:tr>
              <a:tr h="514812">
                <a:tc>
                  <a:txBody>
                    <a:bodyPr/>
                    <a:lstStyle/>
                    <a:p>
                      <a:r>
                        <a:rPr lang="ru-RU" dirty="0" smtClean="0"/>
                        <a:t>Челябинская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87,9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Челябинск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1 657,5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144 056,5</a:t>
                      </a:r>
                      <a:endParaRPr lang="ru-RU" dirty="0"/>
                    </a:p>
                  </a:txBody>
                  <a:tcPr/>
                </a:tc>
              </a:tr>
              <a:tr h="514812">
                <a:tc>
                  <a:txBody>
                    <a:bodyPr/>
                    <a:lstStyle/>
                    <a:p>
                      <a:r>
                        <a:rPr lang="ru-RU" dirty="0" smtClean="0"/>
                        <a:t>Ханты-Мансийский автономный округ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523,1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Ханты-Мансийск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878,2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309 223,4</a:t>
                      </a:r>
                      <a:endParaRPr lang="ru-RU" dirty="0"/>
                    </a:p>
                  </a:txBody>
                  <a:tcPr/>
                </a:tc>
              </a:tr>
              <a:tr h="514812">
                <a:tc>
                  <a:txBody>
                    <a:bodyPr/>
                    <a:lstStyle/>
                    <a:p>
                      <a:r>
                        <a:rPr lang="ru-RU" dirty="0" smtClean="0"/>
                        <a:t>Ямало-Ненецкий автономный округ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750,3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Салехард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325,6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106 954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в общем объеме промышленной продукции УФО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Admin\Рабочий стол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0052"/>
            <a:ext cx="9144000" cy="359349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3116"/>
          </a:xfrm>
        </p:spPr>
        <p:txBody>
          <a:bodyPr/>
          <a:lstStyle/>
          <a:p>
            <a:pPr algn="ctr"/>
            <a:r>
              <a:rPr lang="ru-RU" dirty="0" smtClean="0"/>
              <a:t>Структура промышленного производства в Уральском федеральном округе</a:t>
            </a:r>
            <a:endParaRPr lang="ru-RU" dirty="0"/>
          </a:p>
        </p:txBody>
      </p:sp>
      <p:pic>
        <p:nvPicPr>
          <p:cNvPr id="3074" name="Picture 2" descr="C:\Documents and Settings\Admin\Рабочий стол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43182"/>
            <a:ext cx="9134168" cy="37147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</p:spPr>
        <p:txBody>
          <a:bodyPr/>
          <a:lstStyle/>
          <a:p>
            <a:pPr algn="ctr"/>
            <a:r>
              <a:rPr lang="ru-RU" dirty="0" smtClean="0"/>
              <a:t>Промышленность и строительство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t="7059"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6" y="500042"/>
            <a:ext cx="2285984" cy="5797568"/>
          </a:xfrm>
        </p:spPr>
        <p:txBody>
          <a:bodyPr>
            <a:normAutofit fontScale="90000"/>
          </a:bodyPr>
          <a:lstStyle/>
          <a:p>
            <a:r>
              <a:rPr lang="ru-RU" sz="4300" i="1" dirty="0" smtClean="0">
                <a:latin typeface="Arial" pitchFamily="34" charset="0"/>
              </a:rPr>
              <a:t>Выходы яшмы на горе</a:t>
            </a:r>
            <a:br>
              <a:rPr lang="ru-RU" sz="4300" i="1" dirty="0" smtClean="0">
                <a:latin typeface="Arial" pitchFamily="34" charset="0"/>
              </a:rPr>
            </a:br>
            <a:r>
              <a:rPr lang="ru-RU" sz="4300" i="1" dirty="0" smtClean="0">
                <a:latin typeface="Arial" pitchFamily="34" charset="0"/>
              </a:rPr>
              <a:t>Полковник у города Орск</a:t>
            </a:r>
            <a:r>
              <a:rPr lang="ru-RU" sz="4400" i="1" dirty="0" smtClean="0">
                <a:latin typeface="Arial" pitchFamily="34" charset="0"/>
              </a:rPr>
              <a:t/>
            </a:r>
            <a:br>
              <a:rPr lang="ru-RU" sz="4400" i="1" dirty="0" smtClean="0">
                <a:latin typeface="Arial" pitchFamily="34" charset="0"/>
              </a:rPr>
            </a:br>
            <a:endParaRPr lang="ru-RU" dirty="0"/>
          </a:p>
        </p:txBody>
      </p:sp>
      <p:pic>
        <p:nvPicPr>
          <p:cNvPr id="4" name="Содержимое 3" descr="46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929454" cy="6880309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92933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latin typeface="Arial" pitchFamily="34" charset="0"/>
              </a:rPr>
              <a:t>Урал. Озеро </a:t>
            </a:r>
            <a:r>
              <a:rPr lang="ru-RU" sz="4000" i="1" dirty="0" err="1" smtClean="0">
                <a:latin typeface="Arial" pitchFamily="34" charset="0"/>
              </a:rPr>
              <a:t>Увильды</a:t>
            </a:r>
            <a:endParaRPr lang="ru-RU" sz="4000" dirty="0"/>
          </a:p>
        </p:txBody>
      </p:sp>
      <p:pic>
        <p:nvPicPr>
          <p:cNvPr id="4" name="Содержимое 3" descr="260807_6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7920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215082"/>
            <a:ext cx="8286776" cy="857228"/>
          </a:xfrm>
        </p:spPr>
        <p:txBody>
          <a:bodyPr>
            <a:noAutofit/>
          </a:bodyPr>
          <a:lstStyle/>
          <a:p>
            <a:r>
              <a:rPr lang="ru-RU" sz="3200" i="1" dirty="0" err="1" smtClean="0">
                <a:latin typeface="Arial" pitchFamily="34" charset="0"/>
              </a:rPr>
              <a:t>Сикияз-Тамакский</a:t>
            </a:r>
            <a:r>
              <a:rPr lang="ru-RU" sz="3200" i="1" dirty="0" smtClean="0">
                <a:latin typeface="Arial" pitchFamily="34" charset="0"/>
              </a:rPr>
              <a:t> пещерный комплекс</a:t>
            </a:r>
            <a:endParaRPr lang="ru-RU" sz="3200" dirty="0"/>
          </a:p>
        </p:txBody>
      </p:sp>
      <p:pic>
        <p:nvPicPr>
          <p:cNvPr id="4" name="Содержимое 3" descr="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356327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500810"/>
            <a:ext cx="9144000" cy="357190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>
                <a:latin typeface="Arial" pitchFamily="34" charset="0"/>
              </a:rPr>
              <a:t>хребет </a:t>
            </a:r>
            <a:r>
              <a:rPr lang="ru-RU" sz="4000" i="1" dirty="0" err="1" smtClean="0">
                <a:latin typeface="Arial" pitchFamily="34" charset="0"/>
              </a:rPr>
              <a:t>Таганай</a:t>
            </a:r>
            <a:r>
              <a:rPr lang="ru-RU" sz="4000" i="1" dirty="0" smtClean="0">
                <a:latin typeface="Arial" pitchFamily="34" charset="0"/>
              </a:rPr>
              <a:t> </a:t>
            </a:r>
            <a:r>
              <a:rPr lang="ru-RU" sz="4000" i="1" dirty="0" err="1" smtClean="0">
                <a:latin typeface="Arial" pitchFamily="34" charset="0"/>
              </a:rPr>
              <a:t>Откликной</a:t>
            </a:r>
            <a:r>
              <a:rPr lang="ru-RU" sz="4000" i="1" dirty="0" smtClean="0">
                <a:latin typeface="Arial" pitchFamily="34" charset="0"/>
              </a:rPr>
              <a:t> Гребень </a:t>
            </a:r>
            <a:r>
              <a:rPr lang="ru-RU" sz="4400" i="1" dirty="0" smtClean="0">
                <a:latin typeface="Arial" pitchFamily="34" charset="0"/>
              </a:rPr>
              <a:t/>
            </a:r>
            <a:br>
              <a:rPr lang="ru-RU" sz="4400" i="1" dirty="0" smtClean="0">
                <a:latin typeface="Arial" pitchFamily="34" charset="0"/>
              </a:rPr>
            </a:br>
            <a:endParaRPr lang="ru-RU" dirty="0"/>
          </a:p>
        </p:txBody>
      </p:sp>
      <p:pic>
        <p:nvPicPr>
          <p:cNvPr id="4" name="Содержимое 3" descr="465420923c9c6787a2633e8487ed09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966370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Новая папка (2)\презентация Экономическая география\mm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659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0"/>
            <a:ext cx="3357554" cy="6858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Полномочный</a:t>
            </a:r>
            <a:br>
              <a:rPr lang="ru-RU" sz="3200" dirty="0" smtClean="0"/>
            </a:br>
            <a:r>
              <a:rPr lang="ru-RU" sz="3200" dirty="0" smtClean="0"/>
              <a:t>Представитель </a:t>
            </a:r>
            <a:r>
              <a:rPr lang="ru-RU" sz="3200" dirty="0" smtClean="0"/>
              <a:t>Уральского федерального округа -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Винниченко</a:t>
            </a:r>
            <a:br>
              <a:rPr lang="ru-RU" sz="3200" dirty="0" smtClean="0"/>
            </a:br>
            <a:r>
              <a:rPr lang="ru-RU" sz="3200" dirty="0" smtClean="0"/>
              <a:t>Н. А.</a:t>
            </a:r>
            <a:endParaRPr lang="ru-RU" sz="3200" dirty="0"/>
          </a:p>
        </p:txBody>
      </p:sp>
      <p:pic>
        <p:nvPicPr>
          <p:cNvPr id="2050" name="Picture 2" descr="C:\Documents and Settings\Admin\Рабочий стол\Новая папка (2)\презентация Экономическая география\115_Vinihenk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8584"/>
            <a:ext cx="5786446" cy="686658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\Рабочий стол\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77342">
            <a:off x="4149474" y="2493666"/>
            <a:ext cx="5249453" cy="4034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Documents and Settings\Admin\Рабочий стол\180e903579d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31857">
            <a:off x="-49140" y="2521935"/>
            <a:ext cx="5445344" cy="3868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2714620"/>
          </a:xfrm>
        </p:spPr>
        <p:txBody>
          <a:bodyPr>
            <a:normAutofit/>
          </a:bodyPr>
          <a:lstStyle/>
          <a:p>
            <a:pPr algn="ctr"/>
            <a:r>
              <a:rPr lang="ru-RU" sz="32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Ура́льский</a:t>
            </a:r>
            <a:r>
              <a:rPr lang="ru-RU" sz="3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федера́льный</a:t>
            </a:r>
            <a:r>
              <a:rPr lang="ru-RU" sz="3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о́круг</a:t>
            </a:r>
            <a:r>
              <a:rPr lang="ru-RU" sz="3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— административное формирование в пределах Урала и Западной Сибири. Образован 13 мая 2000 года. Центр — город Екатеринбург.</a:t>
            </a:r>
            <a:endParaRPr lang="ru-RU" sz="3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dmin\Рабочий стол\600px-Urals_Federal_District_(numbered)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5784696" cy="592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/>
          <a:lstStyle/>
          <a:p>
            <a:pPr algn="ctr"/>
            <a:r>
              <a:rPr lang="ru-RU" dirty="0" smtClean="0"/>
              <a:t>Состав округа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43570" y="1000108"/>
            <a:ext cx="3500430" cy="585789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Курганская область</a:t>
            </a:r>
          </a:p>
          <a:p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Свердловская область</a:t>
            </a:r>
          </a:p>
          <a:p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Тюменская область</a:t>
            </a:r>
          </a:p>
          <a:p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 Ханты-Мансийский автономный округ</a:t>
            </a:r>
          </a:p>
          <a:p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5. Челябинская область</a:t>
            </a:r>
          </a:p>
          <a:p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6. Ямало-Ненецкий автономный округ</a:t>
            </a:r>
            <a:endParaRPr lang="ru-RU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Admin\Рабочий стол\Iskitim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28251">
            <a:off x="5405924" y="3756549"/>
            <a:ext cx="3801778" cy="2851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Documents and Settings\Admin\Рабочий стол\o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60904">
            <a:off x="2472453" y="2150084"/>
            <a:ext cx="4395650" cy="2892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Documents and Settings\Admin\Рабочий стол\урал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46324">
            <a:off x="5202483" y="177154"/>
            <a:ext cx="3958642" cy="2968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8786842" cy="857232"/>
          </a:xfrm>
        </p:spPr>
        <p:txBody>
          <a:bodyPr/>
          <a:lstStyle/>
          <a:p>
            <a:pPr algn="ctr"/>
            <a:r>
              <a:rPr lang="ru-RU" dirty="0" smtClean="0"/>
              <a:t>Территория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571480"/>
            <a:ext cx="9144000" cy="6286520"/>
          </a:xfrm>
        </p:spPr>
        <p:txBody>
          <a:bodyPr>
            <a:normAutofit fontScale="25000" lnSpcReduction="20000"/>
          </a:bodyPr>
          <a:lstStyle/>
          <a:p>
            <a:r>
              <a:rPr lang="ru-RU" sz="11200" dirty="0" smtClean="0">
                <a:solidFill>
                  <a:schemeClr val="bg1"/>
                </a:solidFill>
              </a:rPr>
              <a:t>Площадь: 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 </a:t>
            </a:r>
            <a:r>
              <a:rPr lang="ru-RU" sz="1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млн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789 тыс. км </a:t>
            </a:r>
            <a:r>
              <a:rPr lang="ru-RU" sz="11200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, 10,5 % площади РФ.</a:t>
            </a:r>
            <a:endParaRPr lang="ru-RU" sz="11200" dirty="0" smtClean="0"/>
          </a:p>
          <a:p>
            <a:r>
              <a:rPr lang="ru-RU" sz="11200" dirty="0" smtClean="0">
                <a:solidFill>
                  <a:schemeClr val="bg1"/>
                </a:solidFill>
              </a:rPr>
              <a:t>Орография, высшие точки:</a:t>
            </a:r>
          </a:p>
          <a:p>
            <a:pPr marL="265113">
              <a:buFont typeface="Wingdings" pitchFamily="2" charset="2"/>
              <a:buChar char="v"/>
            </a:pPr>
            <a:r>
              <a:rPr lang="ru-RU" sz="11200" dirty="0" smtClean="0"/>
              <a:t> 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Горы: Урал (г. Народная 1895 м);</a:t>
            </a:r>
          </a:p>
          <a:p>
            <a:pPr marL="265113">
              <a:buFont typeface="Wingdings" pitchFamily="2" charset="2"/>
              <a:buChar char="v"/>
            </a:pP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Плато Зауральское;</a:t>
            </a:r>
          </a:p>
          <a:p>
            <a:pPr marL="265113">
              <a:buFont typeface="Wingdings" pitchFamily="2" charset="2"/>
              <a:buChar char="v"/>
            </a:pP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Возвышенности: Сибирские Увалы;</a:t>
            </a:r>
          </a:p>
          <a:p>
            <a:pPr marL="265113">
              <a:buFont typeface="Wingdings" pitchFamily="2" charset="2"/>
              <a:buChar char="v"/>
            </a:pP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Низменности: </a:t>
            </a:r>
            <a:r>
              <a:rPr lang="ru-RU" sz="1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Западно-Сибирская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</a:t>
            </a:r>
          </a:p>
          <a:p>
            <a:r>
              <a:rPr lang="ru-RU" sz="11200" dirty="0" smtClean="0">
                <a:solidFill>
                  <a:schemeClr val="bg1"/>
                </a:solidFill>
              </a:rPr>
              <a:t>Гидрография:</a:t>
            </a:r>
          </a:p>
          <a:p>
            <a:pPr marL="265113">
              <a:buFont typeface="Wingdings" pitchFamily="2" charset="2"/>
              <a:buChar char="v"/>
            </a:pPr>
            <a:r>
              <a:rPr lang="ru-RU" sz="11200" dirty="0" smtClean="0"/>
              <a:t> 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реки (притоки): Обь (Иртыш, Тобол, Тура), Урал, </a:t>
            </a:r>
            <a:r>
              <a:rPr lang="ru-RU" sz="1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Пур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</a:t>
            </a:r>
          </a:p>
          <a:p>
            <a:pPr marL="265113">
              <a:buFont typeface="Wingdings" pitchFamily="2" charset="2"/>
              <a:buChar char="v"/>
            </a:pP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Моря: Карское;</a:t>
            </a:r>
          </a:p>
          <a:p>
            <a:pPr marL="265113">
              <a:buFont typeface="Wingdings" pitchFamily="2" charset="2"/>
              <a:buChar char="v"/>
            </a:pP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Заливы: Обская, </a:t>
            </a:r>
            <a:r>
              <a:rPr lang="ru-RU" sz="1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Тазовская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1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Гыданская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1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Байдарацкая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губа.</a:t>
            </a:r>
          </a:p>
          <a:p>
            <a:pPr marL="88900"/>
            <a:r>
              <a:rPr lang="ru-RU" sz="11200" dirty="0" smtClean="0">
                <a:solidFill>
                  <a:schemeClr val="bg1"/>
                </a:solidFill>
              </a:rPr>
              <a:t>Острова:</a:t>
            </a:r>
            <a:r>
              <a:rPr lang="ru-RU" sz="11200" dirty="0" smtClean="0"/>
              <a:t> 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Белый</a:t>
            </a:r>
            <a:r>
              <a:rPr lang="ru-RU" sz="11200" dirty="0" smtClean="0"/>
              <a:t>;</a:t>
            </a:r>
          </a:p>
          <a:p>
            <a:pPr marL="88900"/>
            <a:r>
              <a:rPr lang="ru-RU" sz="11200" dirty="0" smtClean="0">
                <a:solidFill>
                  <a:schemeClr val="bg1"/>
                </a:solidFill>
              </a:rPr>
              <a:t>Полуострова:</a:t>
            </a:r>
            <a:r>
              <a:rPr lang="ru-RU" sz="11200" dirty="0" smtClean="0"/>
              <a:t> 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Ямал, </a:t>
            </a:r>
            <a:r>
              <a:rPr lang="ru-RU" sz="1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Гыдан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Тазовский;</a:t>
            </a:r>
            <a:endParaRPr lang="ru-RU" sz="11200" dirty="0" smtClean="0"/>
          </a:p>
          <a:p>
            <a:pPr marL="88900"/>
            <a:r>
              <a:rPr lang="ru-RU" sz="11200" dirty="0" smtClean="0">
                <a:solidFill>
                  <a:schemeClr val="bg1"/>
                </a:solidFill>
              </a:rPr>
              <a:t>Природные зоны:</a:t>
            </a:r>
            <a:r>
              <a:rPr lang="ru-RU" sz="11200" dirty="0" smtClean="0"/>
              <a:t> </a:t>
            </a:r>
            <a:r>
              <a:rPr lang="ru-RU" sz="1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тундра, лесотундра, тайга, лесостепь, степь.</a:t>
            </a:r>
            <a:endParaRPr lang="ru-RU" sz="11200" dirty="0" smtClean="0"/>
          </a:p>
          <a:p>
            <a:pPr marL="88900"/>
            <a:endParaRPr lang="ru-RU" sz="9600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rot="771484">
            <a:off x="6800802" y="2877014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Уральские горы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357918" y="6488668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Западно-Сибирская</a:t>
            </a:r>
            <a:r>
              <a:rPr lang="ru-RU" dirty="0" smtClean="0"/>
              <a:t> </a:t>
            </a:r>
            <a:r>
              <a:rPr lang="ru-RU" dirty="0" err="1" smtClean="0"/>
              <a:t>низм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rot="21161710">
            <a:off x="2803732" y="487565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Река Обь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000"/>
                            </p:stCondLst>
                            <p:childTnLst>
                              <p:par>
                                <p:cTn id="7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4000"/>
                            </p:stCondLst>
                            <p:childTnLst>
                              <p:par>
                                <p:cTn id="9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ura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975189" y="785794"/>
            <a:ext cx="6168811" cy="5643602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softEdge rad="112500"/>
          </a:effectLst>
          <a:scene3d>
            <a:camera prst="perspectiveLeft"/>
            <a:lightRig rig="threePt" dir="t"/>
          </a:scene3d>
          <a:sp3d>
            <a:bevelT w="107950" prst="riblet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txBody>
          <a:bodyPr/>
          <a:lstStyle/>
          <a:p>
            <a:pPr algn="ctr"/>
            <a:r>
              <a:rPr lang="ru-RU" dirty="0" smtClean="0"/>
              <a:t>Границы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000108"/>
            <a:ext cx="3571868" cy="4786346"/>
          </a:xfrm>
        </p:spPr>
        <p:txBody>
          <a:bodyPr>
            <a:norm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ВНЕШНИЕ: </a:t>
            </a:r>
          </a:p>
          <a:p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с Казахстаном;</a:t>
            </a:r>
          </a:p>
          <a:p>
            <a:endParaRPr lang="ru-RU" sz="3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ВНУТРЕННИЕ:</a:t>
            </a: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</a:p>
          <a:p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 Приволжским, </a:t>
            </a:r>
          </a:p>
          <a:p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Северо-Западным, </a:t>
            </a:r>
          </a:p>
          <a:p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Сибирским ФО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Копия 438042_BIG_0_0.jpg"/>
          <p:cNvPicPr>
            <a:picLocks noChangeAspect="1" noChangeArrowheads="1"/>
          </p:cNvPicPr>
          <p:nvPr/>
        </p:nvPicPr>
        <p:blipFill>
          <a:blip r:embed="rId2"/>
          <a:srcRect l="16196" t="13433" r="48375" b="34328"/>
          <a:stretch>
            <a:fillRect/>
          </a:stretch>
        </p:blipFill>
        <p:spPr bwMode="auto">
          <a:xfrm>
            <a:off x="1857356" y="2071654"/>
            <a:ext cx="4786346" cy="4786346"/>
          </a:xfrm>
          <a:prstGeom prst="roundRect">
            <a:avLst>
              <a:gd name="adj" fmla="val 8039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3912"/>
          </a:xfrm>
        </p:spPr>
        <p:txBody>
          <a:bodyPr/>
          <a:lstStyle/>
          <a:p>
            <a:pPr algn="ctr"/>
            <a:r>
              <a:rPr lang="ru-RU" dirty="0" smtClean="0"/>
              <a:t>Природные ресурсы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714356"/>
            <a:ext cx="9144000" cy="200026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Уникальные запасы нефти (73% запасов, 65% добычи) и природного газа (90% запасов и добычи), марганец (25%), железная руда, серебро, золото, свинец, никель, уголь, лес.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12"/>
          </a:xfrm>
        </p:spPr>
        <p:txBody>
          <a:bodyPr/>
          <a:lstStyle/>
          <a:p>
            <a:pPr algn="ctr"/>
            <a:r>
              <a:rPr lang="ru-RU" dirty="0" smtClean="0"/>
              <a:t>Население и национальный состав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357298"/>
            <a:ext cx="9144000" cy="1785950"/>
          </a:xfrm>
        </p:spPr>
        <p:txBody>
          <a:bodyPr>
            <a:no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Численность: 12,4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млн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чел.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Плотность населения: 7 чел/км</a:t>
            </a:r>
            <a:r>
              <a:rPr lang="ru-RU" sz="3200" b="1" cap="all" baseline="30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0" y="2500306"/>
            <a:ext cx="9144000" cy="4357694"/>
            <a:chOff x="0" y="2500306"/>
            <a:chExt cx="9144000" cy="4357694"/>
          </a:xfrm>
        </p:grpSpPr>
        <p:pic>
          <p:nvPicPr>
            <p:cNvPr id="4098" name="Picture 2" descr="C:\Documents and Settings\Admin\Рабочий стол\ar12247314510833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500306"/>
              <a:ext cx="7300156" cy="435769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6" name="Picture 2" descr="C:\Documents and Settings\Admin\Рабочий стол\ar12247314510833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58790" y="2571744"/>
              <a:ext cx="6985210" cy="428625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800"/>
                            </p:stCondLst>
                            <p:childTnLst>
                              <p:par>
                                <p:cTn id="3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/>
          <a:lstStyle/>
          <a:p>
            <a:pPr algn="ctr"/>
            <a:r>
              <a:rPr lang="ru-RU" dirty="0" smtClean="0"/>
              <a:t>Экономика, основные экономические показатели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500174"/>
            <a:ext cx="9144000" cy="5143536"/>
          </a:xfrm>
        </p:spPr>
        <p:txBody>
          <a:bodyPr>
            <a:normAutofit/>
          </a:bodyPr>
          <a:lstStyle/>
          <a:p>
            <a:pPr marL="530225" indent="-441325"/>
            <a:r>
              <a:rPr lang="ru-RU" sz="2800" dirty="0" smtClean="0"/>
              <a:t>Доля региона в РФ:</a:t>
            </a:r>
          </a:p>
          <a:p>
            <a:pPr marL="530225" indent="-441325">
              <a:buFont typeface="Wingdings" pitchFamily="2" charset="2"/>
              <a:buChar char="v"/>
            </a:pPr>
            <a:r>
              <a:rPr lang="ru-RU" sz="2800" dirty="0" smtClean="0"/>
              <a:t> в производстве основных товаров: электроэнергии 15,2%, нефть 67,2%, газ 91%, прокат 37%, станки 7,5%,  древесина 7,9%.</a:t>
            </a:r>
          </a:p>
          <a:p>
            <a:pPr marL="530225" indent="-441325">
              <a:buFont typeface="Wingdings" pitchFamily="2" charset="2"/>
              <a:buChar char="v"/>
            </a:pPr>
            <a:r>
              <a:rPr lang="ru-RU" sz="2800" dirty="0" smtClean="0"/>
              <a:t>В производстве промышленной продукции 19,2%</a:t>
            </a:r>
          </a:p>
          <a:p>
            <a:pPr marL="530225" indent="-441325">
              <a:buFont typeface="Wingdings" pitchFamily="2" charset="2"/>
              <a:buChar char="v"/>
            </a:pPr>
            <a:r>
              <a:rPr lang="ru-RU" sz="2800" dirty="0" smtClean="0"/>
              <a:t>В производстве с/</a:t>
            </a:r>
            <a:r>
              <a:rPr lang="ru-RU" sz="2800" dirty="0" err="1" smtClean="0"/>
              <a:t>х</a:t>
            </a:r>
            <a:r>
              <a:rPr lang="ru-RU" sz="2800" dirty="0" smtClean="0"/>
              <a:t> продукции 6,5%</a:t>
            </a:r>
          </a:p>
          <a:p>
            <a:pPr marL="530225" indent="-441325">
              <a:buFont typeface="Wingdings" pitchFamily="2" charset="2"/>
              <a:buChar char="v"/>
            </a:pPr>
            <a:r>
              <a:rPr lang="ru-RU" sz="2800" dirty="0" smtClean="0"/>
              <a:t>В инвестициях в основной капитал 20,8%</a:t>
            </a:r>
          </a:p>
          <a:p>
            <a:pPr marL="530225" indent="-441325">
              <a:buFont typeface="Wingdings" pitchFamily="2" charset="2"/>
              <a:buChar char="v"/>
            </a:pPr>
            <a:r>
              <a:rPr lang="ru-RU" sz="2800" dirty="0" smtClean="0"/>
              <a:t>В иностранных инвестициях 18,7%</a:t>
            </a:r>
          </a:p>
          <a:p>
            <a:pPr marL="530225" indent="-441325">
              <a:buFont typeface="Wingdings" pitchFamily="2" charset="2"/>
              <a:buChar char="v"/>
            </a:pPr>
            <a:r>
              <a:rPr lang="ru-RU" sz="2800" dirty="0" smtClean="0"/>
              <a:t>В розничном товарообороте 8%</a:t>
            </a:r>
          </a:p>
          <a:p>
            <a:pPr marL="530225" indent="-441325">
              <a:buFont typeface="Wingdings" pitchFamily="2" charset="2"/>
              <a:buChar char="v"/>
            </a:pPr>
            <a:r>
              <a:rPr lang="ru-RU" sz="2800" dirty="0" smtClean="0"/>
              <a:t>В объеме платных услуг населению 8,2%</a:t>
            </a:r>
          </a:p>
          <a:p>
            <a:pPr marL="530225" indent="-441325">
              <a:buFont typeface="Wingdings" pitchFamily="2" charset="2"/>
              <a:buChar char="v"/>
            </a:pPr>
            <a:endParaRPr lang="ru-RU" sz="2800" dirty="0" smtClean="0"/>
          </a:p>
          <a:p>
            <a:pPr marL="530225" indent="-441325">
              <a:buFont typeface="Wingdings" pitchFamily="2" charset="2"/>
              <a:buChar char="v"/>
            </a:pPr>
            <a:endParaRPr lang="ru-RU" sz="28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big.pho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/>
          <a:lstStyle/>
          <a:p>
            <a:pPr algn="ctr"/>
            <a:r>
              <a:rPr lang="ru-RU" sz="5400" dirty="0" smtClean="0"/>
              <a:t>Транспорт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714356"/>
            <a:ext cx="9144000" cy="242889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dirty="0" smtClean="0">
                <a:ln/>
                <a:solidFill>
                  <a:schemeClr val="accent3"/>
                </a:solidFill>
              </a:rPr>
              <a:t>Длина железных дорог: 10130 км, 11,6% РФ;</a:t>
            </a:r>
          </a:p>
          <a:p>
            <a:r>
              <a:rPr lang="ru-RU" sz="4000" b="1" dirty="0" smtClean="0">
                <a:ln/>
                <a:solidFill>
                  <a:schemeClr val="accent3"/>
                </a:solidFill>
              </a:rPr>
              <a:t>Длина шоссейных дорог с твердым покрытием: 36250 км , 4,8% РФ.</a:t>
            </a:r>
            <a:endParaRPr lang="ru-RU" sz="40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434</TotalTime>
  <Words>441</Words>
  <Application>Microsoft Office PowerPoint</Application>
  <PresentationFormat>Экран (4:3)</PresentationFormat>
  <Paragraphs>95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Уральский федеральный округ</vt:lpstr>
      <vt:lpstr>Слайд 2</vt:lpstr>
      <vt:lpstr>Состав округа</vt:lpstr>
      <vt:lpstr>Территория</vt:lpstr>
      <vt:lpstr>Границы</vt:lpstr>
      <vt:lpstr>Природные ресурсы</vt:lpstr>
      <vt:lpstr>Население и национальный состав</vt:lpstr>
      <vt:lpstr>Экономика, основные экономические показатели</vt:lpstr>
      <vt:lpstr>Транспорт</vt:lpstr>
      <vt:lpstr>Сравнительные характеристики субъектов УФО</vt:lpstr>
      <vt:lpstr>Доля в общем объеме промышленной продукции УФО</vt:lpstr>
      <vt:lpstr>Структура промышленного производства в Уральском федеральном округе</vt:lpstr>
      <vt:lpstr>Промышленность и строительство</vt:lpstr>
      <vt:lpstr>Выходы яшмы на горе Полковник у города Орск </vt:lpstr>
      <vt:lpstr>Урал. Озеро Увильды</vt:lpstr>
      <vt:lpstr>Сикияз-Тамакский пещерный комплекс</vt:lpstr>
      <vt:lpstr>хребет Таганай Откликной Гребень  </vt:lpstr>
      <vt:lpstr>Слайд 18</vt:lpstr>
      <vt:lpstr>Полномочный Представитель Уральского федерального округа -  Винниченко Н. А.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Уральский федеральный округ</dc:title>
  <dc:creator>Admin</dc:creator>
  <cp:lastModifiedBy>Admin</cp:lastModifiedBy>
  <cp:revision>37</cp:revision>
  <dcterms:created xsi:type="dcterms:W3CDTF">2011-02-26T19:28:23Z</dcterms:created>
  <dcterms:modified xsi:type="dcterms:W3CDTF">2011-03-03T17:33:19Z</dcterms:modified>
</cp:coreProperties>
</file>