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7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54ED14-72A3-4190-924F-B0446C5D970C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45B23B2-6B0B-4649-A092-5A6CD3D52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924944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Финансовый механизм реализации государственной политики в сфере социальной защиты населения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653136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Выполнила:   </a:t>
            </a:r>
          </a:p>
          <a:p>
            <a:pPr algn="r"/>
            <a:r>
              <a:rPr lang="ru-RU" dirty="0" smtClean="0"/>
              <a:t>студентка группы 3У1</a:t>
            </a:r>
          </a:p>
          <a:p>
            <a:pPr algn="r"/>
            <a:r>
              <a:rPr lang="ru-RU" dirty="0" smtClean="0"/>
              <a:t>Мироненко Анастасия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нуждается в социальной защите?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ru-RU" dirty="0" smtClean="0"/>
              <a:t>безработные;</a:t>
            </a:r>
          </a:p>
          <a:p>
            <a:pPr lvl="0" algn="just"/>
            <a:r>
              <a:rPr lang="ru-RU" dirty="0" smtClean="0"/>
              <a:t>вынужденные беженцы и переселенцы;</a:t>
            </a:r>
          </a:p>
          <a:p>
            <a:pPr lvl="0" algn="just"/>
            <a:r>
              <a:rPr lang="ru-RU" dirty="0" smtClean="0"/>
              <a:t>дети - круглые сироты;</a:t>
            </a:r>
          </a:p>
          <a:p>
            <a:pPr lvl="0" algn="just"/>
            <a:r>
              <a:rPr lang="ru-RU" dirty="0" smtClean="0"/>
              <a:t>дети с </a:t>
            </a:r>
            <a:r>
              <a:rPr lang="ru-RU" dirty="0" err="1" smtClean="0"/>
              <a:t>девиантным</a:t>
            </a:r>
            <a:r>
              <a:rPr lang="ru-RU" dirty="0" smtClean="0"/>
              <a:t> поведением;</a:t>
            </a:r>
          </a:p>
          <a:p>
            <a:pPr lvl="0" algn="just"/>
            <a:r>
              <a:rPr lang="ru-RU" dirty="0" smtClean="0"/>
              <a:t>семьи, в которых проживают дети-инвалиды, дети - круглые сироты;</a:t>
            </a:r>
          </a:p>
          <a:p>
            <a:pPr lvl="0" algn="just"/>
            <a:r>
              <a:rPr lang="ru-RU" dirty="0" smtClean="0"/>
              <a:t>малообеспеченные семьи;</a:t>
            </a:r>
          </a:p>
          <a:p>
            <a:pPr lvl="0" algn="just"/>
            <a:r>
              <a:rPr lang="ru-RU" dirty="0" smtClean="0"/>
              <a:t>многодетные семьи;</a:t>
            </a:r>
          </a:p>
          <a:p>
            <a:pPr lvl="0" algn="just"/>
            <a:r>
              <a:rPr lang="ru-RU" dirty="0" smtClean="0"/>
              <a:t>одинокие матери;</a:t>
            </a:r>
          </a:p>
          <a:p>
            <a:pPr lvl="0" algn="just"/>
            <a:r>
              <a:rPr lang="ru-RU" dirty="0" smtClean="0"/>
              <a:t>лица с ограниченными возможностями.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Составляющие системы социальной защиты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Система социальной защиты населения на современном этапе включает в себя:</a:t>
            </a:r>
          </a:p>
          <a:p>
            <a:pPr lvl="0" algn="just"/>
            <a:r>
              <a:rPr lang="ru-RU" dirty="0" smtClean="0"/>
              <a:t>социальное обеспечение;</a:t>
            </a:r>
          </a:p>
          <a:p>
            <a:pPr lvl="0" algn="just"/>
            <a:r>
              <a:rPr lang="ru-RU" dirty="0" smtClean="0"/>
              <a:t>социальное страхование;</a:t>
            </a:r>
          </a:p>
          <a:p>
            <a:pPr lvl="0" algn="just"/>
            <a:r>
              <a:rPr lang="ru-RU" dirty="0" smtClean="0"/>
              <a:t>социальную поддержку (помощь);</a:t>
            </a:r>
          </a:p>
          <a:p>
            <a:endParaRPr lang="ru-RU" dirty="0"/>
          </a:p>
        </p:txBody>
      </p:sp>
      <p:pic>
        <p:nvPicPr>
          <p:cNvPr id="9218" name="Picture 2" descr="http://samburg.ru/Image/socialnaja_sf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149080"/>
            <a:ext cx="3838575" cy="2552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Эффективная социальная защита предполагает проведение политики, адекватно реагирующей на социальное самочувствие людей, способной улавливать рост социального недовольства и социальной напряженности, предупреждать возможные конфликты и радикальные формы протеста</a:t>
            </a:r>
            <a:endParaRPr lang="ru-RU" dirty="0"/>
          </a:p>
        </p:txBody>
      </p:sp>
      <p:pic>
        <p:nvPicPr>
          <p:cNvPr id="8194" name="Picture 2" descr="http://dndz.tv/image_add/1_2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509120"/>
            <a:ext cx="3600400" cy="2160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Финансовый механизм предоставления государственной социальной помощи в Российской Федерации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Основные функции финансирования следующие:</a:t>
            </a:r>
          </a:p>
          <a:p>
            <a:pPr lvl="0"/>
            <a:r>
              <a:rPr lang="ru-RU" dirty="0" smtClean="0"/>
              <a:t>распределительная;</a:t>
            </a:r>
          </a:p>
          <a:p>
            <a:pPr lvl="0"/>
            <a:r>
              <a:rPr lang="ru-RU" dirty="0" smtClean="0"/>
              <a:t>стимулирующая;</a:t>
            </a:r>
          </a:p>
          <a:p>
            <a:pPr lvl="0"/>
            <a:r>
              <a:rPr lang="ru-RU" dirty="0" smtClean="0"/>
              <a:t>контролирующая.</a:t>
            </a:r>
          </a:p>
          <a:p>
            <a:endParaRPr lang="ru-RU" dirty="0"/>
          </a:p>
        </p:txBody>
      </p:sp>
      <p:pic>
        <p:nvPicPr>
          <p:cNvPr id="7170" name="Picture 2" descr="http://c-m-m.ru/finance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140968"/>
            <a:ext cx="5040560" cy="3168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Реализация функций в социальной сфере осуществляется на основе ряда принципов:</a:t>
            </a:r>
          </a:p>
          <a:p>
            <a:pPr algn="just"/>
            <a:r>
              <a:rPr lang="ru-RU" dirty="0" smtClean="0"/>
              <a:t>Принцип использования всех финансово-экономических факторов для повышения уровня социальной защиты и формирования социальных фондов;</a:t>
            </a:r>
          </a:p>
          <a:p>
            <a:pPr algn="just"/>
            <a:r>
              <a:rPr lang="ru-RU" dirty="0" smtClean="0"/>
              <a:t>Принцип социального реагирования;</a:t>
            </a:r>
          </a:p>
          <a:p>
            <a:pPr algn="just"/>
            <a:r>
              <a:rPr lang="ru-RU" dirty="0" smtClean="0"/>
              <a:t>Принцип дифференцированного подхода при определении размеров ассигнований и социальной помощи;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48840"/>
            <a:ext cx="8229600" cy="4709160"/>
          </a:xfrm>
        </p:spPr>
        <p:txBody>
          <a:bodyPr/>
          <a:lstStyle/>
          <a:p>
            <a:pPr algn="just"/>
            <a:r>
              <a:rPr lang="ru-RU" dirty="0" smtClean="0"/>
              <a:t>Принцип самостоятельности местных органов власти в накоплении и использовании средств;</a:t>
            </a:r>
          </a:p>
          <a:p>
            <a:pPr algn="just"/>
            <a:r>
              <a:rPr lang="ru-RU" dirty="0" smtClean="0"/>
              <a:t>Учет государственных минимальных стандартов;</a:t>
            </a:r>
          </a:p>
          <a:p>
            <a:pPr lvl="0" algn="just"/>
            <a:r>
              <a:rPr lang="ru-RU" dirty="0" smtClean="0"/>
              <a:t>Преимущество социальной сферы при распределении дополнительных бюджетных доходов.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5973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Финансирование мероприятий по социальной защите населения осуществляется из различных источников:</a:t>
            </a:r>
          </a:p>
          <a:p>
            <a:pPr>
              <a:buNone/>
            </a:pPr>
            <a:r>
              <a:rPr lang="ru-RU" dirty="0" smtClean="0"/>
              <a:t>I. Государственный бюджет, в том числе:</a:t>
            </a:r>
          </a:p>
          <a:p>
            <a:r>
              <a:rPr lang="ru-RU" dirty="0" smtClean="0"/>
              <a:t>- федеральный бюджет;</a:t>
            </a:r>
          </a:p>
          <a:p>
            <a:r>
              <a:rPr lang="ru-RU" dirty="0" smtClean="0"/>
              <a:t>- бюджеты субъектов федерации (республик, краев, авто­номных областей и др.);</a:t>
            </a:r>
          </a:p>
          <a:p>
            <a:r>
              <a:rPr lang="ru-RU" dirty="0" smtClean="0"/>
              <a:t>- муниципальные бюджеты.</a:t>
            </a:r>
          </a:p>
          <a:p>
            <a:pPr>
              <a:buNone/>
            </a:pPr>
            <a:r>
              <a:rPr lang="ru-RU" dirty="0" smtClean="0"/>
              <a:t>II. Государственные внебюджетные фонды, в том числе:</a:t>
            </a:r>
          </a:p>
          <a:p>
            <a:r>
              <a:rPr lang="ru-RU" dirty="0" smtClean="0"/>
              <a:t>- фонд социального страхования;</a:t>
            </a:r>
          </a:p>
          <a:p>
            <a:r>
              <a:rPr lang="ru-RU" dirty="0" smtClean="0"/>
              <a:t>- пенсионный фонд;</a:t>
            </a:r>
          </a:p>
          <a:p>
            <a:r>
              <a:rPr lang="ru-RU" dirty="0" smtClean="0"/>
              <a:t>- фонд занятости;</a:t>
            </a:r>
          </a:p>
          <a:p>
            <a:r>
              <a:rPr lang="ru-RU" dirty="0" smtClean="0"/>
              <a:t>- фонд обязательного медицинского страхования;</a:t>
            </a:r>
          </a:p>
          <a:p>
            <a:r>
              <a:rPr lang="ru-RU" dirty="0" smtClean="0"/>
              <a:t>- республиканский (федеральный) и территориальные фонды социальной поддержки населения.</a:t>
            </a:r>
          </a:p>
          <a:p>
            <a:pPr>
              <a:buNone/>
            </a:pPr>
            <a:r>
              <a:rPr lang="ru-RU" dirty="0" smtClean="0"/>
              <a:t>III. Негосударственные источники финансирования (частные и общественные благотворительные фонды и др.).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Подводя итоги, важно отметить, что эффективная социальная политика государства является неотъемлемой функцией цивилизованного государства и модернизированного общества, а финансовый механизм реализации политики требует постоянного совершенствования и развития, что предопределяет возможности его количественного и качественного воздействия как на социальную сферу, так и на экономику страны в целом.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8052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Поляк Г.Б. Бюджетная система Российской Федерации: Учебник для бакалавров. – М.: Проспект, 2014. – С. 231-245.</a:t>
            </a:r>
          </a:p>
          <a:p>
            <a:pPr lvl="0"/>
            <a:r>
              <a:rPr lang="ru-RU" dirty="0" err="1" smtClean="0"/>
              <a:t>Ермошина</a:t>
            </a:r>
            <a:r>
              <a:rPr lang="ru-RU" dirty="0" smtClean="0"/>
              <a:t> Г.П., Поздняков В.Я. Региональная экономика: Учебное пособие. – М.: ИНФРА-М, 2013. – С. 407-442.</a:t>
            </a:r>
          </a:p>
          <a:p>
            <a:pPr lvl="0"/>
            <a:r>
              <a:rPr lang="ru-RU" dirty="0" smtClean="0"/>
              <a:t>Грязнова А.Г., Маркина Е.В., Седова М. Л. Финансы: Учебник. 2-е издание. – М.: Финансы и статистика, 2012. – С. 390-425. </a:t>
            </a:r>
          </a:p>
          <a:p>
            <a:pPr lvl="0"/>
            <a:r>
              <a:rPr lang="ru-RU" dirty="0" err="1" smtClean="0"/>
              <a:t>Холостова</a:t>
            </a:r>
            <a:r>
              <a:rPr lang="ru-RU" dirty="0" smtClean="0"/>
              <a:t> Е. И. История социальной работы в России: Учебник. – М.: Дашков и К, 2013. – С. 215-230.</a:t>
            </a:r>
          </a:p>
          <a:p>
            <a:pPr lvl="0"/>
            <a:r>
              <a:rPr lang="ru-RU" dirty="0" err="1" smtClean="0"/>
              <a:t>Павлюченко</a:t>
            </a:r>
            <a:r>
              <a:rPr lang="ru-RU" dirty="0" smtClean="0"/>
              <a:t> В.Г. Социальное страхование: Учебник для бакалавров. – М.: Дашков и К, 2015. – С. 221-230. </a:t>
            </a:r>
          </a:p>
          <a:p>
            <a:pPr lvl="0"/>
            <a:r>
              <a:rPr lang="ru-RU" dirty="0" smtClean="0"/>
              <a:t>Павлова И. В. Система социальной защиты в экономике России </a:t>
            </a:r>
            <a:r>
              <a:rPr lang="en-US" dirty="0" smtClean="0"/>
              <a:t>/ </a:t>
            </a:r>
            <a:r>
              <a:rPr lang="ru-RU" dirty="0" smtClean="0"/>
              <a:t>И. В. Павлова</a:t>
            </a:r>
            <a:r>
              <a:rPr lang="en-US" dirty="0" smtClean="0"/>
              <a:t>// </a:t>
            </a:r>
            <a:r>
              <a:rPr lang="ru-RU" dirty="0" smtClean="0"/>
              <a:t>Вестник Тамбовского университета. – 2012. - №7. – С. 1-5.</a:t>
            </a:r>
          </a:p>
          <a:p>
            <a:pPr lvl="0"/>
            <a:r>
              <a:rPr lang="ru-RU" dirty="0" smtClean="0"/>
              <a:t>Организация работы органов социальной защиты</a:t>
            </a:r>
            <a:r>
              <a:rPr lang="en-US" dirty="0" smtClean="0"/>
              <a:t>/ </a:t>
            </a:r>
            <a:r>
              <a:rPr lang="ru-RU" dirty="0" smtClean="0"/>
              <a:t>[Электронный ресурс]. – Режим доступа</a:t>
            </a:r>
            <a:r>
              <a:rPr lang="ru-RU" dirty="0" smtClean="0">
                <a:solidFill>
                  <a:srgbClr val="7030A0"/>
                </a:solidFill>
              </a:rPr>
              <a:t>: </a:t>
            </a:r>
            <a:r>
              <a:rPr lang="ru-RU" u="sng" dirty="0" smtClean="0">
                <a:solidFill>
                  <a:srgbClr val="7030A0"/>
                </a:solidFill>
              </a:rPr>
              <a:t>http://www.classs.ru/library/node/2707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(дата обращения: 22.11.2015).</a:t>
            </a:r>
          </a:p>
          <a:p>
            <a:pPr lvl="0"/>
            <a:r>
              <a:rPr lang="ru-RU" dirty="0" smtClean="0"/>
              <a:t>Финансовый механизм социальной защиты</a:t>
            </a:r>
            <a:r>
              <a:rPr lang="en-US" dirty="0" smtClean="0"/>
              <a:t>/ </a:t>
            </a:r>
            <a:r>
              <a:rPr lang="ru-RU" dirty="0" smtClean="0"/>
              <a:t>[Электронный ресурс]. – Режим доступа: </a:t>
            </a:r>
            <a:r>
              <a:rPr lang="ru-RU" u="sng" dirty="0" smtClean="0">
                <a:solidFill>
                  <a:srgbClr val="7030A0"/>
                </a:solidFill>
              </a:rPr>
              <a:t>http://studme.org/180602038453/strahovoe_delo/finansovyy_mehanizm_sotsialnogo_strahovaniya  </a:t>
            </a:r>
            <a:r>
              <a:rPr lang="ru-RU" dirty="0" smtClean="0"/>
              <a:t>(дата обращения: 22.11.2015).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09120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/>
              <a:t>Проблема регулирования финансового механизма социальной защиты населения является актуальной для любого государства, в связи с тем, что в каждом государстве есть граждане, нуждающиеся в социальной защите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dirty="0" smtClean="0"/>
              <a:t>Целью работы является изучение финансового механизма социальной защиты населения, его динамики и структуры.</a:t>
            </a:r>
          </a:p>
          <a:p>
            <a:endParaRPr lang="ru-RU" dirty="0"/>
          </a:p>
        </p:txBody>
      </p:sp>
      <p:pic>
        <p:nvPicPr>
          <p:cNvPr id="17410" name="Picture 2" descr="http://dengivsetakipahnyt.com/wp-content/uploads/2011/12/kartina-svoey-ce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005064"/>
            <a:ext cx="2448272" cy="2448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0916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sz="3200" dirty="0" smtClean="0"/>
              <a:t>В связи с поставленной целью необходимо решить следующие задачи:</a:t>
            </a:r>
          </a:p>
          <a:p>
            <a:pPr lvl="0" algn="just"/>
            <a:r>
              <a:rPr lang="ru-RU" sz="3200" dirty="0" smtClean="0"/>
              <a:t>Изучить теоретические основы социальной защиты населения.</a:t>
            </a:r>
          </a:p>
          <a:p>
            <a:pPr lvl="0" algn="just"/>
            <a:r>
              <a:rPr lang="ru-RU" sz="3200" dirty="0" smtClean="0"/>
              <a:t>Проанализировать основные проблемы системы социальной защиты населения и возможные пути их устранения.</a:t>
            </a:r>
          </a:p>
          <a:p>
            <a:pPr lvl="0" algn="just"/>
            <a:r>
              <a:rPr lang="ru-RU" sz="3200" dirty="0" smtClean="0"/>
              <a:t>Показать перспективы развития финансового механизма социальной защиты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Теоретические основы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997152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Социальная защита</a:t>
            </a:r>
            <a:r>
              <a:rPr lang="ru-RU" b="1" dirty="0" smtClean="0"/>
              <a:t> -</a:t>
            </a:r>
            <a:r>
              <a:rPr lang="ru-RU" dirty="0" smtClean="0"/>
              <a:t> политика и целенаправленные действия, а также средства государства и общества, обеспечивающие индивиду, социальной группе, в целом населению комплексное, разностороннее решение различных проблем, обусловленных социальными рисками, которые могут привести или уже привели к полной или частичной потере указанными субъектами возможностей реализации прав, свобод и законных интересов, экономической самостоятельности и социального благополучия, а также их оптимального развития, восстановления или приобретениях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Теоретические основы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7091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Центральный субъект социальной защиты - государство. </a:t>
            </a:r>
          </a:p>
          <a:p>
            <a:r>
              <a:rPr lang="ru-RU" dirty="0" smtClean="0"/>
              <a:t>Человек, нуждающийся в социальной защите - одновременно и субъект, и объект социальной защиты. </a:t>
            </a:r>
          </a:p>
          <a:p>
            <a:r>
              <a:rPr lang="ru-RU" dirty="0" smtClean="0"/>
              <a:t>Объектами социальной защиты являются социальные институты в лице конкретных социальных организаций, учреждений, систем (образования, здравоохранения, социальной защиты, занятости, труда, культуры, спортивно-оздоровительного комплекса).</a:t>
            </a:r>
          </a:p>
          <a:p>
            <a:endParaRPr lang="ru-RU" dirty="0"/>
          </a:p>
        </p:txBody>
      </p:sp>
      <p:pic>
        <p:nvPicPr>
          <p:cNvPr id="14338" name="Picture 2" descr="http://vremiadengi.com/ifls/small-image/120721-190530-2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4257" y="3212976"/>
            <a:ext cx="1359743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7091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Государственная система социальной защиты населения проявляется в разнообразных формах:</a:t>
            </a:r>
          </a:p>
          <a:p>
            <a:pPr lvl="0"/>
            <a:r>
              <a:rPr lang="ru-RU" dirty="0" smtClean="0"/>
              <a:t>пособия по безработице;</a:t>
            </a:r>
          </a:p>
          <a:p>
            <a:pPr lvl="0"/>
            <a:r>
              <a:rPr lang="ru-RU" dirty="0" smtClean="0"/>
              <a:t>пенсии;</a:t>
            </a:r>
          </a:p>
          <a:p>
            <a:pPr lvl="0"/>
            <a:r>
              <a:rPr lang="ru-RU" dirty="0" smtClean="0"/>
              <a:t>пособия по болезни, инвалидности;</a:t>
            </a:r>
          </a:p>
          <a:p>
            <a:pPr lvl="0"/>
            <a:r>
              <a:rPr lang="ru-RU" dirty="0" smtClean="0"/>
              <a:t>жилищные пособия;</a:t>
            </a:r>
          </a:p>
          <a:p>
            <a:pPr lvl="0"/>
            <a:r>
              <a:rPr lang="ru-RU" dirty="0" smtClean="0"/>
              <a:t>пособия на получение образования;</a:t>
            </a:r>
          </a:p>
          <a:p>
            <a:pPr lvl="0"/>
            <a:r>
              <a:rPr lang="ru-RU" dirty="0" smtClean="0"/>
              <a:t>медицинская помощь;</a:t>
            </a:r>
          </a:p>
          <a:p>
            <a:pPr lvl="0"/>
            <a:r>
              <a:rPr lang="ru-RU" dirty="0" smtClean="0"/>
              <a:t>гарантирование государством минимального уровня доходов.</a:t>
            </a:r>
          </a:p>
          <a:p>
            <a:endParaRPr lang="ru-RU" dirty="0"/>
          </a:p>
        </p:txBody>
      </p:sp>
      <p:pic>
        <p:nvPicPr>
          <p:cNvPr id="13314" name="Picture 2" descr="http://360tv.ru/binfiles/images/20150318/bd35b7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437112"/>
            <a:ext cx="5220040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Основными направлениями формирования эффективной системы социальной защиты считаются: </a:t>
            </a:r>
          </a:p>
          <a:p>
            <a:pPr algn="just"/>
            <a:r>
              <a:rPr lang="ru-RU" dirty="0" smtClean="0"/>
              <a:t>поддержка беднейших слоев населения;</a:t>
            </a:r>
          </a:p>
          <a:p>
            <a:pPr algn="just"/>
            <a:r>
              <a:rPr lang="ru-RU" dirty="0" smtClean="0"/>
              <a:t> гарантия права на труд; </a:t>
            </a:r>
          </a:p>
          <a:p>
            <a:pPr algn="just"/>
            <a:r>
              <a:rPr lang="ru-RU" dirty="0" smtClean="0"/>
              <a:t>регулирование занятости. </a:t>
            </a:r>
          </a:p>
          <a:p>
            <a:endParaRPr lang="ru-RU" dirty="0"/>
          </a:p>
        </p:txBody>
      </p:sp>
      <p:pic>
        <p:nvPicPr>
          <p:cNvPr id="12292" name="Picture 4" descr="http://static.medportal.ru/pic/mednovosti/news/2013/08/30/011poverty/a_340x2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05064"/>
            <a:ext cx="3238500" cy="2428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нуждается в социальной защите?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В первоочередном порядке в социальной защите в российской Федерации нуждаются:</a:t>
            </a:r>
          </a:p>
          <a:p>
            <a:pPr lvl="0" algn="just"/>
            <a:r>
              <a:rPr lang="ru-RU" dirty="0" smtClean="0"/>
              <a:t>граждане пожилого возраста, особенно одинокие и одиноко проживающие, в том числе и одинокие супружеские пары;</a:t>
            </a:r>
          </a:p>
          <a:p>
            <a:pPr lvl="0" algn="just"/>
            <a:r>
              <a:rPr lang="ru-RU" dirty="0" smtClean="0"/>
              <a:t>инвалиды, в т.ч. инвалиды с детства и дети-инвалиды;</a:t>
            </a:r>
          </a:p>
          <a:p>
            <a:pPr lvl="0" algn="just"/>
            <a:r>
              <a:rPr lang="ru-RU" dirty="0" smtClean="0"/>
              <a:t>инвалиды из числа воинов-интернационалистов;</a:t>
            </a:r>
          </a:p>
          <a:p>
            <a:pPr lvl="0" algn="just"/>
            <a:r>
              <a:rPr lang="ru-RU" dirty="0" smtClean="0"/>
              <a:t>граждане, пострадавшие от последствий аварии на </a:t>
            </a:r>
            <a:r>
              <a:rPr lang="ru-RU" dirty="0" smtClean="0"/>
              <a:t>Чернобыльской</a:t>
            </a:r>
            <a:r>
              <a:rPr lang="en-US" dirty="0" smtClean="0"/>
              <a:t> </a:t>
            </a:r>
            <a:r>
              <a:rPr lang="ru-RU" dirty="0" smtClean="0"/>
              <a:t>АЭС </a:t>
            </a:r>
            <a:r>
              <a:rPr lang="ru-RU" dirty="0" smtClean="0"/>
              <a:t>и радиоактивных выбросов в других местах;</a:t>
            </a:r>
          </a:p>
          <a:p>
            <a:pPr lvl="0" algn="just"/>
            <a:r>
              <a:rPr lang="ru-RU" dirty="0" smtClean="0"/>
              <a:t>инвалиды ВОВ и семьи погибших военнослужащих;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142</TotalTime>
  <Words>871</Words>
  <Application>Microsoft Office PowerPoint</Application>
  <PresentationFormat>Экран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Финансовый механизм реализации государственной политики в сфере социальной защиты населения</vt:lpstr>
      <vt:lpstr>Актуальность</vt:lpstr>
      <vt:lpstr>Цель</vt:lpstr>
      <vt:lpstr>Задачи</vt:lpstr>
      <vt:lpstr>Теоретические основы</vt:lpstr>
      <vt:lpstr>Теоретические основы</vt:lpstr>
      <vt:lpstr>Слайд 7</vt:lpstr>
      <vt:lpstr>Основные направления</vt:lpstr>
      <vt:lpstr>Кто нуждается в социальной защите?</vt:lpstr>
      <vt:lpstr>Кто нуждается в социальной защите?</vt:lpstr>
      <vt:lpstr>Составляющие системы социальной защиты</vt:lpstr>
      <vt:lpstr>Слайд 12</vt:lpstr>
      <vt:lpstr>Финансовый механизм предоставления государственной социальной помощи в Российской Федерации</vt:lpstr>
      <vt:lpstr>Принципы</vt:lpstr>
      <vt:lpstr>Принципы</vt:lpstr>
      <vt:lpstr>Слайд 16</vt:lpstr>
      <vt:lpstr>Вывод.</vt:lpstr>
      <vt:lpstr>СПИСОК ИСПОЛЬЗОВАННОЙ ЛИТЕРАТУРЫ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Финансовый механизм реализации государственной политики в сфере социальной защиты населения</dc:title>
  <dc:creator>Admin</dc:creator>
  <cp:lastModifiedBy>Admin</cp:lastModifiedBy>
  <cp:revision>14</cp:revision>
  <dcterms:created xsi:type="dcterms:W3CDTF">2015-11-19T16:48:51Z</dcterms:created>
  <dcterms:modified xsi:type="dcterms:W3CDTF">2015-11-29T09:05:38Z</dcterms:modified>
</cp:coreProperties>
</file>