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9" r:id="rId1"/>
  </p:sldMasterIdLst>
  <p:handoutMasterIdLst>
    <p:handoutMasterId r:id="rId20"/>
  </p:handoutMasterIdLst>
  <p:sldIdLst>
    <p:sldId id="256" r:id="rId2"/>
    <p:sldId id="257" r:id="rId3"/>
    <p:sldId id="266" r:id="rId4"/>
    <p:sldId id="267" r:id="rId5"/>
    <p:sldId id="268" r:id="rId6"/>
    <p:sldId id="258" r:id="rId7"/>
    <p:sldId id="259" r:id="rId8"/>
    <p:sldId id="261" r:id="rId9"/>
    <p:sldId id="269" r:id="rId10"/>
    <p:sldId id="262" r:id="rId11"/>
    <p:sldId id="270" r:id="rId12"/>
    <p:sldId id="263" r:id="rId13"/>
    <p:sldId id="264" r:id="rId14"/>
    <p:sldId id="271" r:id="rId15"/>
    <p:sldId id="272" r:id="rId16"/>
    <p:sldId id="273" r:id="rId17"/>
    <p:sldId id="274" r:id="rId18"/>
    <p:sldId id="275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  <a:srgbClr val="12CC24"/>
    <a:srgbClr val="66FFFF"/>
    <a:srgbClr val="FF0000"/>
    <a:srgbClr val="990000"/>
    <a:srgbClr val="000000"/>
    <a:srgbClr val="FF9933"/>
    <a:srgbClr val="CCFF99"/>
  </p:clrMru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9" autoAdjust="0"/>
    <p:restoredTop sz="94709" autoAdjust="0"/>
  </p:normalViewPr>
  <p:slideViewPr>
    <p:cSldViewPr>
      <p:cViewPr varScale="1">
        <p:scale>
          <a:sx n="65" d="100"/>
          <a:sy n="65" d="100"/>
        </p:scale>
        <p:origin x="-108" y="-21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AAB9098-92C2-4B24-85D6-EF5CEEF8BBF3}" type="doc">
      <dgm:prSet loTypeId="urn:microsoft.com/office/officeart/2005/8/layout/process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C274C7E-C07B-48A9-A6E6-269D76674EA2}">
      <dgm:prSet phldrT="[Текст]"/>
      <dgm:spPr/>
      <dgm:t>
        <a:bodyPr/>
        <a:lstStyle/>
        <a:p>
          <a:pPr algn="ctr"/>
          <a:r>
            <a:rPr lang="ru-RU" dirty="0" smtClean="0">
              <a:solidFill>
                <a:schemeClr val="tx2"/>
              </a:solidFill>
            </a:rPr>
            <a:t>1. Разработка продукта</a:t>
          </a:r>
          <a:endParaRPr lang="ru-RU" dirty="0">
            <a:solidFill>
              <a:schemeClr val="tx2"/>
            </a:solidFill>
          </a:endParaRPr>
        </a:p>
      </dgm:t>
    </dgm:pt>
    <dgm:pt modelId="{FEFE5466-F835-4A5F-8625-8D482EAF5F37}" type="parTrans" cxnId="{5870422E-1E7F-44A9-A83B-0FD71CF92521}">
      <dgm:prSet/>
      <dgm:spPr/>
      <dgm:t>
        <a:bodyPr/>
        <a:lstStyle/>
        <a:p>
          <a:pPr algn="ctr"/>
          <a:endParaRPr lang="ru-RU"/>
        </a:p>
      </dgm:t>
    </dgm:pt>
    <dgm:pt modelId="{9AEC5160-F778-4701-B769-A2F222F7C5FD}" type="sibTrans" cxnId="{5870422E-1E7F-44A9-A83B-0FD71CF92521}">
      <dgm:prSet/>
      <dgm:spPr/>
      <dgm:t>
        <a:bodyPr/>
        <a:lstStyle/>
        <a:p>
          <a:pPr algn="ctr"/>
          <a:endParaRPr lang="ru-RU"/>
        </a:p>
      </dgm:t>
    </dgm:pt>
    <dgm:pt modelId="{78701FAA-A2F6-43D1-A75C-EB94E81F4682}">
      <dgm:prSet phldrT="[Текст]"/>
      <dgm:spPr/>
      <dgm:t>
        <a:bodyPr/>
        <a:lstStyle/>
        <a:p>
          <a:pPr algn="ctr"/>
          <a:r>
            <a:rPr lang="ru-RU" dirty="0" smtClean="0">
              <a:solidFill>
                <a:schemeClr val="tx2"/>
              </a:solidFill>
            </a:rPr>
            <a:t>3. Рост</a:t>
          </a:r>
          <a:endParaRPr lang="ru-RU" dirty="0">
            <a:solidFill>
              <a:schemeClr val="tx2"/>
            </a:solidFill>
          </a:endParaRPr>
        </a:p>
      </dgm:t>
    </dgm:pt>
    <dgm:pt modelId="{FDB7573E-F757-468A-80CF-7E31C1DAB517}" type="parTrans" cxnId="{0FEFFBDC-7E89-480A-A1EB-F75D473A0953}">
      <dgm:prSet/>
      <dgm:spPr/>
      <dgm:t>
        <a:bodyPr/>
        <a:lstStyle/>
        <a:p>
          <a:pPr algn="ctr"/>
          <a:endParaRPr lang="ru-RU"/>
        </a:p>
      </dgm:t>
    </dgm:pt>
    <dgm:pt modelId="{B14BDAD1-6FB3-4684-ABB1-2C753814BAF7}" type="sibTrans" cxnId="{0FEFFBDC-7E89-480A-A1EB-F75D473A0953}">
      <dgm:prSet/>
      <dgm:spPr/>
      <dgm:t>
        <a:bodyPr/>
        <a:lstStyle/>
        <a:p>
          <a:pPr algn="ctr"/>
          <a:endParaRPr lang="ru-RU"/>
        </a:p>
      </dgm:t>
    </dgm:pt>
    <dgm:pt modelId="{4C1AE23C-695A-492C-B2C2-577E330D8FA2}">
      <dgm:prSet phldrT="[Текст]"/>
      <dgm:spPr/>
      <dgm:t>
        <a:bodyPr/>
        <a:lstStyle/>
        <a:p>
          <a:pPr algn="ctr"/>
          <a:r>
            <a:rPr lang="ru-RU" dirty="0" smtClean="0">
              <a:solidFill>
                <a:schemeClr val="tx2"/>
              </a:solidFill>
            </a:rPr>
            <a:t>4.Зрелость</a:t>
          </a:r>
          <a:endParaRPr lang="ru-RU" dirty="0">
            <a:solidFill>
              <a:schemeClr val="tx2"/>
            </a:solidFill>
          </a:endParaRPr>
        </a:p>
      </dgm:t>
    </dgm:pt>
    <dgm:pt modelId="{21C616AC-B5E3-4978-8894-B60C53A6F645}" type="parTrans" cxnId="{BC391373-7333-4654-93D6-E941C07B9597}">
      <dgm:prSet/>
      <dgm:spPr/>
      <dgm:t>
        <a:bodyPr/>
        <a:lstStyle/>
        <a:p>
          <a:pPr algn="ctr"/>
          <a:endParaRPr lang="ru-RU"/>
        </a:p>
      </dgm:t>
    </dgm:pt>
    <dgm:pt modelId="{8947AAD8-B211-465B-826D-7210565C2D3E}" type="sibTrans" cxnId="{BC391373-7333-4654-93D6-E941C07B9597}">
      <dgm:prSet/>
      <dgm:spPr/>
      <dgm:t>
        <a:bodyPr/>
        <a:lstStyle/>
        <a:p>
          <a:pPr algn="ctr"/>
          <a:endParaRPr lang="ru-RU"/>
        </a:p>
      </dgm:t>
    </dgm:pt>
    <dgm:pt modelId="{7C8170D2-2177-4D34-B51F-3DE6FEFF5023}">
      <dgm:prSet phldrT="[Текст]"/>
      <dgm:spPr/>
      <dgm:t>
        <a:bodyPr/>
        <a:lstStyle/>
        <a:p>
          <a:pPr algn="ctr"/>
          <a:r>
            <a:rPr lang="ru-RU" dirty="0" smtClean="0">
              <a:solidFill>
                <a:schemeClr val="tx2"/>
              </a:solidFill>
            </a:rPr>
            <a:t>5.Насыщение</a:t>
          </a:r>
          <a:endParaRPr lang="ru-RU" dirty="0">
            <a:solidFill>
              <a:schemeClr val="tx2"/>
            </a:solidFill>
          </a:endParaRPr>
        </a:p>
      </dgm:t>
    </dgm:pt>
    <dgm:pt modelId="{30D45F2A-90E3-4752-9306-E8B08787D505}" type="parTrans" cxnId="{C10844E2-08E9-41ED-B181-6675DAB563F5}">
      <dgm:prSet/>
      <dgm:spPr/>
      <dgm:t>
        <a:bodyPr/>
        <a:lstStyle/>
        <a:p>
          <a:pPr algn="ctr"/>
          <a:endParaRPr lang="ru-RU"/>
        </a:p>
      </dgm:t>
    </dgm:pt>
    <dgm:pt modelId="{99D21B14-B5DE-4C1F-91EB-0442E1EFF225}" type="sibTrans" cxnId="{C10844E2-08E9-41ED-B181-6675DAB563F5}">
      <dgm:prSet/>
      <dgm:spPr/>
      <dgm:t>
        <a:bodyPr/>
        <a:lstStyle/>
        <a:p>
          <a:pPr algn="ctr"/>
          <a:endParaRPr lang="ru-RU"/>
        </a:p>
      </dgm:t>
    </dgm:pt>
    <dgm:pt modelId="{39CF46EC-C657-4C02-90EA-00BC9AE6C5CB}">
      <dgm:prSet phldrT="[Текст]"/>
      <dgm:spPr/>
      <dgm:t>
        <a:bodyPr/>
        <a:lstStyle/>
        <a:p>
          <a:pPr algn="ctr"/>
          <a:r>
            <a:rPr lang="ru-RU" dirty="0" smtClean="0">
              <a:solidFill>
                <a:schemeClr val="tx2"/>
              </a:solidFill>
            </a:rPr>
            <a:t>6. Спад</a:t>
          </a:r>
          <a:endParaRPr lang="ru-RU" dirty="0">
            <a:solidFill>
              <a:schemeClr val="tx2"/>
            </a:solidFill>
          </a:endParaRPr>
        </a:p>
      </dgm:t>
    </dgm:pt>
    <dgm:pt modelId="{4C647C80-E8B6-4332-9207-3711569A8683}" type="parTrans" cxnId="{83657CBC-06FC-4C9E-A945-C7310626D961}">
      <dgm:prSet/>
      <dgm:spPr/>
      <dgm:t>
        <a:bodyPr/>
        <a:lstStyle/>
        <a:p>
          <a:pPr algn="ctr"/>
          <a:endParaRPr lang="ru-RU"/>
        </a:p>
      </dgm:t>
    </dgm:pt>
    <dgm:pt modelId="{FF64DA10-B96A-48B9-BE42-E65FCEE1DBBC}" type="sibTrans" cxnId="{83657CBC-06FC-4C9E-A945-C7310626D961}">
      <dgm:prSet/>
      <dgm:spPr/>
      <dgm:t>
        <a:bodyPr/>
        <a:lstStyle/>
        <a:p>
          <a:pPr algn="ctr"/>
          <a:endParaRPr lang="ru-RU"/>
        </a:p>
      </dgm:t>
    </dgm:pt>
    <dgm:pt modelId="{CFDC0984-4D4B-413D-913F-74DE94E42B59}">
      <dgm:prSet phldrT="[Текст]"/>
      <dgm:spPr/>
      <dgm:t>
        <a:bodyPr/>
        <a:lstStyle/>
        <a:p>
          <a:pPr algn="ctr"/>
          <a:r>
            <a:rPr lang="ru-RU" dirty="0" smtClean="0">
              <a:solidFill>
                <a:schemeClr val="tx2"/>
              </a:solidFill>
            </a:rPr>
            <a:t>2. Внедрение или выход на рынок</a:t>
          </a:r>
          <a:endParaRPr lang="ru-RU" dirty="0">
            <a:solidFill>
              <a:schemeClr val="tx2"/>
            </a:solidFill>
          </a:endParaRPr>
        </a:p>
      </dgm:t>
    </dgm:pt>
    <dgm:pt modelId="{CA0F8414-097F-4A96-BE3E-FAC7B84EC803}" type="parTrans" cxnId="{C9E3B447-DACD-4FC6-A06D-0972875A4F17}">
      <dgm:prSet/>
      <dgm:spPr/>
      <dgm:t>
        <a:bodyPr/>
        <a:lstStyle/>
        <a:p>
          <a:pPr algn="ctr"/>
          <a:endParaRPr lang="ru-RU"/>
        </a:p>
      </dgm:t>
    </dgm:pt>
    <dgm:pt modelId="{A54F8197-265B-41E8-8874-C5A43A79A60F}" type="sibTrans" cxnId="{C9E3B447-DACD-4FC6-A06D-0972875A4F17}">
      <dgm:prSet/>
      <dgm:spPr/>
      <dgm:t>
        <a:bodyPr/>
        <a:lstStyle/>
        <a:p>
          <a:pPr algn="ctr"/>
          <a:endParaRPr lang="ru-RU"/>
        </a:p>
      </dgm:t>
    </dgm:pt>
    <dgm:pt modelId="{2E69F51F-FA4E-4C4C-831F-0C8CCC153F30}" type="pres">
      <dgm:prSet presAssocID="{2AAB9098-92C2-4B24-85D6-EF5CEEF8BBF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74DA8FF-1271-4604-8BE2-0DE237BBEB9E}" type="pres">
      <dgm:prSet presAssocID="{39CF46EC-C657-4C02-90EA-00BC9AE6C5CB}" presName="boxAndChildren" presStyleCnt="0"/>
      <dgm:spPr/>
    </dgm:pt>
    <dgm:pt modelId="{E1D53825-758E-4272-B710-665E9FFB8BBF}" type="pres">
      <dgm:prSet presAssocID="{39CF46EC-C657-4C02-90EA-00BC9AE6C5CB}" presName="parentTextBox" presStyleLbl="node1" presStyleIdx="0" presStyleCnt="6"/>
      <dgm:spPr/>
      <dgm:t>
        <a:bodyPr/>
        <a:lstStyle/>
        <a:p>
          <a:endParaRPr lang="ru-RU"/>
        </a:p>
      </dgm:t>
    </dgm:pt>
    <dgm:pt modelId="{5CC47EA8-0E6C-467C-A58D-298884F5D326}" type="pres">
      <dgm:prSet presAssocID="{99D21B14-B5DE-4C1F-91EB-0442E1EFF225}" presName="sp" presStyleCnt="0"/>
      <dgm:spPr/>
    </dgm:pt>
    <dgm:pt modelId="{5982C73A-B6C1-4366-8E6E-119363394230}" type="pres">
      <dgm:prSet presAssocID="{7C8170D2-2177-4D34-B51F-3DE6FEFF5023}" presName="arrowAndChildren" presStyleCnt="0"/>
      <dgm:spPr/>
    </dgm:pt>
    <dgm:pt modelId="{359BE70C-CB91-456C-B925-294E59089C18}" type="pres">
      <dgm:prSet presAssocID="{7C8170D2-2177-4D34-B51F-3DE6FEFF5023}" presName="parentTextArrow" presStyleLbl="node1" presStyleIdx="1" presStyleCnt="6"/>
      <dgm:spPr/>
      <dgm:t>
        <a:bodyPr/>
        <a:lstStyle/>
        <a:p>
          <a:endParaRPr lang="ru-RU"/>
        </a:p>
      </dgm:t>
    </dgm:pt>
    <dgm:pt modelId="{E8F67CFF-63B7-48AC-BCF4-5B61AA45B3D1}" type="pres">
      <dgm:prSet presAssocID="{8947AAD8-B211-465B-826D-7210565C2D3E}" presName="sp" presStyleCnt="0"/>
      <dgm:spPr/>
    </dgm:pt>
    <dgm:pt modelId="{1A2F053C-323A-40F9-B777-8DAD9F2364BB}" type="pres">
      <dgm:prSet presAssocID="{4C1AE23C-695A-492C-B2C2-577E330D8FA2}" presName="arrowAndChildren" presStyleCnt="0"/>
      <dgm:spPr/>
    </dgm:pt>
    <dgm:pt modelId="{1491F85B-D81F-48CB-86DB-2719DEF2FA42}" type="pres">
      <dgm:prSet presAssocID="{4C1AE23C-695A-492C-B2C2-577E330D8FA2}" presName="parentTextArrow" presStyleLbl="node1" presStyleIdx="2" presStyleCnt="6"/>
      <dgm:spPr/>
      <dgm:t>
        <a:bodyPr/>
        <a:lstStyle/>
        <a:p>
          <a:endParaRPr lang="ru-RU"/>
        </a:p>
      </dgm:t>
    </dgm:pt>
    <dgm:pt modelId="{9B182EEF-3E50-4667-975F-1FEAEB5151E4}" type="pres">
      <dgm:prSet presAssocID="{B14BDAD1-6FB3-4684-ABB1-2C753814BAF7}" presName="sp" presStyleCnt="0"/>
      <dgm:spPr/>
    </dgm:pt>
    <dgm:pt modelId="{B1899294-3955-4182-A301-12B526F487F0}" type="pres">
      <dgm:prSet presAssocID="{78701FAA-A2F6-43D1-A75C-EB94E81F4682}" presName="arrowAndChildren" presStyleCnt="0"/>
      <dgm:spPr/>
    </dgm:pt>
    <dgm:pt modelId="{1AE1C4E8-3D69-43A8-9DE0-050FF18406D6}" type="pres">
      <dgm:prSet presAssocID="{78701FAA-A2F6-43D1-A75C-EB94E81F4682}" presName="parentTextArrow" presStyleLbl="node1" presStyleIdx="3" presStyleCnt="6" custLinFactNeighborX="388" custLinFactNeighborY="2548"/>
      <dgm:spPr/>
      <dgm:t>
        <a:bodyPr/>
        <a:lstStyle/>
        <a:p>
          <a:endParaRPr lang="ru-RU"/>
        </a:p>
      </dgm:t>
    </dgm:pt>
    <dgm:pt modelId="{DF379C1C-4A0E-4B3D-BC13-25B1BA06D3E2}" type="pres">
      <dgm:prSet presAssocID="{A54F8197-265B-41E8-8874-C5A43A79A60F}" presName="sp" presStyleCnt="0"/>
      <dgm:spPr/>
    </dgm:pt>
    <dgm:pt modelId="{781C1267-2920-46A8-AF8A-66DD2160A9BB}" type="pres">
      <dgm:prSet presAssocID="{CFDC0984-4D4B-413D-913F-74DE94E42B59}" presName="arrowAndChildren" presStyleCnt="0"/>
      <dgm:spPr/>
    </dgm:pt>
    <dgm:pt modelId="{F5F1483F-95FD-4392-BA59-53C6F064E75F}" type="pres">
      <dgm:prSet presAssocID="{CFDC0984-4D4B-413D-913F-74DE94E42B59}" presName="parentTextArrow" presStyleLbl="node1" presStyleIdx="4" presStyleCnt="6"/>
      <dgm:spPr/>
      <dgm:t>
        <a:bodyPr/>
        <a:lstStyle/>
        <a:p>
          <a:endParaRPr lang="ru-RU"/>
        </a:p>
      </dgm:t>
    </dgm:pt>
    <dgm:pt modelId="{9C4BAD4B-E772-45DD-BA0D-95E7DDB7A5B9}" type="pres">
      <dgm:prSet presAssocID="{9AEC5160-F778-4701-B769-A2F222F7C5FD}" presName="sp" presStyleCnt="0"/>
      <dgm:spPr/>
    </dgm:pt>
    <dgm:pt modelId="{475E6D5E-CD35-4B12-AC07-B8542784463B}" type="pres">
      <dgm:prSet presAssocID="{4C274C7E-C07B-48A9-A6E6-269D76674EA2}" presName="arrowAndChildren" presStyleCnt="0"/>
      <dgm:spPr/>
    </dgm:pt>
    <dgm:pt modelId="{FA77853A-7725-481D-A12C-B86C525F8EDD}" type="pres">
      <dgm:prSet presAssocID="{4C274C7E-C07B-48A9-A6E6-269D76674EA2}" presName="parentTextArrow" presStyleLbl="node1" presStyleIdx="5" presStyleCnt="6"/>
      <dgm:spPr/>
      <dgm:t>
        <a:bodyPr/>
        <a:lstStyle/>
        <a:p>
          <a:endParaRPr lang="ru-RU"/>
        </a:p>
      </dgm:t>
    </dgm:pt>
  </dgm:ptLst>
  <dgm:cxnLst>
    <dgm:cxn modelId="{43FF7510-EB87-4AF7-9931-D97F25A03BE0}" type="presOf" srcId="{7C8170D2-2177-4D34-B51F-3DE6FEFF5023}" destId="{359BE70C-CB91-456C-B925-294E59089C18}" srcOrd="0" destOrd="0" presId="urn:microsoft.com/office/officeart/2005/8/layout/process4"/>
    <dgm:cxn modelId="{16F9F6D4-AF82-4213-8745-3B2723005976}" type="presOf" srcId="{CFDC0984-4D4B-413D-913F-74DE94E42B59}" destId="{F5F1483F-95FD-4392-BA59-53C6F064E75F}" srcOrd="0" destOrd="0" presId="urn:microsoft.com/office/officeart/2005/8/layout/process4"/>
    <dgm:cxn modelId="{07179C32-771F-4066-B64A-0F71A43C0279}" type="presOf" srcId="{4C274C7E-C07B-48A9-A6E6-269D76674EA2}" destId="{FA77853A-7725-481D-A12C-B86C525F8EDD}" srcOrd="0" destOrd="0" presId="urn:microsoft.com/office/officeart/2005/8/layout/process4"/>
    <dgm:cxn modelId="{83657CBC-06FC-4C9E-A945-C7310626D961}" srcId="{2AAB9098-92C2-4B24-85D6-EF5CEEF8BBF3}" destId="{39CF46EC-C657-4C02-90EA-00BC9AE6C5CB}" srcOrd="5" destOrd="0" parTransId="{4C647C80-E8B6-4332-9207-3711569A8683}" sibTransId="{FF64DA10-B96A-48B9-BE42-E65FCEE1DBBC}"/>
    <dgm:cxn modelId="{0FEFFBDC-7E89-480A-A1EB-F75D473A0953}" srcId="{2AAB9098-92C2-4B24-85D6-EF5CEEF8BBF3}" destId="{78701FAA-A2F6-43D1-A75C-EB94E81F4682}" srcOrd="2" destOrd="0" parTransId="{FDB7573E-F757-468A-80CF-7E31C1DAB517}" sibTransId="{B14BDAD1-6FB3-4684-ABB1-2C753814BAF7}"/>
    <dgm:cxn modelId="{C9E3B447-DACD-4FC6-A06D-0972875A4F17}" srcId="{2AAB9098-92C2-4B24-85D6-EF5CEEF8BBF3}" destId="{CFDC0984-4D4B-413D-913F-74DE94E42B59}" srcOrd="1" destOrd="0" parTransId="{CA0F8414-097F-4A96-BE3E-FAC7B84EC803}" sibTransId="{A54F8197-265B-41E8-8874-C5A43A79A60F}"/>
    <dgm:cxn modelId="{5870422E-1E7F-44A9-A83B-0FD71CF92521}" srcId="{2AAB9098-92C2-4B24-85D6-EF5CEEF8BBF3}" destId="{4C274C7E-C07B-48A9-A6E6-269D76674EA2}" srcOrd="0" destOrd="0" parTransId="{FEFE5466-F835-4A5F-8625-8D482EAF5F37}" sibTransId="{9AEC5160-F778-4701-B769-A2F222F7C5FD}"/>
    <dgm:cxn modelId="{E576F216-DB89-42B3-9406-C5FF27924247}" type="presOf" srcId="{2AAB9098-92C2-4B24-85D6-EF5CEEF8BBF3}" destId="{2E69F51F-FA4E-4C4C-831F-0C8CCC153F30}" srcOrd="0" destOrd="0" presId="urn:microsoft.com/office/officeart/2005/8/layout/process4"/>
    <dgm:cxn modelId="{BC391373-7333-4654-93D6-E941C07B9597}" srcId="{2AAB9098-92C2-4B24-85D6-EF5CEEF8BBF3}" destId="{4C1AE23C-695A-492C-B2C2-577E330D8FA2}" srcOrd="3" destOrd="0" parTransId="{21C616AC-B5E3-4978-8894-B60C53A6F645}" sibTransId="{8947AAD8-B211-465B-826D-7210565C2D3E}"/>
    <dgm:cxn modelId="{2EA1DC92-08B5-4C68-9259-DCDD072F383E}" type="presOf" srcId="{39CF46EC-C657-4C02-90EA-00BC9AE6C5CB}" destId="{E1D53825-758E-4272-B710-665E9FFB8BBF}" srcOrd="0" destOrd="0" presId="urn:microsoft.com/office/officeart/2005/8/layout/process4"/>
    <dgm:cxn modelId="{03C8F5A9-25B8-46E6-874C-FE49B9EBBBED}" type="presOf" srcId="{4C1AE23C-695A-492C-B2C2-577E330D8FA2}" destId="{1491F85B-D81F-48CB-86DB-2719DEF2FA42}" srcOrd="0" destOrd="0" presId="urn:microsoft.com/office/officeart/2005/8/layout/process4"/>
    <dgm:cxn modelId="{C10844E2-08E9-41ED-B181-6675DAB563F5}" srcId="{2AAB9098-92C2-4B24-85D6-EF5CEEF8BBF3}" destId="{7C8170D2-2177-4D34-B51F-3DE6FEFF5023}" srcOrd="4" destOrd="0" parTransId="{30D45F2A-90E3-4752-9306-E8B08787D505}" sibTransId="{99D21B14-B5DE-4C1F-91EB-0442E1EFF225}"/>
    <dgm:cxn modelId="{4CA1F174-9CD0-4048-9919-81FB85C1A80C}" type="presOf" srcId="{78701FAA-A2F6-43D1-A75C-EB94E81F4682}" destId="{1AE1C4E8-3D69-43A8-9DE0-050FF18406D6}" srcOrd="0" destOrd="0" presId="urn:microsoft.com/office/officeart/2005/8/layout/process4"/>
    <dgm:cxn modelId="{FBEA3039-EC79-4F20-A295-63EDDA3D04B6}" type="presParOf" srcId="{2E69F51F-FA4E-4C4C-831F-0C8CCC153F30}" destId="{A74DA8FF-1271-4604-8BE2-0DE237BBEB9E}" srcOrd="0" destOrd="0" presId="urn:microsoft.com/office/officeart/2005/8/layout/process4"/>
    <dgm:cxn modelId="{BB15A73E-F8F9-4D14-9696-7BE5BABA2666}" type="presParOf" srcId="{A74DA8FF-1271-4604-8BE2-0DE237BBEB9E}" destId="{E1D53825-758E-4272-B710-665E9FFB8BBF}" srcOrd="0" destOrd="0" presId="urn:microsoft.com/office/officeart/2005/8/layout/process4"/>
    <dgm:cxn modelId="{1971016A-23F0-4272-A736-A3906CC4CF39}" type="presParOf" srcId="{2E69F51F-FA4E-4C4C-831F-0C8CCC153F30}" destId="{5CC47EA8-0E6C-467C-A58D-298884F5D326}" srcOrd="1" destOrd="0" presId="urn:microsoft.com/office/officeart/2005/8/layout/process4"/>
    <dgm:cxn modelId="{D96DC9EE-5602-4581-990F-2CD819B7544D}" type="presParOf" srcId="{2E69F51F-FA4E-4C4C-831F-0C8CCC153F30}" destId="{5982C73A-B6C1-4366-8E6E-119363394230}" srcOrd="2" destOrd="0" presId="urn:microsoft.com/office/officeart/2005/8/layout/process4"/>
    <dgm:cxn modelId="{73FE02A1-E554-4EC8-9A8A-7278DBA7474D}" type="presParOf" srcId="{5982C73A-B6C1-4366-8E6E-119363394230}" destId="{359BE70C-CB91-456C-B925-294E59089C18}" srcOrd="0" destOrd="0" presId="urn:microsoft.com/office/officeart/2005/8/layout/process4"/>
    <dgm:cxn modelId="{1D52BF41-063C-4DE2-9722-862B4FCC890F}" type="presParOf" srcId="{2E69F51F-FA4E-4C4C-831F-0C8CCC153F30}" destId="{E8F67CFF-63B7-48AC-BCF4-5B61AA45B3D1}" srcOrd="3" destOrd="0" presId="urn:microsoft.com/office/officeart/2005/8/layout/process4"/>
    <dgm:cxn modelId="{1E958926-EC9A-4F27-ABB2-9C97C7B92484}" type="presParOf" srcId="{2E69F51F-FA4E-4C4C-831F-0C8CCC153F30}" destId="{1A2F053C-323A-40F9-B777-8DAD9F2364BB}" srcOrd="4" destOrd="0" presId="urn:microsoft.com/office/officeart/2005/8/layout/process4"/>
    <dgm:cxn modelId="{D0A114B6-E2FC-4E22-B68F-E5474C5E3262}" type="presParOf" srcId="{1A2F053C-323A-40F9-B777-8DAD9F2364BB}" destId="{1491F85B-D81F-48CB-86DB-2719DEF2FA42}" srcOrd="0" destOrd="0" presId="urn:microsoft.com/office/officeart/2005/8/layout/process4"/>
    <dgm:cxn modelId="{90543B20-C68E-4207-938F-285398A9C064}" type="presParOf" srcId="{2E69F51F-FA4E-4C4C-831F-0C8CCC153F30}" destId="{9B182EEF-3E50-4667-975F-1FEAEB5151E4}" srcOrd="5" destOrd="0" presId="urn:microsoft.com/office/officeart/2005/8/layout/process4"/>
    <dgm:cxn modelId="{38B9DE0F-D40C-4533-9AC4-780F52626FF3}" type="presParOf" srcId="{2E69F51F-FA4E-4C4C-831F-0C8CCC153F30}" destId="{B1899294-3955-4182-A301-12B526F487F0}" srcOrd="6" destOrd="0" presId="urn:microsoft.com/office/officeart/2005/8/layout/process4"/>
    <dgm:cxn modelId="{1D1CBCCC-A5F5-49E7-9266-E55068CACD95}" type="presParOf" srcId="{B1899294-3955-4182-A301-12B526F487F0}" destId="{1AE1C4E8-3D69-43A8-9DE0-050FF18406D6}" srcOrd="0" destOrd="0" presId="urn:microsoft.com/office/officeart/2005/8/layout/process4"/>
    <dgm:cxn modelId="{80B710D4-8DBC-4FF0-8263-76B9D33B93A0}" type="presParOf" srcId="{2E69F51F-FA4E-4C4C-831F-0C8CCC153F30}" destId="{DF379C1C-4A0E-4B3D-BC13-25B1BA06D3E2}" srcOrd="7" destOrd="0" presId="urn:microsoft.com/office/officeart/2005/8/layout/process4"/>
    <dgm:cxn modelId="{A655CC1C-24D9-4C4E-AFCF-163CE96B0683}" type="presParOf" srcId="{2E69F51F-FA4E-4C4C-831F-0C8CCC153F30}" destId="{781C1267-2920-46A8-AF8A-66DD2160A9BB}" srcOrd="8" destOrd="0" presId="urn:microsoft.com/office/officeart/2005/8/layout/process4"/>
    <dgm:cxn modelId="{DD873508-3262-40C1-9323-91C63406CA20}" type="presParOf" srcId="{781C1267-2920-46A8-AF8A-66DD2160A9BB}" destId="{F5F1483F-95FD-4392-BA59-53C6F064E75F}" srcOrd="0" destOrd="0" presId="urn:microsoft.com/office/officeart/2005/8/layout/process4"/>
    <dgm:cxn modelId="{BCEF7051-8938-4881-9AA3-490FD9B28C5D}" type="presParOf" srcId="{2E69F51F-FA4E-4C4C-831F-0C8CCC153F30}" destId="{9C4BAD4B-E772-45DD-BA0D-95E7DDB7A5B9}" srcOrd="9" destOrd="0" presId="urn:microsoft.com/office/officeart/2005/8/layout/process4"/>
    <dgm:cxn modelId="{11C8C803-77EB-4D07-A661-A0E0B0D70556}" type="presParOf" srcId="{2E69F51F-FA4E-4C4C-831F-0C8CCC153F30}" destId="{475E6D5E-CD35-4B12-AC07-B8542784463B}" srcOrd="10" destOrd="0" presId="urn:microsoft.com/office/officeart/2005/8/layout/process4"/>
    <dgm:cxn modelId="{13046606-4726-4BBF-9C86-CC02FAD3196B}" type="presParOf" srcId="{475E6D5E-CD35-4B12-AC07-B8542784463B}" destId="{FA77853A-7725-481D-A12C-B86C525F8EDD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749A607-E32C-499B-82EC-ABA02458375F}" type="doc">
      <dgm:prSet loTypeId="urn:microsoft.com/office/officeart/2005/8/layout/vList3" loCatId="list" qsTypeId="urn:microsoft.com/office/officeart/2005/8/quickstyle/simple2" qsCatId="simple" csTypeId="urn:microsoft.com/office/officeart/2005/8/colors/accent0_2" csCatId="mainScheme" phldr="1"/>
      <dgm:spPr/>
    </dgm:pt>
    <dgm:pt modelId="{7D80E25C-7955-4B41-A072-FAD4771FDEC1}">
      <dgm:prSet phldrT="[Текст]" custT="1"/>
      <dgm:spPr/>
      <dgm:t>
        <a:bodyPr/>
        <a:lstStyle/>
        <a:p>
          <a:endParaRPr lang="ru-RU" sz="2000" dirty="0" smtClean="0"/>
        </a:p>
        <a:p>
          <a:r>
            <a:rPr lang="ru-RU" sz="2000" dirty="0" smtClean="0"/>
            <a:t>1) фундаментальные научные исследования;</a:t>
          </a:r>
        </a:p>
        <a:p>
          <a:endParaRPr lang="ru-RU" sz="2000" dirty="0" smtClean="0"/>
        </a:p>
      </dgm:t>
    </dgm:pt>
    <dgm:pt modelId="{91E00B25-3033-4D44-A0AC-708F84AECD29}" type="parTrans" cxnId="{065837A6-3297-4132-A6BC-611BF42E933B}">
      <dgm:prSet/>
      <dgm:spPr/>
      <dgm:t>
        <a:bodyPr/>
        <a:lstStyle/>
        <a:p>
          <a:endParaRPr lang="ru-RU"/>
        </a:p>
      </dgm:t>
    </dgm:pt>
    <dgm:pt modelId="{019DCB20-6856-4A09-A46E-885813036AAC}" type="sibTrans" cxnId="{065837A6-3297-4132-A6BC-611BF42E933B}">
      <dgm:prSet/>
      <dgm:spPr/>
      <dgm:t>
        <a:bodyPr/>
        <a:lstStyle/>
        <a:p>
          <a:endParaRPr lang="ru-RU"/>
        </a:p>
      </dgm:t>
    </dgm:pt>
    <dgm:pt modelId="{8FC5FCEC-C6EF-45CD-B54F-3A049E18EF96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dirty="0" smtClean="0"/>
            <a:t>2) прикладные научные исследования;</a:t>
          </a:r>
        </a:p>
        <a:p>
          <a:pPr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dirty="0"/>
        </a:p>
      </dgm:t>
    </dgm:pt>
    <dgm:pt modelId="{60B9BE29-6ADB-4CA1-BD21-83E7B1398F1A}" type="parTrans" cxnId="{5BAC526A-28C0-4FE5-88B9-D425832F4A69}">
      <dgm:prSet/>
      <dgm:spPr/>
      <dgm:t>
        <a:bodyPr/>
        <a:lstStyle/>
        <a:p>
          <a:endParaRPr lang="ru-RU"/>
        </a:p>
      </dgm:t>
    </dgm:pt>
    <dgm:pt modelId="{6BB9F448-BA6F-4F1E-ACC4-DB8BB91573C7}" type="sibTrans" cxnId="{5BAC526A-28C0-4FE5-88B9-D425832F4A69}">
      <dgm:prSet/>
      <dgm:spPr/>
      <dgm:t>
        <a:bodyPr/>
        <a:lstStyle/>
        <a:p>
          <a:endParaRPr lang="ru-RU"/>
        </a:p>
      </dgm:t>
    </dgm:pt>
    <dgm:pt modelId="{066EA06F-DF2E-453E-8FE0-C3F862AE66C4}">
      <dgm:prSet phldrT="[Текст]" custT="1"/>
      <dgm:spPr/>
      <dgm:t>
        <a:bodyPr/>
        <a:lstStyle/>
        <a:p>
          <a:r>
            <a:rPr lang="ru-RU" sz="2000" dirty="0" smtClean="0"/>
            <a:t>3) проектно-конструкторские разработки;</a:t>
          </a:r>
          <a:endParaRPr lang="ru-RU" sz="2000" dirty="0"/>
        </a:p>
      </dgm:t>
    </dgm:pt>
    <dgm:pt modelId="{86229CF8-12A6-4CA5-B331-C00E51A769ED}" type="parTrans" cxnId="{6172B7DA-1B3B-44E6-AFB5-C9EC3FC7EF7A}">
      <dgm:prSet/>
      <dgm:spPr/>
      <dgm:t>
        <a:bodyPr/>
        <a:lstStyle/>
        <a:p>
          <a:endParaRPr lang="ru-RU"/>
        </a:p>
      </dgm:t>
    </dgm:pt>
    <dgm:pt modelId="{62B573AE-9F82-4773-95AA-54690F84B19C}" type="sibTrans" cxnId="{6172B7DA-1B3B-44E6-AFB5-C9EC3FC7EF7A}">
      <dgm:prSet/>
      <dgm:spPr/>
      <dgm:t>
        <a:bodyPr/>
        <a:lstStyle/>
        <a:p>
          <a:endParaRPr lang="ru-RU"/>
        </a:p>
      </dgm:t>
    </dgm:pt>
    <dgm:pt modelId="{7CBDEC46-ED7B-4A76-972D-55A33CF00E90}">
      <dgm:prSet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dirty="0" smtClean="0"/>
            <a:t>4) дизайнерские разработки;</a:t>
          </a:r>
        </a:p>
        <a:p>
          <a:pPr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dirty="0"/>
        </a:p>
      </dgm:t>
    </dgm:pt>
    <dgm:pt modelId="{7CC61638-2784-4736-AF4E-9B983E2C6B4A}" type="parTrans" cxnId="{B914548D-6BBF-475E-BC77-B74E1D692138}">
      <dgm:prSet/>
      <dgm:spPr/>
      <dgm:t>
        <a:bodyPr/>
        <a:lstStyle/>
        <a:p>
          <a:endParaRPr lang="ru-RU"/>
        </a:p>
      </dgm:t>
    </dgm:pt>
    <dgm:pt modelId="{0364A929-F58A-4027-9B3D-4285F84BF9B9}" type="sibTrans" cxnId="{B914548D-6BBF-475E-BC77-B74E1D692138}">
      <dgm:prSet/>
      <dgm:spPr/>
      <dgm:t>
        <a:bodyPr/>
        <a:lstStyle/>
        <a:p>
          <a:endParaRPr lang="ru-RU"/>
        </a:p>
      </dgm:t>
    </dgm:pt>
    <dgm:pt modelId="{B8B02BF7-949C-400B-BD87-C3228C42881B}">
      <dgm:prSet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dirty="0" smtClean="0"/>
            <a:t>5) опытное производство;</a:t>
          </a:r>
        </a:p>
        <a:p>
          <a:pPr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dirty="0"/>
        </a:p>
      </dgm:t>
    </dgm:pt>
    <dgm:pt modelId="{8DA786B2-C8CA-4838-AE97-A99D8F37A78F}" type="parTrans" cxnId="{745EC721-A3B4-48C6-8281-92113F04B2E7}">
      <dgm:prSet/>
      <dgm:spPr/>
      <dgm:t>
        <a:bodyPr/>
        <a:lstStyle/>
        <a:p>
          <a:endParaRPr lang="ru-RU"/>
        </a:p>
      </dgm:t>
    </dgm:pt>
    <dgm:pt modelId="{F4D21F73-1B61-47C5-BCFA-98CE1CC28135}" type="sibTrans" cxnId="{745EC721-A3B4-48C6-8281-92113F04B2E7}">
      <dgm:prSet/>
      <dgm:spPr/>
      <dgm:t>
        <a:bodyPr/>
        <a:lstStyle/>
        <a:p>
          <a:endParaRPr lang="ru-RU"/>
        </a:p>
      </dgm:t>
    </dgm:pt>
    <dgm:pt modelId="{75062194-A2EB-497E-9D37-33EA70DAC5FC}">
      <dgm:prSet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dirty="0" smtClean="0"/>
            <a:t>6) экономические и маркетинговые исследования.</a:t>
          </a:r>
        </a:p>
        <a:p>
          <a:pPr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dirty="0"/>
        </a:p>
      </dgm:t>
    </dgm:pt>
    <dgm:pt modelId="{2B4ED576-99A9-4282-AEE0-1B06D5DEA642}" type="parTrans" cxnId="{F66B982B-F44F-4597-AF42-00AD6035690E}">
      <dgm:prSet/>
      <dgm:spPr/>
      <dgm:t>
        <a:bodyPr/>
        <a:lstStyle/>
        <a:p>
          <a:endParaRPr lang="ru-RU"/>
        </a:p>
      </dgm:t>
    </dgm:pt>
    <dgm:pt modelId="{AB6B530C-FEFE-43FC-8706-5CD6362BF01F}" type="sibTrans" cxnId="{F66B982B-F44F-4597-AF42-00AD6035690E}">
      <dgm:prSet/>
      <dgm:spPr/>
      <dgm:t>
        <a:bodyPr/>
        <a:lstStyle/>
        <a:p>
          <a:endParaRPr lang="ru-RU"/>
        </a:p>
      </dgm:t>
    </dgm:pt>
    <dgm:pt modelId="{7BDE4219-9A39-4D0C-8A51-B8CE5EE634D5}" type="pres">
      <dgm:prSet presAssocID="{1749A607-E32C-499B-82EC-ABA02458375F}" presName="linearFlow" presStyleCnt="0">
        <dgm:presLayoutVars>
          <dgm:dir/>
          <dgm:resizeHandles val="exact"/>
        </dgm:presLayoutVars>
      </dgm:prSet>
      <dgm:spPr/>
    </dgm:pt>
    <dgm:pt modelId="{6CE1A017-218C-431D-834A-0F0F5733F741}" type="pres">
      <dgm:prSet presAssocID="{7D80E25C-7955-4B41-A072-FAD4771FDEC1}" presName="composite" presStyleCnt="0"/>
      <dgm:spPr/>
    </dgm:pt>
    <dgm:pt modelId="{785AC0C6-7A16-4963-A95C-4352D3CC35E7}" type="pres">
      <dgm:prSet presAssocID="{7D80E25C-7955-4B41-A072-FAD4771FDEC1}" presName="imgShp" presStyleLbl="fgImgPlace1" presStyleIdx="0" presStyleCnt="6" custLinFactNeighborX="-86794" custLinFactNeighborY="-450"/>
      <dgm:spPr/>
    </dgm:pt>
    <dgm:pt modelId="{C0E0851E-14BF-4A5F-BABA-C1CDDDEFCCE3}" type="pres">
      <dgm:prSet presAssocID="{7D80E25C-7955-4B41-A072-FAD4771FDEC1}" presName="txShp" presStyleLbl="node1" presStyleIdx="0" presStyleCnt="6" custScaleX="12516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F8F46C-10A0-4758-AA90-D23F98934535}" type="pres">
      <dgm:prSet presAssocID="{019DCB20-6856-4A09-A46E-885813036AAC}" presName="spacing" presStyleCnt="0"/>
      <dgm:spPr/>
    </dgm:pt>
    <dgm:pt modelId="{6C9C731E-D0D4-4241-9298-E7C797A14DC1}" type="pres">
      <dgm:prSet presAssocID="{8FC5FCEC-C6EF-45CD-B54F-3A049E18EF96}" presName="composite" presStyleCnt="0"/>
      <dgm:spPr/>
    </dgm:pt>
    <dgm:pt modelId="{C7A0978C-42B6-4E3D-BC17-9835164E2587}" type="pres">
      <dgm:prSet presAssocID="{8FC5FCEC-C6EF-45CD-B54F-3A049E18EF96}" presName="imgShp" presStyleLbl="fgImgPlace1" presStyleIdx="1" presStyleCnt="6" custLinFactNeighborX="-86794" custLinFactNeighborY="-10711"/>
      <dgm:spPr/>
    </dgm:pt>
    <dgm:pt modelId="{E3D895C4-1504-4F83-B838-5EFE7A3D4401}" type="pres">
      <dgm:prSet presAssocID="{8FC5FCEC-C6EF-45CD-B54F-3A049E18EF96}" presName="txShp" presStyleLbl="node1" presStyleIdx="1" presStyleCnt="6" custScaleX="1260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C91A21-FB09-4C72-81AA-B2295A4335C5}" type="pres">
      <dgm:prSet presAssocID="{6BB9F448-BA6F-4F1E-ACC4-DB8BB91573C7}" presName="spacing" presStyleCnt="0"/>
      <dgm:spPr/>
    </dgm:pt>
    <dgm:pt modelId="{026C219B-1FC6-448D-A099-1B708892EE7A}" type="pres">
      <dgm:prSet presAssocID="{066EA06F-DF2E-453E-8FE0-C3F862AE66C4}" presName="composite" presStyleCnt="0"/>
      <dgm:spPr/>
    </dgm:pt>
    <dgm:pt modelId="{006A17D7-7CE6-4A5E-BC92-5D59A198C316}" type="pres">
      <dgm:prSet presAssocID="{066EA06F-DF2E-453E-8FE0-C3F862AE66C4}" presName="imgShp" presStyleLbl="fgImgPlace1" presStyleIdx="2" presStyleCnt="6" custLinFactNeighborX="-86794" custLinFactNeighborY="-10100"/>
      <dgm:spPr/>
    </dgm:pt>
    <dgm:pt modelId="{02E2B3B3-52FA-4099-BC14-79841C81B554}" type="pres">
      <dgm:prSet presAssocID="{066EA06F-DF2E-453E-8FE0-C3F862AE66C4}" presName="txShp" presStyleLbl="node1" presStyleIdx="2" presStyleCnt="6" custScaleX="1260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6AF1A12-79C0-4268-87D2-43B502450B94}" type="pres">
      <dgm:prSet presAssocID="{62B573AE-9F82-4773-95AA-54690F84B19C}" presName="spacing" presStyleCnt="0"/>
      <dgm:spPr/>
    </dgm:pt>
    <dgm:pt modelId="{39528F3A-94CC-4C24-8884-24D4055C2418}" type="pres">
      <dgm:prSet presAssocID="{7CBDEC46-ED7B-4A76-972D-55A33CF00E90}" presName="composite" presStyleCnt="0"/>
      <dgm:spPr/>
    </dgm:pt>
    <dgm:pt modelId="{BCA3CB6F-444D-40B9-9D04-98C882AAF923}" type="pres">
      <dgm:prSet presAssocID="{7CBDEC46-ED7B-4A76-972D-55A33CF00E90}" presName="imgShp" presStyleLbl="fgImgPlace1" presStyleIdx="3" presStyleCnt="6" custLinFactNeighborX="-86794" custLinFactNeighborY="1382"/>
      <dgm:spPr/>
    </dgm:pt>
    <dgm:pt modelId="{D36E0C60-0727-4E2A-8693-FC0C5BA75B18}" type="pres">
      <dgm:prSet presAssocID="{7CBDEC46-ED7B-4A76-972D-55A33CF00E90}" presName="txShp" presStyleLbl="node1" presStyleIdx="3" presStyleCnt="6" custScaleX="1260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457A42-E105-425A-B775-DB9D13AF3C65}" type="pres">
      <dgm:prSet presAssocID="{0364A929-F58A-4027-9B3D-4285F84BF9B9}" presName="spacing" presStyleCnt="0"/>
      <dgm:spPr/>
    </dgm:pt>
    <dgm:pt modelId="{0DA7A061-B754-431A-83E7-BEE39A35F498}" type="pres">
      <dgm:prSet presAssocID="{B8B02BF7-949C-400B-BD87-C3228C42881B}" presName="composite" presStyleCnt="0"/>
      <dgm:spPr/>
    </dgm:pt>
    <dgm:pt modelId="{DE89A8FD-4E12-430B-9699-02882FAF26B1}" type="pres">
      <dgm:prSet presAssocID="{B8B02BF7-949C-400B-BD87-C3228C42881B}" presName="imgShp" presStyleLbl="fgImgPlace1" presStyleIdx="4" presStyleCnt="6" custLinFactNeighborX="-97666" custLinFactNeighborY="-8879"/>
      <dgm:spPr/>
    </dgm:pt>
    <dgm:pt modelId="{247110F2-2AB6-4FA6-985A-C3EF4CE45BDD}" type="pres">
      <dgm:prSet presAssocID="{B8B02BF7-949C-400B-BD87-C3228C42881B}" presName="txShp" presStyleLbl="node1" presStyleIdx="4" presStyleCnt="6" custScaleX="1269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AC37764-A104-4A1F-AD65-7C7B770EC94C}" type="pres">
      <dgm:prSet presAssocID="{F4D21F73-1B61-47C5-BCFA-98CE1CC28135}" presName="spacing" presStyleCnt="0"/>
      <dgm:spPr/>
    </dgm:pt>
    <dgm:pt modelId="{F70CAB92-FDEF-40D6-A3BF-4CD557A26552}" type="pres">
      <dgm:prSet presAssocID="{75062194-A2EB-497E-9D37-33EA70DAC5FC}" presName="composite" presStyleCnt="0"/>
      <dgm:spPr/>
    </dgm:pt>
    <dgm:pt modelId="{D823E7FF-5651-470D-9C79-D4A73DBD18BF}" type="pres">
      <dgm:prSet presAssocID="{75062194-A2EB-497E-9D37-33EA70DAC5FC}" presName="imgShp" presStyleLbl="fgImgPlace1" presStyleIdx="5" presStyleCnt="6" custLinFactNeighborX="-97666" custLinFactNeighborY="2604"/>
      <dgm:spPr/>
    </dgm:pt>
    <dgm:pt modelId="{AC768FB9-F942-41F9-8C7D-7B5C7876BF60}" type="pres">
      <dgm:prSet presAssocID="{75062194-A2EB-497E-9D37-33EA70DAC5FC}" presName="txShp" presStyleLbl="node1" presStyleIdx="5" presStyleCnt="6" custScaleX="1260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66B982B-F44F-4597-AF42-00AD6035690E}" srcId="{1749A607-E32C-499B-82EC-ABA02458375F}" destId="{75062194-A2EB-497E-9D37-33EA70DAC5FC}" srcOrd="5" destOrd="0" parTransId="{2B4ED576-99A9-4282-AEE0-1B06D5DEA642}" sibTransId="{AB6B530C-FEFE-43FC-8706-5CD6362BF01F}"/>
    <dgm:cxn modelId="{118D3E92-F657-4E63-AB02-6760CFD594DE}" type="presOf" srcId="{1749A607-E32C-499B-82EC-ABA02458375F}" destId="{7BDE4219-9A39-4D0C-8A51-B8CE5EE634D5}" srcOrd="0" destOrd="0" presId="urn:microsoft.com/office/officeart/2005/8/layout/vList3"/>
    <dgm:cxn modelId="{D111D490-E696-4237-8471-9BF84B5BB45D}" type="presOf" srcId="{7CBDEC46-ED7B-4A76-972D-55A33CF00E90}" destId="{D36E0C60-0727-4E2A-8693-FC0C5BA75B18}" srcOrd="0" destOrd="0" presId="urn:microsoft.com/office/officeart/2005/8/layout/vList3"/>
    <dgm:cxn modelId="{19886775-EF2B-4946-9912-EE3CDE0DCF27}" type="presOf" srcId="{8FC5FCEC-C6EF-45CD-B54F-3A049E18EF96}" destId="{E3D895C4-1504-4F83-B838-5EFE7A3D4401}" srcOrd="0" destOrd="0" presId="urn:microsoft.com/office/officeart/2005/8/layout/vList3"/>
    <dgm:cxn modelId="{065837A6-3297-4132-A6BC-611BF42E933B}" srcId="{1749A607-E32C-499B-82EC-ABA02458375F}" destId="{7D80E25C-7955-4B41-A072-FAD4771FDEC1}" srcOrd="0" destOrd="0" parTransId="{91E00B25-3033-4D44-A0AC-708F84AECD29}" sibTransId="{019DCB20-6856-4A09-A46E-885813036AAC}"/>
    <dgm:cxn modelId="{5BAC526A-28C0-4FE5-88B9-D425832F4A69}" srcId="{1749A607-E32C-499B-82EC-ABA02458375F}" destId="{8FC5FCEC-C6EF-45CD-B54F-3A049E18EF96}" srcOrd="1" destOrd="0" parTransId="{60B9BE29-6ADB-4CA1-BD21-83E7B1398F1A}" sibTransId="{6BB9F448-BA6F-4F1E-ACC4-DB8BB91573C7}"/>
    <dgm:cxn modelId="{808A3A7A-0C7C-4B78-9515-16D29B565097}" type="presOf" srcId="{7D80E25C-7955-4B41-A072-FAD4771FDEC1}" destId="{C0E0851E-14BF-4A5F-BABA-C1CDDDEFCCE3}" srcOrd="0" destOrd="0" presId="urn:microsoft.com/office/officeart/2005/8/layout/vList3"/>
    <dgm:cxn modelId="{F89A6CF4-C618-48D0-8F3E-C6DEC67A411A}" type="presOf" srcId="{75062194-A2EB-497E-9D37-33EA70DAC5FC}" destId="{AC768FB9-F942-41F9-8C7D-7B5C7876BF60}" srcOrd="0" destOrd="0" presId="urn:microsoft.com/office/officeart/2005/8/layout/vList3"/>
    <dgm:cxn modelId="{DEB9294F-8599-4F2A-AB39-53E86E362C60}" type="presOf" srcId="{B8B02BF7-949C-400B-BD87-C3228C42881B}" destId="{247110F2-2AB6-4FA6-985A-C3EF4CE45BDD}" srcOrd="0" destOrd="0" presId="urn:microsoft.com/office/officeart/2005/8/layout/vList3"/>
    <dgm:cxn modelId="{6172B7DA-1B3B-44E6-AFB5-C9EC3FC7EF7A}" srcId="{1749A607-E32C-499B-82EC-ABA02458375F}" destId="{066EA06F-DF2E-453E-8FE0-C3F862AE66C4}" srcOrd="2" destOrd="0" parTransId="{86229CF8-12A6-4CA5-B331-C00E51A769ED}" sibTransId="{62B573AE-9F82-4773-95AA-54690F84B19C}"/>
    <dgm:cxn modelId="{745EC721-A3B4-48C6-8281-92113F04B2E7}" srcId="{1749A607-E32C-499B-82EC-ABA02458375F}" destId="{B8B02BF7-949C-400B-BD87-C3228C42881B}" srcOrd="4" destOrd="0" parTransId="{8DA786B2-C8CA-4838-AE97-A99D8F37A78F}" sibTransId="{F4D21F73-1B61-47C5-BCFA-98CE1CC28135}"/>
    <dgm:cxn modelId="{F9579530-9626-410B-BE69-69AAB501D415}" type="presOf" srcId="{066EA06F-DF2E-453E-8FE0-C3F862AE66C4}" destId="{02E2B3B3-52FA-4099-BC14-79841C81B554}" srcOrd="0" destOrd="0" presId="urn:microsoft.com/office/officeart/2005/8/layout/vList3"/>
    <dgm:cxn modelId="{B914548D-6BBF-475E-BC77-B74E1D692138}" srcId="{1749A607-E32C-499B-82EC-ABA02458375F}" destId="{7CBDEC46-ED7B-4A76-972D-55A33CF00E90}" srcOrd="3" destOrd="0" parTransId="{7CC61638-2784-4736-AF4E-9B983E2C6B4A}" sibTransId="{0364A929-F58A-4027-9B3D-4285F84BF9B9}"/>
    <dgm:cxn modelId="{679E9842-DB5E-482C-8927-14AF12615529}" type="presParOf" srcId="{7BDE4219-9A39-4D0C-8A51-B8CE5EE634D5}" destId="{6CE1A017-218C-431D-834A-0F0F5733F741}" srcOrd="0" destOrd="0" presId="urn:microsoft.com/office/officeart/2005/8/layout/vList3"/>
    <dgm:cxn modelId="{93FCE61C-9181-4359-A4C1-8CD2127DBA25}" type="presParOf" srcId="{6CE1A017-218C-431D-834A-0F0F5733F741}" destId="{785AC0C6-7A16-4963-A95C-4352D3CC35E7}" srcOrd="0" destOrd="0" presId="urn:microsoft.com/office/officeart/2005/8/layout/vList3"/>
    <dgm:cxn modelId="{705BE18F-3288-4AEC-BA64-2B94D64C2C67}" type="presParOf" srcId="{6CE1A017-218C-431D-834A-0F0F5733F741}" destId="{C0E0851E-14BF-4A5F-BABA-C1CDDDEFCCE3}" srcOrd="1" destOrd="0" presId="urn:microsoft.com/office/officeart/2005/8/layout/vList3"/>
    <dgm:cxn modelId="{A93042B0-F38A-4A78-A3DA-3718FFE5B7DC}" type="presParOf" srcId="{7BDE4219-9A39-4D0C-8A51-B8CE5EE634D5}" destId="{B7F8F46C-10A0-4758-AA90-D23F98934535}" srcOrd="1" destOrd="0" presId="urn:microsoft.com/office/officeart/2005/8/layout/vList3"/>
    <dgm:cxn modelId="{5A73CF7D-A2BD-463B-A82C-CE5A07540F44}" type="presParOf" srcId="{7BDE4219-9A39-4D0C-8A51-B8CE5EE634D5}" destId="{6C9C731E-D0D4-4241-9298-E7C797A14DC1}" srcOrd="2" destOrd="0" presId="urn:microsoft.com/office/officeart/2005/8/layout/vList3"/>
    <dgm:cxn modelId="{5B638007-ED98-4D43-8853-C636B4E5024C}" type="presParOf" srcId="{6C9C731E-D0D4-4241-9298-E7C797A14DC1}" destId="{C7A0978C-42B6-4E3D-BC17-9835164E2587}" srcOrd="0" destOrd="0" presId="urn:microsoft.com/office/officeart/2005/8/layout/vList3"/>
    <dgm:cxn modelId="{491F85E7-1138-4C79-B644-BA569092B69C}" type="presParOf" srcId="{6C9C731E-D0D4-4241-9298-E7C797A14DC1}" destId="{E3D895C4-1504-4F83-B838-5EFE7A3D4401}" srcOrd="1" destOrd="0" presId="urn:microsoft.com/office/officeart/2005/8/layout/vList3"/>
    <dgm:cxn modelId="{97F84279-341F-4EA4-B60F-3936C5B0E7D9}" type="presParOf" srcId="{7BDE4219-9A39-4D0C-8A51-B8CE5EE634D5}" destId="{8BC91A21-FB09-4C72-81AA-B2295A4335C5}" srcOrd="3" destOrd="0" presId="urn:microsoft.com/office/officeart/2005/8/layout/vList3"/>
    <dgm:cxn modelId="{294622D9-4BF4-40CF-A3D7-36BDF274FBDD}" type="presParOf" srcId="{7BDE4219-9A39-4D0C-8A51-B8CE5EE634D5}" destId="{026C219B-1FC6-448D-A099-1B708892EE7A}" srcOrd="4" destOrd="0" presId="urn:microsoft.com/office/officeart/2005/8/layout/vList3"/>
    <dgm:cxn modelId="{D6828ACD-6F2B-4D00-8197-7E1FF9F06A12}" type="presParOf" srcId="{026C219B-1FC6-448D-A099-1B708892EE7A}" destId="{006A17D7-7CE6-4A5E-BC92-5D59A198C316}" srcOrd="0" destOrd="0" presId="urn:microsoft.com/office/officeart/2005/8/layout/vList3"/>
    <dgm:cxn modelId="{CCD16241-9A81-4C02-A96A-A5D8F9C2A3A1}" type="presParOf" srcId="{026C219B-1FC6-448D-A099-1B708892EE7A}" destId="{02E2B3B3-52FA-4099-BC14-79841C81B554}" srcOrd="1" destOrd="0" presId="urn:microsoft.com/office/officeart/2005/8/layout/vList3"/>
    <dgm:cxn modelId="{17F009AF-4A85-4C98-A8DE-E4406EF32FF8}" type="presParOf" srcId="{7BDE4219-9A39-4D0C-8A51-B8CE5EE634D5}" destId="{B6AF1A12-79C0-4268-87D2-43B502450B94}" srcOrd="5" destOrd="0" presId="urn:microsoft.com/office/officeart/2005/8/layout/vList3"/>
    <dgm:cxn modelId="{056D509B-B399-44A2-99FC-6BB13648B6F3}" type="presParOf" srcId="{7BDE4219-9A39-4D0C-8A51-B8CE5EE634D5}" destId="{39528F3A-94CC-4C24-8884-24D4055C2418}" srcOrd="6" destOrd="0" presId="urn:microsoft.com/office/officeart/2005/8/layout/vList3"/>
    <dgm:cxn modelId="{D192869C-6DA8-455B-931C-327A3D7D2C9D}" type="presParOf" srcId="{39528F3A-94CC-4C24-8884-24D4055C2418}" destId="{BCA3CB6F-444D-40B9-9D04-98C882AAF923}" srcOrd="0" destOrd="0" presId="urn:microsoft.com/office/officeart/2005/8/layout/vList3"/>
    <dgm:cxn modelId="{169873D4-EA75-4F28-9AC4-65C670180FC8}" type="presParOf" srcId="{39528F3A-94CC-4C24-8884-24D4055C2418}" destId="{D36E0C60-0727-4E2A-8693-FC0C5BA75B18}" srcOrd="1" destOrd="0" presId="urn:microsoft.com/office/officeart/2005/8/layout/vList3"/>
    <dgm:cxn modelId="{9B20F9BE-DDF0-4160-9C20-D8B3B894842D}" type="presParOf" srcId="{7BDE4219-9A39-4D0C-8A51-B8CE5EE634D5}" destId="{BA457A42-E105-425A-B775-DB9D13AF3C65}" srcOrd="7" destOrd="0" presId="urn:microsoft.com/office/officeart/2005/8/layout/vList3"/>
    <dgm:cxn modelId="{2F55E607-BF4C-448D-B7CD-31BA7207F3B4}" type="presParOf" srcId="{7BDE4219-9A39-4D0C-8A51-B8CE5EE634D5}" destId="{0DA7A061-B754-431A-83E7-BEE39A35F498}" srcOrd="8" destOrd="0" presId="urn:microsoft.com/office/officeart/2005/8/layout/vList3"/>
    <dgm:cxn modelId="{06DAEE31-3067-417B-A2E9-9227FDBD13CC}" type="presParOf" srcId="{0DA7A061-B754-431A-83E7-BEE39A35F498}" destId="{DE89A8FD-4E12-430B-9699-02882FAF26B1}" srcOrd="0" destOrd="0" presId="urn:microsoft.com/office/officeart/2005/8/layout/vList3"/>
    <dgm:cxn modelId="{C4D98BE1-EDD7-4D7B-AC09-E2BE82D41152}" type="presParOf" srcId="{0DA7A061-B754-431A-83E7-BEE39A35F498}" destId="{247110F2-2AB6-4FA6-985A-C3EF4CE45BDD}" srcOrd="1" destOrd="0" presId="urn:microsoft.com/office/officeart/2005/8/layout/vList3"/>
    <dgm:cxn modelId="{8ED65210-B55F-4080-894D-A7D884A93EDD}" type="presParOf" srcId="{7BDE4219-9A39-4D0C-8A51-B8CE5EE634D5}" destId="{2AC37764-A104-4A1F-AD65-7C7B770EC94C}" srcOrd="9" destOrd="0" presId="urn:microsoft.com/office/officeart/2005/8/layout/vList3"/>
    <dgm:cxn modelId="{7D3AB960-143A-4EA0-9E54-ABDE7D8AA22F}" type="presParOf" srcId="{7BDE4219-9A39-4D0C-8A51-B8CE5EE634D5}" destId="{F70CAB92-FDEF-40D6-A3BF-4CD557A26552}" srcOrd="10" destOrd="0" presId="urn:microsoft.com/office/officeart/2005/8/layout/vList3"/>
    <dgm:cxn modelId="{AB88AA64-5F03-420C-A522-FA57C6B74EE0}" type="presParOf" srcId="{F70CAB92-FDEF-40D6-A3BF-4CD557A26552}" destId="{D823E7FF-5651-470D-9C79-D4A73DBD18BF}" srcOrd="0" destOrd="0" presId="urn:microsoft.com/office/officeart/2005/8/layout/vList3"/>
    <dgm:cxn modelId="{6EE9721A-5C22-47CD-9D82-47F01E205955}" type="presParOf" srcId="{F70CAB92-FDEF-40D6-A3BF-4CD557A26552}" destId="{AC768FB9-F942-41F9-8C7D-7B5C7876BF60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1D53825-758E-4272-B710-665E9FFB8BBF}">
      <dsp:nvSpPr>
        <dsp:cNvPr id="0" name=""/>
        <dsp:cNvSpPr/>
      </dsp:nvSpPr>
      <dsp:spPr>
        <a:xfrm>
          <a:off x="0" y="4467577"/>
          <a:ext cx="7344816" cy="58636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149352" rIns="149352" bIns="149352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>
              <a:solidFill>
                <a:schemeClr val="tx2"/>
              </a:solidFill>
            </a:rPr>
            <a:t>6. Спад</a:t>
          </a:r>
          <a:endParaRPr lang="ru-RU" sz="2100" kern="1200" dirty="0">
            <a:solidFill>
              <a:schemeClr val="tx2"/>
            </a:solidFill>
          </a:endParaRPr>
        </a:p>
      </dsp:txBody>
      <dsp:txXfrm>
        <a:off x="0" y="4467577"/>
        <a:ext cx="7344816" cy="586367"/>
      </dsp:txXfrm>
    </dsp:sp>
    <dsp:sp modelId="{359BE70C-CB91-456C-B925-294E59089C18}">
      <dsp:nvSpPr>
        <dsp:cNvPr id="0" name=""/>
        <dsp:cNvSpPr/>
      </dsp:nvSpPr>
      <dsp:spPr>
        <a:xfrm rot="10800000">
          <a:off x="0" y="3574540"/>
          <a:ext cx="7344816" cy="901832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149352" rIns="149352" bIns="149352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>
              <a:solidFill>
                <a:schemeClr val="tx2"/>
              </a:solidFill>
            </a:rPr>
            <a:t>5.Насыщение</a:t>
          </a:r>
          <a:endParaRPr lang="ru-RU" sz="2100" kern="1200" dirty="0">
            <a:solidFill>
              <a:schemeClr val="tx2"/>
            </a:solidFill>
          </a:endParaRPr>
        </a:p>
      </dsp:txBody>
      <dsp:txXfrm rot="10800000">
        <a:off x="0" y="3574540"/>
        <a:ext cx="7344816" cy="901832"/>
      </dsp:txXfrm>
    </dsp:sp>
    <dsp:sp modelId="{1491F85B-D81F-48CB-86DB-2719DEF2FA42}">
      <dsp:nvSpPr>
        <dsp:cNvPr id="0" name=""/>
        <dsp:cNvSpPr/>
      </dsp:nvSpPr>
      <dsp:spPr>
        <a:xfrm rot="10800000">
          <a:off x="0" y="2681502"/>
          <a:ext cx="7344816" cy="901832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149352" rIns="149352" bIns="149352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>
              <a:solidFill>
                <a:schemeClr val="tx2"/>
              </a:solidFill>
            </a:rPr>
            <a:t>4.Зрелость</a:t>
          </a:r>
          <a:endParaRPr lang="ru-RU" sz="2100" kern="1200" dirty="0">
            <a:solidFill>
              <a:schemeClr val="tx2"/>
            </a:solidFill>
          </a:endParaRPr>
        </a:p>
      </dsp:txBody>
      <dsp:txXfrm rot="10800000">
        <a:off x="0" y="2681502"/>
        <a:ext cx="7344816" cy="901832"/>
      </dsp:txXfrm>
    </dsp:sp>
    <dsp:sp modelId="{1AE1C4E8-3D69-43A8-9DE0-050FF18406D6}">
      <dsp:nvSpPr>
        <dsp:cNvPr id="0" name=""/>
        <dsp:cNvSpPr/>
      </dsp:nvSpPr>
      <dsp:spPr>
        <a:xfrm rot="10800000">
          <a:off x="0" y="1811444"/>
          <a:ext cx="7344816" cy="901832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149352" rIns="149352" bIns="149352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>
              <a:solidFill>
                <a:schemeClr val="tx2"/>
              </a:solidFill>
            </a:rPr>
            <a:t>3. Рост</a:t>
          </a:r>
          <a:endParaRPr lang="ru-RU" sz="2100" kern="1200" dirty="0">
            <a:solidFill>
              <a:schemeClr val="tx2"/>
            </a:solidFill>
          </a:endParaRPr>
        </a:p>
      </dsp:txBody>
      <dsp:txXfrm rot="10800000">
        <a:off x="0" y="1811444"/>
        <a:ext cx="7344816" cy="901832"/>
      </dsp:txXfrm>
    </dsp:sp>
    <dsp:sp modelId="{F5F1483F-95FD-4392-BA59-53C6F064E75F}">
      <dsp:nvSpPr>
        <dsp:cNvPr id="0" name=""/>
        <dsp:cNvSpPr/>
      </dsp:nvSpPr>
      <dsp:spPr>
        <a:xfrm rot="10800000">
          <a:off x="0" y="895428"/>
          <a:ext cx="7344816" cy="901832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149352" rIns="149352" bIns="149352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>
              <a:solidFill>
                <a:schemeClr val="tx2"/>
              </a:solidFill>
            </a:rPr>
            <a:t>2. Внедрение или выход на рынок</a:t>
          </a:r>
          <a:endParaRPr lang="ru-RU" sz="2100" kern="1200" dirty="0">
            <a:solidFill>
              <a:schemeClr val="tx2"/>
            </a:solidFill>
          </a:endParaRPr>
        </a:p>
      </dsp:txBody>
      <dsp:txXfrm rot="10800000">
        <a:off x="0" y="895428"/>
        <a:ext cx="7344816" cy="901832"/>
      </dsp:txXfrm>
    </dsp:sp>
    <dsp:sp modelId="{FA77853A-7725-481D-A12C-B86C525F8EDD}">
      <dsp:nvSpPr>
        <dsp:cNvPr id="0" name=""/>
        <dsp:cNvSpPr/>
      </dsp:nvSpPr>
      <dsp:spPr>
        <a:xfrm rot="10800000">
          <a:off x="0" y="2391"/>
          <a:ext cx="7344816" cy="901832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149352" rIns="149352" bIns="149352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>
              <a:solidFill>
                <a:schemeClr val="tx2"/>
              </a:solidFill>
            </a:rPr>
            <a:t>1. Разработка продукта</a:t>
          </a:r>
          <a:endParaRPr lang="ru-RU" sz="2100" kern="1200" dirty="0">
            <a:solidFill>
              <a:schemeClr val="tx2"/>
            </a:solidFill>
          </a:endParaRPr>
        </a:p>
      </dsp:txBody>
      <dsp:txXfrm rot="10800000">
        <a:off x="0" y="2391"/>
        <a:ext cx="7344816" cy="901832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0E0851E-14BF-4A5F-BABA-C1CDDDEFCCE3}">
      <dsp:nvSpPr>
        <dsp:cNvPr id="0" name=""/>
        <dsp:cNvSpPr/>
      </dsp:nvSpPr>
      <dsp:spPr>
        <a:xfrm rot="10800000">
          <a:off x="597628" y="2982"/>
          <a:ext cx="5933535" cy="662337"/>
        </a:xfrm>
        <a:prstGeom prst="homePlat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92072" tIns="76200" rIns="14224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 dirty="0" smtClean="0"/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1) фундаментальные научные исследования;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 dirty="0" smtClean="0"/>
        </a:p>
      </dsp:txBody>
      <dsp:txXfrm rot="10800000">
        <a:off x="597628" y="2982"/>
        <a:ext cx="5933535" cy="662337"/>
      </dsp:txXfrm>
    </dsp:sp>
    <dsp:sp modelId="{785AC0C6-7A16-4963-A95C-4352D3CC35E7}">
      <dsp:nvSpPr>
        <dsp:cNvPr id="0" name=""/>
        <dsp:cNvSpPr/>
      </dsp:nvSpPr>
      <dsp:spPr>
        <a:xfrm>
          <a:off x="288035" y="2"/>
          <a:ext cx="662337" cy="662337"/>
        </a:xfrm>
        <a:prstGeom prst="ellipse">
          <a:avLst/>
        </a:prstGeom>
        <a:solidFill>
          <a:schemeClr val="dk2">
            <a:tint val="4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E3D895C4-1504-4F83-B838-5EFE7A3D4401}">
      <dsp:nvSpPr>
        <dsp:cNvPr id="0" name=""/>
        <dsp:cNvSpPr/>
      </dsp:nvSpPr>
      <dsp:spPr>
        <a:xfrm rot="10800000">
          <a:off x="576058" y="863032"/>
          <a:ext cx="5976675" cy="662337"/>
        </a:xfrm>
        <a:prstGeom prst="homePlat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92072" tIns="76200" rIns="142240" bIns="7620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kern="1200" dirty="0" smtClean="0"/>
            <a:t>2) прикладные научные исследования;</a:t>
          </a:r>
        </a:p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/>
        </a:p>
      </dsp:txBody>
      <dsp:txXfrm rot="10800000">
        <a:off x="576058" y="863032"/>
        <a:ext cx="5976675" cy="662337"/>
      </dsp:txXfrm>
    </dsp:sp>
    <dsp:sp modelId="{C7A0978C-42B6-4E3D-BC17-9835164E2587}">
      <dsp:nvSpPr>
        <dsp:cNvPr id="0" name=""/>
        <dsp:cNvSpPr/>
      </dsp:nvSpPr>
      <dsp:spPr>
        <a:xfrm>
          <a:off x="288035" y="792089"/>
          <a:ext cx="662337" cy="662337"/>
        </a:xfrm>
        <a:prstGeom prst="ellipse">
          <a:avLst/>
        </a:prstGeom>
        <a:solidFill>
          <a:schemeClr val="dk2">
            <a:tint val="4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02E2B3B3-52FA-4099-BC14-79841C81B554}">
      <dsp:nvSpPr>
        <dsp:cNvPr id="0" name=""/>
        <dsp:cNvSpPr/>
      </dsp:nvSpPr>
      <dsp:spPr>
        <a:xfrm rot="10800000">
          <a:off x="576058" y="1723082"/>
          <a:ext cx="5976675" cy="662337"/>
        </a:xfrm>
        <a:prstGeom prst="homePlat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92072" tIns="76200" rIns="14224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3) проектно-конструкторские разработки;</a:t>
          </a:r>
          <a:endParaRPr lang="ru-RU" sz="2000" kern="1200" dirty="0"/>
        </a:p>
      </dsp:txBody>
      <dsp:txXfrm rot="10800000">
        <a:off x="576058" y="1723082"/>
        <a:ext cx="5976675" cy="662337"/>
      </dsp:txXfrm>
    </dsp:sp>
    <dsp:sp modelId="{006A17D7-7CE6-4A5E-BC92-5D59A198C316}">
      <dsp:nvSpPr>
        <dsp:cNvPr id="0" name=""/>
        <dsp:cNvSpPr/>
      </dsp:nvSpPr>
      <dsp:spPr>
        <a:xfrm>
          <a:off x="288035" y="1656186"/>
          <a:ext cx="662337" cy="662337"/>
        </a:xfrm>
        <a:prstGeom prst="ellipse">
          <a:avLst/>
        </a:prstGeom>
        <a:solidFill>
          <a:schemeClr val="dk2">
            <a:tint val="4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D36E0C60-0727-4E2A-8693-FC0C5BA75B18}">
      <dsp:nvSpPr>
        <dsp:cNvPr id="0" name=""/>
        <dsp:cNvSpPr/>
      </dsp:nvSpPr>
      <dsp:spPr>
        <a:xfrm rot="10800000">
          <a:off x="576058" y="2583132"/>
          <a:ext cx="5976675" cy="662337"/>
        </a:xfrm>
        <a:prstGeom prst="homePlat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92072" tIns="76200" rIns="142240" bIns="7620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kern="1200" dirty="0" smtClean="0"/>
            <a:t>4) дизайнерские разработки;</a:t>
          </a:r>
        </a:p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/>
        </a:p>
      </dsp:txBody>
      <dsp:txXfrm rot="10800000">
        <a:off x="576058" y="2583132"/>
        <a:ext cx="5976675" cy="662337"/>
      </dsp:txXfrm>
    </dsp:sp>
    <dsp:sp modelId="{BCA3CB6F-444D-40B9-9D04-98C882AAF923}">
      <dsp:nvSpPr>
        <dsp:cNvPr id="0" name=""/>
        <dsp:cNvSpPr/>
      </dsp:nvSpPr>
      <dsp:spPr>
        <a:xfrm>
          <a:off x="288035" y="2592285"/>
          <a:ext cx="662337" cy="662337"/>
        </a:xfrm>
        <a:prstGeom prst="ellipse">
          <a:avLst/>
        </a:prstGeom>
        <a:solidFill>
          <a:schemeClr val="dk2">
            <a:tint val="4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247110F2-2AB6-4FA6-985A-C3EF4CE45BDD}">
      <dsp:nvSpPr>
        <dsp:cNvPr id="0" name=""/>
        <dsp:cNvSpPr/>
      </dsp:nvSpPr>
      <dsp:spPr>
        <a:xfrm rot="10800000">
          <a:off x="554488" y="3443182"/>
          <a:ext cx="6019815" cy="662337"/>
        </a:xfrm>
        <a:prstGeom prst="homePlat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92072" tIns="76200" rIns="142240" bIns="7620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kern="1200" dirty="0" smtClean="0"/>
            <a:t>5) опытное производство;</a:t>
          </a:r>
        </a:p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/>
        </a:p>
      </dsp:txBody>
      <dsp:txXfrm rot="10800000">
        <a:off x="554488" y="3443182"/>
        <a:ext cx="6019815" cy="662337"/>
      </dsp:txXfrm>
    </dsp:sp>
    <dsp:sp modelId="{DE89A8FD-4E12-430B-9699-02882FAF26B1}">
      <dsp:nvSpPr>
        <dsp:cNvPr id="0" name=""/>
        <dsp:cNvSpPr/>
      </dsp:nvSpPr>
      <dsp:spPr>
        <a:xfrm>
          <a:off x="216025" y="3384373"/>
          <a:ext cx="662337" cy="662337"/>
        </a:xfrm>
        <a:prstGeom prst="ellipse">
          <a:avLst/>
        </a:prstGeom>
        <a:solidFill>
          <a:schemeClr val="dk2">
            <a:tint val="4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AC768FB9-F942-41F9-8C7D-7B5C7876BF60}">
      <dsp:nvSpPr>
        <dsp:cNvPr id="0" name=""/>
        <dsp:cNvSpPr/>
      </dsp:nvSpPr>
      <dsp:spPr>
        <a:xfrm rot="10800000">
          <a:off x="576058" y="4303231"/>
          <a:ext cx="5976675" cy="662337"/>
        </a:xfrm>
        <a:prstGeom prst="homePlat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92072" tIns="76200" rIns="142240" bIns="7620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kern="1200" dirty="0" smtClean="0"/>
            <a:t>6) экономические и маркетинговые исследования.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/>
        </a:p>
      </dsp:txBody>
      <dsp:txXfrm rot="10800000">
        <a:off x="576058" y="4303231"/>
        <a:ext cx="5976675" cy="662337"/>
      </dsp:txXfrm>
    </dsp:sp>
    <dsp:sp modelId="{D823E7FF-5651-470D-9C79-D4A73DBD18BF}">
      <dsp:nvSpPr>
        <dsp:cNvPr id="0" name=""/>
        <dsp:cNvSpPr/>
      </dsp:nvSpPr>
      <dsp:spPr>
        <a:xfrm>
          <a:off x="216025" y="4306214"/>
          <a:ext cx="662337" cy="662337"/>
        </a:xfrm>
        <a:prstGeom prst="ellipse">
          <a:avLst/>
        </a:prstGeom>
        <a:solidFill>
          <a:schemeClr val="dk2">
            <a:tint val="4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378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378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AE7474EF-1B3D-4F75-BAD5-14898B48EF32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Freeform 2"/>
          <p:cNvSpPr>
            <a:spLocks/>
          </p:cNvSpPr>
          <p:nvPr/>
        </p:nvSpPr>
        <p:spPr bwMode="blackWhite">
          <a:xfrm>
            <a:off x="20638" y="12700"/>
            <a:ext cx="8896350" cy="6780213"/>
          </a:xfrm>
          <a:custGeom>
            <a:avLst/>
            <a:gdLst/>
            <a:ahLst/>
            <a:cxnLst>
              <a:cxn ang="0">
                <a:pos x="2822" y="0"/>
              </a:cxn>
              <a:cxn ang="0">
                <a:pos x="0" y="975"/>
              </a:cxn>
              <a:cxn ang="0">
                <a:pos x="2169" y="3619"/>
              </a:cxn>
              <a:cxn ang="0">
                <a:pos x="3985" y="1125"/>
              </a:cxn>
              <a:cxn ang="0">
                <a:pos x="2822" y="0"/>
              </a:cxn>
              <a:cxn ang="0">
                <a:pos x="2822" y="0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effectLst>
            <a:outerShdw dist="45791" dir="2021404" algn="ctr" rotWithShape="0">
              <a:schemeClr val="bg2"/>
            </a:outerShdw>
          </a:effectLst>
        </p:spPr>
        <p:txBody>
          <a:bodyPr/>
          <a:lstStyle>
            <a:lvl1pPr>
              <a:defRPr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58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</p:spPr>
        <p:txBody>
          <a:bodyPr/>
          <a:lstStyle>
            <a:lvl1pPr marL="0" indent="0" algn="ctr">
              <a:buFontTx/>
              <a:buNone/>
              <a:defRPr sz="28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35845" name="Rectangle 5"/>
          <p:cNvSpPr>
            <a:spLocks noGrp="1" noChangeArrowheads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5846" name="Rectangle 6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5847" name="Rectangle 7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09520102-5B54-4C95-959B-07856FC68538}" type="slidenum">
              <a:rPr lang="ru-RU"/>
              <a:pPr/>
              <a:t>‹#›</a:t>
            </a:fld>
            <a:endParaRPr lang="ru-RU"/>
          </a:p>
        </p:txBody>
      </p:sp>
      <p:grpSp>
        <p:nvGrpSpPr>
          <p:cNvPr id="35848" name="Group 8"/>
          <p:cNvGrpSpPr>
            <a:grpSpLocks/>
          </p:cNvGrpSpPr>
          <p:nvPr/>
        </p:nvGrpSpPr>
        <p:grpSpPr bwMode="auto">
          <a:xfrm>
            <a:off x="195263" y="234950"/>
            <a:ext cx="3787775" cy="1778000"/>
            <a:chOff x="123" y="148"/>
            <a:chExt cx="2386" cy="1120"/>
          </a:xfrm>
        </p:grpSpPr>
        <p:sp>
          <p:nvSpPr>
            <p:cNvPr id="35849" name="Freeform 9"/>
            <p:cNvSpPr>
              <a:spLocks/>
            </p:cNvSpPr>
            <p:nvPr userDrawn="1"/>
          </p:nvSpPr>
          <p:spPr bwMode="auto">
            <a:xfrm>
              <a:off x="177" y="177"/>
              <a:ext cx="2250" cy="1017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850" name="Freeform 10"/>
            <p:cNvSpPr>
              <a:spLocks/>
            </p:cNvSpPr>
            <p:nvPr userDrawn="1"/>
          </p:nvSpPr>
          <p:spPr bwMode="auto">
            <a:xfrm>
              <a:off x="166" y="261"/>
              <a:ext cx="2244" cy="1007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851" name="Freeform 11"/>
            <p:cNvSpPr>
              <a:spLocks/>
            </p:cNvSpPr>
            <p:nvPr userDrawn="1"/>
          </p:nvSpPr>
          <p:spPr bwMode="auto">
            <a:xfrm>
              <a:off x="474" y="344"/>
              <a:ext cx="1488" cy="919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35852" name="Group 12"/>
            <p:cNvGrpSpPr>
              <a:grpSpLocks/>
            </p:cNvGrpSpPr>
            <p:nvPr userDrawn="1"/>
          </p:nvGrpSpPr>
          <p:grpSpPr bwMode="auto">
            <a:xfrm>
              <a:off x="123" y="148"/>
              <a:ext cx="2386" cy="1081"/>
              <a:chOff x="123" y="148"/>
              <a:chExt cx="2386" cy="1081"/>
            </a:xfrm>
          </p:grpSpPr>
          <p:sp>
            <p:nvSpPr>
              <p:cNvPr id="35853" name="Freeform 13"/>
              <p:cNvSpPr>
                <a:spLocks/>
              </p:cNvSpPr>
              <p:nvPr userDrawn="1"/>
            </p:nvSpPr>
            <p:spPr bwMode="auto">
              <a:xfrm>
                <a:off x="2005" y="934"/>
                <a:ext cx="212" cy="214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5854" name="Freeform 14"/>
              <p:cNvSpPr>
                <a:spLocks/>
              </p:cNvSpPr>
              <p:nvPr userDrawn="1"/>
            </p:nvSpPr>
            <p:spPr bwMode="auto">
              <a:xfrm>
                <a:off x="123" y="148"/>
                <a:ext cx="2386" cy="108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5855" name="Freeform 15"/>
              <p:cNvSpPr>
                <a:spLocks/>
              </p:cNvSpPr>
              <p:nvPr userDrawn="1"/>
            </p:nvSpPr>
            <p:spPr bwMode="auto">
              <a:xfrm>
                <a:off x="324" y="158"/>
                <a:ext cx="1686" cy="614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5856" name="Freeform 16"/>
              <p:cNvSpPr>
                <a:spLocks/>
              </p:cNvSpPr>
              <p:nvPr userDrawn="1"/>
            </p:nvSpPr>
            <p:spPr bwMode="auto">
              <a:xfrm>
                <a:off x="409" y="251"/>
                <a:ext cx="227" cy="410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5857" name="Freeform 17"/>
              <p:cNvSpPr>
                <a:spLocks/>
              </p:cNvSpPr>
              <p:nvPr userDrawn="1"/>
            </p:nvSpPr>
            <p:spPr bwMode="auto">
              <a:xfrm>
                <a:off x="846" y="536"/>
                <a:ext cx="691" cy="36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35858" name="Group 18"/>
          <p:cNvGrpSpPr>
            <a:grpSpLocks/>
          </p:cNvGrpSpPr>
          <p:nvPr/>
        </p:nvGrpSpPr>
        <p:grpSpPr bwMode="auto">
          <a:xfrm>
            <a:off x="7915275" y="4368800"/>
            <a:ext cx="742950" cy="1058863"/>
            <a:chOff x="4986" y="2752"/>
            <a:chExt cx="468" cy="667"/>
          </a:xfrm>
        </p:grpSpPr>
        <p:sp>
          <p:nvSpPr>
            <p:cNvPr id="35859" name="Freeform 19"/>
            <p:cNvSpPr>
              <a:spLocks/>
            </p:cNvSpPr>
            <p:nvPr userDrawn="1"/>
          </p:nvSpPr>
          <p:spPr bwMode="auto">
            <a:xfrm rot="7320404">
              <a:off x="4909" y="2936"/>
              <a:ext cx="629" cy="293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860" name="Freeform 20"/>
            <p:cNvSpPr>
              <a:spLocks/>
            </p:cNvSpPr>
            <p:nvPr userDrawn="1"/>
          </p:nvSpPr>
          <p:spPr bwMode="auto">
            <a:xfrm rot="7320404">
              <a:off x="4893" y="2923"/>
              <a:ext cx="627" cy="29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861" name="Freeform 21"/>
            <p:cNvSpPr>
              <a:spLocks/>
            </p:cNvSpPr>
            <p:nvPr userDrawn="1"/>
          </p:nvSpPr>
          <p:spPr bwMode="auto">
            <a:xfrm rot="7320404">
              <a:off x="5000" y="2912"/>
              <a:ext cx="416" cy="265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35862" name="Group 22"/>
            <p:cNvGrpSpPr>
              <a:grpSpLocks/>
            </p:cNvGrpSpPr>
            <p:nvPr userDrawn="1"/>
          </p:nvGrpSpPr>
          <p:grpSpPr bwMode="auto">
            <a:xfrm>
              <a:off x="4986" y="2752"/>
              <a:ext cx="468" cy="667"/>
              <a:chOff x="4986" y="2752"/>
              <a:chExt cx="468" cy="667"/>
            </a:xfrm>
          </p:grpSpPr>
          <p:sp>
            <p:nvSpPr>
              <p:cNvPr id="35863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5864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5865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5866" name="Freeform 26"/>
              <p:cNvSpPr>
                <a:spLocks/>
              </p:cNvSpPr>
              <p:nvPr userDrawn="1"/>
            </p:nvSpPr>
            <p:spPr bwMode="auto">
              <a:xfrm rot="7320404">
                <a:off x="5363" y="2874"/>
                <a:ext cx="63" cy="118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5867" name="Freeform 27"/>
              <p:cNvSpPr>
                <a:spLocks/>
              </p:cNvSpPr>
              <p:nvPr userDrawn="1"/>
            </p:nvSpPr>
            <p:spPr bwMode="auto">
              <a:xfrm rot="7320404">
                <a:off x="5136" y="3000"/>
                <a:ext cx="193" cy="10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35868" name="Freeform 28"/>
          <p:cNvSpPr>
            <a:spLocks/>
          </p:cNvSpPr>
          <p:nvPr/>
        </p:nvSpPr>
        <p:spPr bwMode="auto">
          <a:xfrm>
            <a:off x="901700" y="5054600"/>
            <a:ext cx="6807200" cy="7286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6" y="256"/>
              </a:cxn>
              <a:cxn ang="0">
                <a:pos x="1560" y="144"/>
              </a:cxn>
              <a:cxn ang="0">
                <a:pos x="1856" y="376"/>
              </a:cxn>
              <a:cxn ang="0">
                <a:pos x="2344" y="152"/>
              </a:cxn>
              <a:cxn ang="0">
                <a:pos x="3536" y="456"/>
              </a:cxn>
              <a:cxn ang="0">
                <a:pos x="4288" y="136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5869" name="Freeform 29"/>
          <p:cNvSpPr>
            <a:spLocks/>
          </p:cNvSpPr>
          <p:nvPr/>
        </p:nvSpPr>
        <p:spPr bwMode="auto">
          <a:xfrm>
            <a:off x="4076700" y="1930400"/>
            <a:ext cx="889000" cy="381000"/>
          </a:xfrm>
          <a:custGeom>
            <a:avLst/>
            <a:gdLst/>
            <a:ahLst/>
            <a:cxnLst>
              <a:cxn ang="0">
                <a:pos x="0" y="32"/>
              </a:cxn>
              <a:cxn ang="0">
                <a:pos x="280" y="144"/>
              </a:cxn>
              <a:cxn ang="0">
                <a:pos x="448" y="16"/>
              </a:cxn>
              <a:cxn ang="0">
                <a:pos x="560" y="240"/>
              </a:cxn>
            </a:cxnLst>
            <a:rect l="0" t="0" r="r" b="b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mpd="sng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7EDEF6-A2ED-4D9E-81E2-D9A319C5E60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457950" y="152400"/>
            <a:ext cx="1924050" cy="5334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5619750" cy="5334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6E070A-8572-4681-BD8E-988A3B24F70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685800" y="1828800"/>
            <a:ext cx="7696200" cy="3657600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13716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560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183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40309E7C-F5AB-4DBB-B0D4-25FF3EFA36D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0ACE85-3EA1-41BD-AA32-721D770C702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C43EBE-5C7A-47F6-9757-4FBAB70F8BB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5566E7-0035-4B99-9F90-5655A59AF12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8382E3-68EE-4489-A196-99DB2D08CA0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748CF4-AF6C-4F81-B507-461D393D01C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E60E63-8908-4ACE-AE27-6FB2CA58A30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B3DFA0-6A1B-449B-9FF3-84F1316D3A2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3F03FA-7A7B-4949-A736-BD613A35019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Freeform 2"/>
          <p:cNvSpPr>
            <a:spLocks/>
          </p:cNvSpPr>
          <p:nvPr/>
        </p:nvSpPr>
        <p:spPr bwMode="auto">
          <a:xfrm rot="-3172564">
            <a:off x="7777957" y="-15081"/>
            <a:ext cx="1162050" cy="2084387"/>
          </a:xfrm>
          <a:custGeom>
            <a:avLst/>
            <a:gdLst/>
            <a:ahLst/>
            <a:cxnLst>
              <a:cxn ang="0">
                <a:pos x="2903" y="433"/>
              </a:cxn>
              <a:cxn ang="0">
                <a:pos x="2565" y="80"/>
              </a:cxn>
              <a:cxn ang="0">
                <a:pos x="2241" y="0"/>
              </a:cxn>
              <a:cxn ang="0">
                <a:pos x="110" y="2811"/>
              </a:cxn>
              <a:cxn ang="0">
                <a:pos x="110" y="3228"/>
              </a:cxn>
              <a:cxn ang="0">
                <a:pos x="0" y="3631"/>
              </a:cxn>
              <a:cxn ang="0">
                <a:pos x="72" y="3686"/>
              </a:cxn>
              <a:cxn ang="0">
                <a:pos x="441" y="3355"/>
              </a:cxn>
              <a:cxn ang="0">
                <a:pos x="740" y="3228"/>
              </a:cxn>
              <a:cxn ang="0">
                <a:pos x="2903" y="433"/>
              </a:cxn>
              <a:cxn ang="0">
                <a:pos x="2903" y="433"/>
              </a:cxn>
            </a:cxnLst>
            <a:rect l="0" t="0" r="r" b="b"/>
            <a:pathLst>
              <a:path w="2903" h="3686">
                <a:moveTo>
                  <a:pt x="2903" y="433"/>
                </a:moveTo>
                <a:lnTo>
                  <a:pt x="2565" y="80"/>
                </a:lnTo>
                <a:lnTo>
                  <a:pt x="2241" y="0"/>
                </a:lnTo>
                <a:lnTo>
                  <a:pt x="110" y="2811"/>
                </a:lnTo>
                <a:lnTo>
                  <a:pt x="110" y="3228"/>
                </a:lnTo>
                <a:lnTo>
                  <a:pt x="0" y="3631"/>
                </a:lnTo>
                <a:lnTo>
                  <a:pt x="72" y="3686"/>
                </a:lnTo>
                <a:lnTo>
                  <a:pt x="441" y="3355"/>
                </a:lnTo>
                <a:lnTo>
                  <a:pt x="740" y="3228"/>
                </a:lnTo>
                <a:lnTo>
                  <a:pt x="2903" y="433"/>
                </a:lnTo>
                <a:lnTo>
                  <a:pt x="2903" y="43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52400"/>
            <a:ext cx="68707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482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828800"/>
            <a:ext cx="76962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4821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71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3482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560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34823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183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5D6F9475-FA47-49B3-B267-02594B59F186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34824" name="Freeform 8"/>
          <p:cNvSpPr>
            <a:spLocks/>
          </p:cNvSpPr>
          <p:nvPr/>
        </p:nvSpPr>
        <p:spPr bwMode="auto">
          <a:xfrm rot="-3172564">
            <a:off x="7865269" y="24607"/>
            <a:ext cx="1165225" cy="2097087"/>
          </a:xfrm>
          <a:custGeom>
            <a:avLst/>
            <a:gdLst/>
            <a:ahLst/>
            <a:cxnLst>
              <a:cxn ang="0">
                <a:pos x="2293" y="0"/>
              </a:cxn>
              <a:cxn ang="0">
                <a:pos x="130" y="2835"/>
              </a:cxn>
              <a:cxn ang="0">
                <a:pos x="131" y="3201"/>
              </a:cxn>
              <a:cxn ang="0">
                <a:pos x="0" y="3633"/>
              </a:cxn>
              <a:cxn ang="0">
                <a:pos x="50" y="3703"/>
              </a:cxn>
              <a:cxn ang="0">
                <a:pos x="422" y="3352"/>
              </a:cxn>
              <a:cxn ang="0">
                <a:pos x="763" y="3220"/>
              </a:cxn>
              <a:cxn ang="0">
                <a:pos x="2911" y="428"/>
              </a:cxn>
              <a:cxn ang="0">
                <a:pos x="2589" y="96"/>
              </a:cxn>
              <a:cxn ang="0">
                <a:pos x="2293" y="0"/>
              </a:cxn>
              <a:cxn ang="0">
                <a:pos x="2293" y="0"/>
              </a:cxn>
            </a:cxnLst>
            <a:rect l="0" t="0" r="r" b="b"/>
            <a:pathLst>
              <a:path w="2911" h="3703">
                <a:moveTo>
                  <a:pt x="2293" y="0"/>
                </a:moveTo>
                <a:lnTo>
                  <a:pt x="130" y="2835"/>
                </a:lnTo>
                <a:lnTo>
                  <a:pt x="131" y="3201"/>
                </a:lnTo>
                <a:lnTo>
                  <a:pt x="0" y="3633"/>
                </a:lnTo>
                <a:lnTo>
                  <a:pt x="50" y="3703"/>
                </a:lnTo>
                <a:lnTo>
                  <a:pt x="422" y="3352"/>
                </a:lnTo>
                <a:lnTo>
                  <a:pt x="763" y="3220"/>
                </a:lnTo>
                <a:lnTo>
                  <a:pt x="2911" y="428"/>
                </a:lnTo>
                <a:lnTo>
                  <a:pt x="2589" y="96"/>
                </a:lnTo>
                <a:lnTo>
                  <a:pt x="2293" y="0"/>
                </a:lnTo>
                <a:lnTo>
                  <a:pt x="2293" y="0"/>
                </a:lnTo>
                <a:close/>
              </a:path>
            </a:pathLst>
          </a:custGeom>
          <a:solidFill>
            <a:schemeClr val="fol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4825" name="Freeform 9"/>
          <p:cNvSpPr>
            <a:spLocks/>
          </p:cNvSpPr>
          <p:nvPr/>
        </p:nvSpPr>
        <p:spPr bwMode="auto">
          <a:xfrm rot="-3172564">
            <a:off x="7831138" y="192088"/>
            <a:ext cx="1025525" cy="1571625"/>
          </a:xfrm>
          <a:custGeom>
            <a:avLst/>
            <a:gdLst/>
            <a:ahLst/>
            <a:cxnLst>
              <a:cxn ang="0">
                <a:pos x="0" y="2485"/>
              </a:cxn>
              <a:cxn ang="0">
                <a:pos x="432" y="2553"/>
              </a:cxn>
              <a:cxn ang="0">
                <a:pos x="736" y="2777"/>
              </a:cxn>
              <a:cxn ang="0">
                <a:pos x="2561" y="399"/>
              </a:cxn>
              <a:cxn ang="0">
                <a:pos x="2118" y="82"/>
              </a:cxn>
              <a:cxn ang="0">
                <a:pos x="1898" y="0"/>
              </a:cxn>
              <a:cxn ang="0">
                <a:pos x="0" y="2485"/>
              </a:cxn>
              <a:cxn ang="0">
                <a:pos x="0" y="2485"/>
              </a:cxn>
            </a:cxnLst>
            <a:rect l="0" t="0" r="r" b="b"/>
            <a:pathLst>
              <a:path w="2561" h="2777">
                <a:moveTo>
                  <a:pt x="0" y="2485"/>
                </a:moveTo>
                <a:lnTo>
                  <a:pt x="432" y="2553"/>
                </a:lnTo>
                <a:lnTo>
                  <a:pt x="736" y="2777"/>
                </a:lnTo>
                <a:lnTo>
                  <a:pt x="2561" y="399"/>
                </a:lnTo>
                <a:lnTo>
                  <a:pt x="2118" y="82"/>
                </a:lnTo>
                <a:lnTo>
                  <a:pt x="1898" y="0"/>
                </a:lnTo>
                <a:lnTo>
                  <a:pt x="0" y="2485"/>
                </a:lnTo>
                <a:lnTo>
                  <a:pt x="0" y="2485"/>
                </a:lnTo>
                <a:close/>
              </a:path>
            </a:pathLst>
          </a:cu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34826" name="Group 10"/>
          <p:cNvGrpSpPr>
            <a:grpSpLocks/>
          </p:cNvGrpSpPr>
          <p:nvPr/>
        </p:nvGrpSpPr>
        <p:grpSpPr bwMode="auto">
          <a:xfrm>
            <a:off x="7938" y="5540375"/>
            <a:ext cx="1784350" cy="1246188"/>
            <a:chOff x="5" y="3490"/>
            <a:chExt cx="1124" cy="785"/>
          </a:xfrm>
        </p:grpSpPr>
        <p:sp>
          <p:nvSpPr>
            <p:cNvPr id="34827" name="Freeform 11"/>
            <p:cNvSpPr>
              <a:spLocks/>
            </p:cNvSpPr>
            <p:nvPr userDrawn="1"/>
          </p:nvSpPr>
          <p:spPr bwMode="auto">
            <a:xfrm>
              <a:off x="24" y="3505"/>
              <a:ext cx="1089" cy="649"/>
            </a:xfrm>
            <a:custGeom>
              <a:avLst/>
              <a:gdLst/>
              <a:ahLst/>
              <a:cxnLst>
                <a:cxn ang="0">
                  <a:pos x="1587" y="1260"/>
                </a:cxn>
                <a:cxn ang="0">
                  <a:pos x="1420" y="1106"/>
                </a:cxn>
                <a:cxn ang="0">
                  <a:pos x="1331" y="477"/>
                </a:cxn>
                <a:cxn ang="0">
                  <a:pos x="2139" y="330"/>
                </a:cxn>
                <a:cxn ang="0">
                  <a:pos x="2177" y="203"/>
                </a:cxn>
                <a:cxn ang="0">
                  <a:pos x="2099" y="100"/>
                </a:cxn>
                <a:cxn ang="0">
                  <a:pos x="1276" y="211"/>
                </a:cxn>
                <a:cxn ang="0">
                  <a:pos x="1219" y="32"/>
                </a:cxn>
                <a:cxn ang="0">
                  <a:pos x="1085" y="0"/>
                </a:cxn>
                <a:cxn ang="0">
                  <a:pos x="958" y="28"/>
                </a:cxn>
                <a:cxn ang="0">
                  <a:pos x="888" y="106"/>
                </a:cxn>
                <a:cxn ang="0">
                  <a:pos x="937" y="285"/>
                </a:cxn>
                <a:cxn ang="0">
                  <a:pos x="660" y="441"/>
                </a:cxn>
                <a:cxn ang="0">
                  <a:pos x="983" y="473"/>
                </a:cxn>
                <a:cxn ang="0">
                  <a:pos x="1112" y="889"/>
                </a:cxn>
                <a:cxn ang="0">
                  <a:pos x="141" y="469"/>
                </a:cxn>
                <a:cxn ang="0">
                  <a:pos x="46" y="509"/>
                </a:cxn>
                <a:cxn ang="0">
                  <a:pos x="0" y="636"/>
                </a:cxn>
                <a:cxn ang="0">
                  <a:pos x="55" y="779"/>
                </a:cxn>
                <a:cxn ang="0">
                  <a:pos x="1139" y="1288"/>
                </a:cxn>
                <a:cxn ang="0">
                  <a:pos x="1378" y="1256"/>
                </a:cxn>
                <a:cxn ang="0">
                  <a:pos x="1570" y="1298"/>
                </a:cxn>
                <a:cxn ang="0">
                  <a:pos x="1587" y="1260"/>
                </a:cxn>
                <a:cxn ang="0">
                  <a:pos x="1587" y="1260"/>
                </a:cxn>
              </a:cxnLst>
              <a:rect l="0" t="0" r="r" b="b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28" name="Freeform 12"/>
            <p:cNvSpPr>
              <a:spLocks/>
            </p:cNvSpPr>
            <p:nvPr userDrawn="1"/>
          </p:nvSpPr>
          <p:spPr bwMode="auto">
            <a:xfrm>
              <a:off x="1022" y="3582"/>
              <a:ext cx="71" cy="129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120" y="0"/>
                </a:cxn>
                <a:cxn ang="0">
                  <a:pos x="143" y="233"/>
                </a:cxn>
                <a:cxn ang="0">
                  <a:pos x="8" y="258"/>
                </a:cxn>
                <a:cxn ang="0">
                  <a:pos x="0" y="7"/>
                </a:cxn>
                <a:cxn ang="0">
                  <a:pos x="0" y="7"/>
                </a:cxn>
              </a:cxnLst>
              <a:rect l="0" t="0" r="r" b="b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29" name="Freeform 13"/>
            <p:cNvSpPr>
              <a:spLocks/>
            </p:cNvSpPr>
            <p:nvPr userDrawn="1"/>
          </p:nvSpPr>
          <p:spPr bwMode="auto">
            <a:xfrm>
              <a:off x="20" y="3774"/>
              <a:ext cx="792" cy="41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30" name="Freeform 14"/>
            <p:cNvSpPr>
              <a:spLocks/>
            </p:cNvSpPr>
            <p:nvPr userDrawn="1"/>
          </p:nvSpPr>
          <p:spPr bwMode="auto">
            <a:xfrm>
              <a:off x="129" y="3808"/>
              <a:ext cx="525" cy="374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31" name="Freeform 15"/>
            <p:cNvSpPr>
              <a:spLocks/>
            </p:cNvSpPr>
            <p:nvPr userDrawn="1"/>
          </p:nvSpPr>
          <p:spPr bwMode="auto">
            <a:xfrm>
              <a:off x="485" y="3532"/>
              <a:ext cx="135" cy="121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160" y="0"/>
                </a:cxn>
                <a:cxn ang="0">
                  <a:pos x="251" y="36"/>
                </a:cxn>
                <a:cxn ang="0">
                  <a:pos x="272" y="139"/>
                </a:cxn>
                <a:cxn ang="0">
                  <a:pos x="164" y="146"/>
                </a:cxn>
                <a:cxn ang="0">
                  <a:pos x="32" y="241"/>
                </a:cxn>
                <a:cxn ang="0">
                  <a:pos x="0" y="28"/>
                </a:cxn>
                <a:cxn ang="0">
                  <a:pos x="0" y="28"/>
                </a:cxn>
              </a:cxnLst>
              <a:rect l="0" t="0" r="r" b="b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32" name="Freeform 16"/>
            <p:cNvSpPr>
              <a:spLocks/>
            </p:cNvSpPr>
            <p:nvPr userDrawn="1"/>
          </p:nvSpPr>
          <p:spPr bwMode="auto">
            <a:xfrm>
              <a:off x="641" y="4163"/>
              <a:ext cx="76" cy="112"/>
            </a:xfrm>
            <a:custGeom>
              <a:avLst/>
              <a:gdLst/>
              <a:ahLst/>
              <a:cxnLst>
                <a:cxn ang="0">
                  <a:pos x="152" y="4"/>
                </a:cxn>
                <a:cxn ang="0">
                  <a:pos x="152" y="224"/>
                </a:cxn>
                <a:cxn ang="0">
                  <a:pos x="0" y="8"/>
                </a:cxn>
                <a:cxn ang="0">
                  <a:pos x="72" y="0"/>
                </a:cxn>
                <a:cxn ang="0">
                  <a:pos x="152" y="4"/>
                </a:cxn>
                <a:cxn ang="0">
                  <a:pos x="152" y="4"/>
                </a:cxn>
              </a:cxnLst>
              <a:rect l="0" t="0" r="r" b="b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33" name="Freeform 17"/>
            <p:cNvSpPr>
              <a:spLocks/>
            </p:cNvSpPr>
            <p:nvPr userDrawn="1"/>
          </p:nvSpPr>
          <p:spPr bwMode="auto">
            <a:xfrm>
              <a:off x="504" y="3607"/>
              <a:ext cx="193" cy="383"/>
            </a:xfrm>
            <a:custGeom>
              <a:avLst/>
              <a:gdLst/>
              <a:ahLst/>
              <a:cxnLst>
                <a:cxn ang="0">
                  <a:pos x="0" y="80"/>
                </a:cxn>
                <a:cxn ang="0">
                  <a:pos x="87" y="0"/>
                </a:cxn>
                <a:cxn ang="0">
                  <a:pos x="232" y="6"/>
                </a:cxn>
                <a:cxn ang="0">
                  <a:pos x="386" y="764"/>
                </a:cxn>
                <a:cxn ang="0">
                  <a:pos x="279" y="720"/>
                </a:cxn>
                <a:cxn ang="0">
                  <a:pos x="152" y="677"/>
                </a:cxn>
                <a:cxn ang="0">
                  <a:pos x="0" y="80"/>
                </a:cxn>
                <a:cxn ang="0">
                  <a:pos x="0" y="80"/>
                </a:cxn>
              </a:cxnLst>
              <a:rect l="0" t="0" r="r" b="b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34" name="Freeform 18"/>
            <p:cNvSpPr>
              <a:spLocks/>
            </p:cNvSpPr>
            <p:nvPr userDrawn="1"/>
          </p:nvSpPr>
          <p:spPr bwMode="auto">
            <a:xfrm>
              <a:off x="668" y="3590"/>
              <a:ext cx="364" cy="174"/>
            </a:xfrm>
            <a:custGeom>
              <a:avLst/>
              <a:gdLst/>
              <a:ahLst/>
              <a:cxnLst>
                <a:cxn ang="0">
                  <a:pos x="692" y="0"/>
                </a:cxn>
                <a:cxn ang="0">
                  <a:pos x="0" y="106"/>
                </a:cxn>
                <a:cxn ang="0">
                  <a:pos x="28" y="348"/>
                </a:cxn>
                <a:cxn ang="0">
                  <a:pos x="715" y="237"/>
                </a:cxn>
                <a:cxn ang="0">
                  <a:pos x="728" y="43"/>
                </a:cxn>
                <a:cxn ang="0">
                  <a:pos x="692" y="0"/>
                </a:cxn>
                <a:cxn ang="0">
                  <a:pos x="692" y="0"/>
                </a:cxn>
              </a:cxnLst>
              <a:rect l="0" t="0" r="r" b="b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35" name="Freeform 19"/>
            <p:cNvSpPr>
              <a:spLocks/>
            </p:cNvSpPr>
            <p:nvPr userDrawn="1"/>
          </p:nvSpPr>
          <p:spPr bwMode="auto">
            <a:xfrm>
              <a:off x="347" y="3693"/>
              <a:ext cx="156" cy="67"/>
            </a:xfrm>
            <a:custGeom>
              <a:avLst/>
              <a:gdLst/>
              <a:ahLst/>
              <a:cxnLst>
                <a:cxn ang="0">
                  <a:pos x="272" y="0"/>
                </a:cxn>
                <a:cxn ang="0">
                  <a:pos x="0" y="78"/>
                </a:cxn>
                <a:cxn ang="0">
                  <a:pos x="312" y="135"/>
                </a:cxn>
                <a:cxn ang="0">
                  <a:pos x="272" y="0"/>
                </a:cxn>
                <a:cxn ang="0">
                  <a:pos x="272" y="0"/>
                </a:cxn>
              </a:cxnLst>
              <a:rect l="0" t="0" r="r" b="b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34836" name="Group 20"/>
            <p:cNvGrpSpPr>
              <a:grpSpLocks/>
            </p:cNvGrpSpPr>
            <p:nvPr userDrawn="1"/>
          </p:nvGrpSpPr>
          <p:grpSpPr bwMode="auto">
            <a:xfrm>
              <a:off x="5" y="3490"/>
              <a:ext cx="1124" cy="780"/>
              <a:chOff x="5" y="3490"/>
              <a:chExt cx="1124" cy="780"/>
            </a:xfrm>
          </p:grpSpPr>
          <p:grpSp>
            <p:nvGrpSpPr>
              <p:cNvPr id="34837" name="Group 21"/>
              <p:cNvGrpSpPr>
                <a:grpSpLocks/>
              </p:cNvGrpSpPr>
              <p:nvPr userDrawn="1"/>
            </p:nvGrpSpPr>
            <p:grpSpPr bwMode="auto"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34838" name="Freeform 22"/>
                <p:cNvSpPr>
                  <a:spLocks/>
                </p:cNvSpPr>
                <p:nvPr userDrawn="1"/>
              </p:nvSpPr>
              <p:spPr bwMode="auto">
                <a:xfrm>
                  <a:off x="499" y="3587"/>
                  <a:ext cx="157" cy="87"/>
                </a:xfrm>
                <a:custGeom>
                  <a:avLst/>
                  <a:gdLst/>
                  <a:ahLst/>
                  <a:cxnLst>
                    <a:cxn ang="0">
                      <a:pos x="0" y="107"/>
                    </a:cxn>
                    <a:cxn ang="0">
                      <a:pos x="114" y="10"/>
                    </a:cxn>
                    <a:cxn ang="0">
                      <a:pos x="213" y="0"/>
                    </a:cxn>
                    <a:cxn ang="0">
                      <a:pos x="292" y="27"/>
                    </a:cxn>
                    <a:cxn ang="0">
                      <a:pos x="313" y="91"/>
                    </a:cxn>
                    <a:cxn ang="0">
                      <a:pos x="167" y="67"/>
                    </a:cxn>
                    <a:cxn ang="0">
                      <a:pos x="74" y="101"/>
                    </a:cxn>
                    <a:cxn ang="0">
                      <a:pos x="13" y="175"/>
                    </a:cxn>
                    <a:cxn ang="0">
                      <a:pos x="0" y="107"/>
                    </a:cxn>
                    <a:cxn ang="0">
                      <a:pos x="0" y="107"/>
                    </a:cxn>
                  </a:cxnLst>
                  <a:rect l="0" t="0" r="r" b="b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4839" name="Freeform 23"/>
                <p:cNvSpPr>
                  <a:spLocks/>
                </p:cNvSpPr>
                <p:nvPr userDrawn="1"/>
              </p:nvSpPr>
              <p:spPr bwMode="auto">
                <a:xfrm>
                  <a:off x="636" y="4137"/>
                  <a:ext cx="115" cy="133"/>
                </a:xfrm>
                <a:custGeom>
                  <a:avLst/>
                  <a:gdLst/>
                  <a:ahLst/>
                  <a:cxnLst>
                    <a:cxn ang="0">
                      <a:pos x="0" y="40"/>
                    </a:cxn>
                    <a:cxn ang="0">
                      <a:pos x="160" y="266"/>
                    </a:cxn>
                    <a:cxn ang="0">
                      <a:pos x="230" y="251"/>
                    </a:cxn>
                    <a:cxn ang="0">
                      <a:pos x="223" y="17"/>
                    </a:cxn>
                    <a:cxn ang="0">
                      <a:pos x="166" y="0"/>
                    </a:cxn>
                    <a:cxn ang="0">
                      <a:pos x="179" y="197"/>
                    </a:cxn>
                    <a:cxn ang="0">
                      <a:pos x="71" y="4"/>
                    </a:cxn>
                    <a:cxn ang="0">
                      <a:pos x="0" y="40"/>
                    </a:cxn>
                    <a:cxn ang="0">
                      <a:pos x="0" y="40"/>
                    </a:cxn>
                  </a:cxnLst>
                  <a:rect l="0" t="0" r="r" b="b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4840" name="Freeform 24"/>
                <p:cNvSpPr>
                  <a:spLocks/>
                </p:cNvSpPr>
                <p:nvPr userDrawn="1"/>
              </p:nvSpPr>
              <p:spPr bwMode="auto">
                <a:xfrm>
                  <a:off x="1004" y="3562"/>
                  <a:ext cx="43" cy="117"/>
                </a:xfrm>
                <a:custGeom>
                  <a:avLst/>
                  <a:gdLst/>
                  <a:ahLst/>
                  <a:cxnLst>
                    <a:cxn ang="0">
                      <a:pos x="0" y="19"/>
                    </a:cxn>
                    <a:cxn ang="0">
                      <a:pos x="36" y="93"/>
                    </a:cxn>
                    <a:cxn ang="0">
                      <a:pos x="44" y="154"/>
                    </a:cxn>
                    <a:cxn ang="0">
                      <a:pos x="27" y="234"/>
                    </a:cxn>
                    <a:cxn ang="0">
                      <a:pos x="80" y="220"/>
                    </a:cxn>
                    <a:cxn ang="0">
                      <a:pos x="87" y="116"/>
                    </a:cxn>
                    <a:cxn ang="0">
                      <a:pos x="46" y="0"/>
                    </a:cxn>
                    <a:cxn ang="0">
                      <a:pos x="0" y="19"/>
                    </a:cxn>
                    <a:cxn ang="0">
                      <a:pos x="0" y="19"/>
                    </a:cxn>
                  </a:cxnLst>
                  <a:rect l="0" t="0" r="r" b="b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34841" name="Freeform 25"/>
              <p:cNvSpPr>
                <a:spLocks/>
              </p:cNvSpPr>
              <p:nvPr userDrawn="1"/>
            </p:nvSpPr>
            <p:spPr bwMode="auto">
              <a:xfrm>
                <a:off x="76" y="3732"/>
                <a:ext cx="595" cy="250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842" name="Freeform 26"/>
              <p:cNvSpPr>
                <a:spLocks/>
              </p:cNvSpPr>
              <p:nvPr userDrawn="1"/>
            </p:nvSpPr>
            <p:spPr bwMode="auto">
              <a:xfrm>
                <a:off x="260" y="3886"/>
                <a:ext cx="244" cy="148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843" name="Freeform 27"/>
              <p:cNvSpPr>
                <a:spLocks/>
              </p:cNvSpPr>
              <p:nvPr userDrawn="1"/>
            </p:nvSpPr>
            <p:spPr bwMode="auto">
              <a:xfrm>
                <a:off x="565" y="3680"/>
                <a:ext cx="107" cy="238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91" y="25"/>
                  </a:cxn>
                  <a:cxn ang="0">
                    <a:pos x="80" y="192"/>
                  </a:cxn>
                  <a:cxn ang="0">
                    <a:pos x="106" y="327"/>
                  </a:cxn>
                  <a:cxn ang="0">
                    <a:pos x="213" y="451"/>
                  </a:cxn>
                  <a:cxn ang="0">
                    <a:pos x="97" y="478"/>
                  </a:cxn>
                  <a:cxn ang="0">
                    <a:pos x="30" y="344"/>
                  </a:cxn>
                  <a:cxn ang="0">
                    <a:pos x="0" y="57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34844" name="Group 28"/>
              <p:cNvGrpSpPr>
                <a:grpSpLocks/>
              </p:cNvGrpSpPr>
              <p:nvPr userDrawn="1"/>
            </p:nvGrpSpPr>
            <p:grpSpPr bwMode="auto"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34845" name="Freeform 29"/>
                <p:cNvSpPr>
                  <a:spLocks/>
                </p:cNvSpPr>
                <p:nvPr userDrawn="1"/>
              </p:nvSpPr>
              <p:spPr bwMode="auto">
                <a:xfrm>
                  <a:off x="669" y="4048"/>
                  <a:ext cx="75" cy="87"/>
                </a:xfrm>
                <a:custGeom>
                  <a:avLst/>
                  <a:gdLst/>
                  <a:ahLst/>
                  <a:cxnLst>
                    <a:cxn ang="0">
                      <a:pos x="110" y="0"/>
                    </a:cxn>
                    <a:cxn ang="0">
                      <a:pos x="40" y="66"/>
                    </a:cxn>
                    <a:cxn ang="0">
                      <a:pos x="0" y="173"/>
                    </a:cxn>
                    <a:cxn ang="0">
                      <a:pos x="80" y="160"/>
                    </a:cxn>
                    <a:cxn ang="0">
                      <a:pos x="103" y="84"/>
                    </a:cxn>
                    <a:cxn ang="0">
                      <a:pos x="150" y="27"/>
                    </a:cxn>
                    <a:cxn ang="0">
                      <a:pos x="110" y="0"/>
                    </a:cxn>
                    <a:cxn ang="0">
                      <a:pos x="110" y="0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4846" name="Freeform 30"/>
                <p:cNvSpPr>
                  <a:spLocks/>
                </p:cNvSpPr>
                <p:nvPr userDrawn="1"/>
              </p:nvSpPr>
              <p:spPr bwMode="auto">
                <a:xfrm>
                  <a:off x="5" y="3728"/>
                  <a:ext cx="842" cy="440"/>
                </a:xfrm>
                <a:custGeom>
                  <a:avLst/>
                  <a:gdLst/>
                  <a:ahLst/>
                  <a:cxnLst>
                    <a:cxn ang="0">
                      <a:pos x="156" y="0"/>
                    </a:cxn>
                    <a:cxn ang="0">
                      <a:pos x="63" y="52"/>
                    </a:cxn>
                    <a:cxn ang="0">
                      <a:pos x="0" y="208"/>
                    </a:cxn>
                    <a:cxn ang="0">
                      <a:pos x="67" y="358"/>
                    </a:cxn>
                    <a:cxn ang="0">
                      <a:pos x="1182" y="867"/>
                    </a:cxn>
                    <a:cxn ang="0">
                      <a:pos x="1422" y="835"/>
                    </a:cxn>
                    <a:cxn ang="0">
                      <a:pos x="1616" y="880"/>
                    </a:cxn>
                    <a:cxn ang="0">
                      <a:pos x="1684" y="808"/>
                    </a:cxn>
                    <a:cxn ang="0">
                      <a:pos x="1502" y="664"/>
                    </a:cxn>
                    <a:cxn ang="0">
                      <a:pos x="1428" y="512"/>
                    </a:cxn>
                    <a:cxn ang="0">
                      <a:pos x="1369" y="527"/>
                    </a:cxn>
                    <a:cxn ang="0">
                      <a:pos x="1439" y="664"/>
                    </a:cxn>
                    <a:cxn ang="0">
                      <a:pos x="1578" y="810"/>
                    </a:cxn>
                    <a:cxn ang="0">
                      <a:pos x="1413" y="787"/>
                    </a:cxn>
                    <a:cxn ang="0">
                      <a:pos x="1219" y="814"/>
                    </a:cxn>
                    <a:cxn ang="0">
                      <a:pos x="1255" y="650"/>
                    </a:cxn>
                    <a:cxn ang="0">
                      <a:pos x="1338" y="538"/>
                    </a:cxn>
                    <a:cxn ang="0">
                      <a:pos x="1241" y="552"/>
                    </a:cxn>
                    <a:cxn ang="0">
                      <a:pos x="1165" y="658"/>
                    </a:cxn>
                    <a:cxn ang="0">
                      <a:pos x="1139" y="791"/>
                    </a:cxn>
                    <a:cxn ang="0">
                      <a:pos x="107" y="310"/>
                    </a:cxn>
                    <a:cxn ang="0">
                      <a:pos x="80" y="215"/>
                    </a:cxn>
                    <a:cxn ang="0">
                      <a:pos x="103" y="95"/>
                    </a:cxn>
                    <a:cxn ang="0">
                      <a:pos x="217" y="0"/>
                    </a:cxn>
                    <a:cxn ang="0">
                      <a:pos x="156" y="0"/>
                    </a:cxn>
                    <a:cxn ang="0">
                      <a:pos x="156" y="0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4847" name="Freeform 31"/>
                <p:cNvSpPr>
                  <a:spLocks/>
                </p:cNvSpPr>
                <p:nvPr userDrawn="1"/>
              </p:nvSpPr>
              <p:spPr bwMode="auto">
                <a:xfrm>
                  <a:off x="106" y="3770"/>
                  <a:ext cx="80" cy="167"/>
                </a:xfrm>
                <a:custGeom>
                  <a:avLst/>
                  <a:gdLst/>
                  <a:ahLst/>
                  <a:cxnLst>
                    <a:cxn ang="0">
                      <a:pos x="116" y="0"/>
                    </a:cxn>
                    <a:cxn ang="0">
                      <a:pos x="19" y="106"/>
                    </a:cxn>
                    <a:cxn ang="0">
                      <a:pos x="0" y="230"/>
                    </a:cxn>
                    <a:cxn ang="0">
                      <a:pos x="33" y="314"/>
                    </a:cxn>
                    <a:cxn ang="0">
                      <a:pos x="94" y="335"/>
                    </a:cxn>
                    <a:cxn ang="0">
                      <a:pos x="76" y="154"/>
                    </a:cxn>
                    <a:cxn ang="0">
                      <a:pos x="160" y="17"/>
                    </a:cxn>
                    <a:cxn ang="0">
                      <a:pos x="116" y="0"/>
                    </a:cxn>
                    <a:cxn ang="0">
                      <a:pos x="116" y="0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4848" name="Freeform 32"/>
                <p:cNvSpPr>
                  <a:spLocks/>
                </p:cNvSpPr>
                <p:nvPr userDrawn="1"/>
              </p:nvSpPr>
              <p:spPr bwMode="auto">
                <a:xfrm>
                  <a:off x="449" y="3490"/>
                  <a:ext cx="322" cy="594"/>
                </a:xfrm>
                <a:custGeom>
                  <a:avLst/>
                  <a:gdLst/>
                  <a:ahLst/>
                  <a:cxnLst>
                    <a:cxn ang="0">
                      <a:pos x="218" y="896"/>
                    </a:cxn>
                    <a:cxn ang="0">
                      <a:pos x="0" y="124"/>
                    </a:cxn>
                    <a:cxn ang="0">
                      <a:pos x="81" y="38"/>
                    </a:cxn>
                    <a:cxn ang="0">
                      <a:pos x="258" y="0"/>
                    </a:cxn>
                    <a:cxn ang="0">
                      <a:pos x="399" y="57"/>
                    </a:cxn>
                    <a:cxn ang="0">
                      <a:pos x="642" y="1188"/>
                    </a:cxn>
                    <a:cxn ang="0">
                      <a:pos x="555" y="1091"/>
                    </a:cxn>
                    <a:cxn ang="0">
                      <a:pos x="355" y="97"/>
                    </a:cxn>
                    <a:cxn ang="0">
                      <a:pos x="226" y="61"/>
                    </a:cxn>
                    <a:cxn ang="0">
                      <a:pos x="119" y="74"/>
                    </a:cxn>
                    <a:cxn ang="0">
                      <a:pos x="76" y="141"/>
                    </a:cxn>
                    <a:cxn ang="0">
                      <a:pos x="306" y="924"/>
                    </a:cxn>
                    <a:cxn ang="0">
                      <a:pos x="218" y="896"/>
                    </a:cxn>
                    <a:cxn ang="0">
                      <a:pos x="218" y="896"/>
                    </a:cxn>
                  </a:cxnLst>
                  <a:rect l="0" t="0" r="r" b="b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4849" name="Freeform 33"/>
                <p:cNvSpPr>
                  <a:spLocks/>
                </p:cNvSpPr>
                <p:nvPr userDrawn="1"/>
              </p:nvSpPr>
              <p:spPr bwMode="auto">
                <a:xfrm>
                  <a:off x="578" y="3650"/>
                  <a:ext cx="96" cy="252"/>
                </a:xfrm>
                <a:custGeom>
                  <a:avLst/>
                  <a:gdLst/>
                  <a:ahLst/>
                  <a:cxnLst>
                    <a:cxn ang="0">
                      <a:pos x="0" y="27"/>
                    </a:cxn>
                    <a:cxn ang="0">
                      <a:pos x="76" y="194"/>
                    </a:cxn>
                    <a:cxn ang="0">
                      <a:pos x="113" y="318"/>
                    </a:cxn>
                    <a:cxn ang="0">
                      <a:pos x="116" y="504"/>
                    </a:cxn>
                    <a:cxn ang="0">
                      <a:pos x="192" y="504"/>
                    </a:cxn>
                    <a:cxn ang="0">
                      <a:pos x="187" y="360"/>
                    </a:cxn>
                    <a:cxn ang="0">
                      <a:pos x="162" y="208"/>
                    </a:cxn>
                    <a:cxn ang="0">
                      <a:pos x="99" y="59"/>
                    </a:cxn>
                    <a:cxn ang="0">
                      <a:pos x="63" y="0"/>
                    </a:cxn>
                    <a:cxn ang="0">
                      <a:pos x="0" y="27"/>
                    </a:cxn>
                    <a:cxn ang="0">
                      <a:pos x="0" y="27"/>
                    </a:cxn>
                  </a:cxnLst>
                  <a:rect l="0" t="0" r="r" b="b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4850" name="Freeform 34"/>
                <p:cNvSpPr>
                  <a:spLocks/>
                </p:cNvSpPr>
                <p:nvPr userDrawn="1"/>
              </p:nvSpPr>
              <p:spPr bwMode="auto">
                <a:xfrm>
                  <a:off x="328" y="3630"/>
                  <a:ext cx="195" cy="135"/>
                </a:xfrm>
                <a:custGeom>
                  <a:avLst/>
                  <a:gdLst/>
                  <a:ahLst/>
                  <a:cxnLst>
                    <a:cxn ang="0">
                      <a:pos x="297" y="0"/>
                    </a:cxn>
                    <a:cxn ang="0">
                      <a:pos x="257" y="17"/>
                    </a:cxn>
                    <a:cxn ang="0">
                      <a:pos x="253" y="66"/>
                    </a:cxn>
                    <a:cxn ang="0">
                      <a:pos x="0" y="169"/>
                    </a:cxn>
                    <a:cxn ang="0">
                      <a:pos x="0" y="222"/>
                    </a:cxn>
                    <a:cxn ang="0">
                      <a:pos x="284" y="226"/>
                    </a:cxn>
                    <a:cxn ang="0">
                      <a:pos x="320" y="269"/>
                    </a:cxn>
                    <a:cxn ang="0">
                      <a:pos x="390" y="266"/>
                    </a:cxn>
                    <a:cxn ang="0">
                      <a:pos x="383" y="190"/>
                    </a:cxn>
                    <a:cxn ang="0">
                      <a:pos x="116" y="176"/>
                    </a:cxn>
                    <a:cxn ang="0">
                      <a:pos x="333" y="89"/>
                    </a:cxn>
                    <a:cxn ang="0">
                      <a:pos x="297" y="0"/>
                    </a:cxn>
                    <a:cxn ang="0">
                      <a:pos x="297" y="0"/>
                    </a:cxn>
                  </a:cxnLst>
                  <a:rect l="0" t="0" r="r" b="b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4851" name="Freeform 35"/>
                <p:cNvSpPr>
                  <a:spLocks/>
                </p:cNvSpPr>
                <p:nvPr userDrawn="1"/>
              </p:nvSpPr>
              <p:spPr bwMode="auto">
                <a:xfrm>
                  <a:off x="658" y="3538"/>
                  <a:ext cx="471" cy="212"/>
                </a:xfrm>
                <a:custGeom>
                  <a:avLst/>
                  <a:gdLst/>
                  <a:ahLst/>
                  <a:cxnLst>
                    <a:cxn ang="0">
                      <a:pos x="0" y="131"/>
                    </a:cxn>
                    <a:cxn ang="0">
                      <a:pos x="863" y="0"/>
                    </a:cxn>
                    <a:cxn ang="0">
                      <a:pos x="926" y="78"/>
                    </a:cxn>
                    <a:cxn ang="0">
                      <a:pos x="941" y="181"/>
                    </a:cxn>
                    <a:cxn ang="0">
                      <a:pos x="903" y="282"/>
                    </a:cxn>
                    <a:cxn ang="0">
                      <a:pos x="57" y="424"/>
                    </a:cxn>
                    <a:cxn ang="0">
                      <a:pos x="53" y="384"/>
                    </a:cxn>
                    <a:cxn ang="0">
                      <a:pos x="863" y="242"/>
                    </a:cxn>
                    <a:cxn ang="0">
                      <a:pos x="893" y="145"/>
                    </a:cxn>
                    <a:cxn ang="0">
                      <a:pos x="840" y="57"/>
                    </a:cxn>
                    <a:cxn ang="0">
                      <a:pos x="0" y="185"/>
                    </a:cxn>
                    <a:cxn ang="0">
                      <a:pos x="0" y="131"/>
                    </a:cxn>
                    <a:cxn ang="0">
                      <a:pos x="0" y="131"/>
                    </a:cxn>
                  </a:cxnLst>
                  <a:rect l="0" t="0" r="r" b="b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4852" name="Freeform 36"/>
                <p:cNvSpPr>
                  <a:spLocks/>
                </p:cNvSpPr>
                <p:nvPr userDrawn="1"/>
              </p:nvSpPr>
              <p:spPr bwMode="auto">
                <a:xfrm>
                  <a:off x="717" y="3606"/>
                  <a:ext cx="245" cy="86"/>
                </a:xfrm>
                <a:custGeom>
                  <a:avLst/>
                  <a:gdLst/>
                  <a:ahLst/>
                  <a:cxnLst>
                    <a:cxn ang="0">
                      <a:pos x="0" y="126"/>
                    </a:cxn>
                    <a:cxn ang="0">
                      <a:pos x="66" y="173"/>
                    </a:cxn>
                    <a:cxn ang="0">
                      <a:pos x="222" y="166"/>
                    </a:cxn>
                    <a:cxn ang="0">
                      <a:pos x="418" y="116"/>
                    </a:cxn>
                    <a:cxn ang="0">
                      <a:pos x="488" y="42"/>
                    </a:cxn>
                    <a:cxn ang="0">
                      <a:pos x="443" y="2"/>
                    </a:cxn>
                    <a:cxn ang="0">
                      <a:pos x="253" y="0"/>
                    </a:cxn>
                    <a:cxn ang="0">
                      <a:pos x="110" y="12"/>
                    </a:cxn>
                    <a:cxn ang="0">
                      <a:pos x="15" y="76"/>
                    </a:cxn>
                    <a:cxn ang="0">
                      <a:pos x="112" y="95"/>
                    </a:cxn>
                    <a:cxn ang="0">
                      <a:pos x="275" y="53"/>
                    </a:cxn>
                    <a:cxn ang="0">
                      <a:pos x="416" y="53"/>
                    </a:cxn>
                    <a:cxn ang="0">
                      <a:pos x="268" y="110"/>
                    </a:cxn>
                    <a:cxn ang="0">
                      <a:pos x="142" y="126"/>
                    </a:cxn>
                    <a:cxn ang="0">
                      <a:pos x="0" y="126"/>
                    </a:cxn>
                    <a:cxn ang="0">
                      <a:pos x="0" y="126"/>
                    </a:cxn>
                  </a:cxnLst>
                  <a:rect l="0" t="0" r="r" b="b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grpSp>
        <p:nvGrpSpPr>
          <p:cNvPr id="34853" name="Group 37"/>
          <p:cNvGrpSpPr>
            <a:grpSpLocks/>
          </p:cNvGrpSpPr>
          <p:nvPr/>
        </p:nvGrpSpPr>
        <p:grpSpPr bwMode="auto">
          <a:xfrm>
            <a:off x="8680450" y="2116138"/>
            <a:ext cx="385763" cy="4308475"/>
            <a:chOff x="5468" y="1333"/>
            <a:chExt cx="243" cy="2714"/>
          </a:xfrm>
        </p:grpSpPr>
        <p:sp>
          <p:nvSpPr>
            <p:cNvPr id="34854" name="Freeform 38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55" name="Freeform 39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4856" name="Group 40"/>
          <p:cNvGrpSpPr>
            <a:grpSpLocks/>
          </p:cNvGrpSpPr>
          <p:nvPr/>
        </p:nvGrpSpPr>
        <p:grpSpPr bwMode="auto">
          <a:xfrm>
            <a:off x="7318375" y="90488"/>
            <a:ext cx="2133600" cy="1911350"/>
            <a:chOff x="4610" y="57"/>
            <a:chExt cx="1344" cy="1204"/>
          </a:xfrm>
        </p:grpSpPr>
        <p:grpSp>
          <p:nvGrpSpPr>
            <p:cNvPr id="34857" name="Group 41"/>
            <p:cNvGrpSpPr>
              <a:grpSpLocks/>
            </p:cNvGrpSpPr>
            <p:nvPr userDrawn="1"/>
          </p:nvGrpSpPr>
          <p:grpSpPr bwMode="auto">
            <a:xfrm>
              <a:off x="4610" y="57"/>
              <a:ext cx="1344" cy="1204"/>
              <a:chOff x="4610" y="57"/>
              <a:chExt cx="1344" cy="1204"/>
            </a:xfrm>
          </p:grpSpPr>
          <p:sp>
            <p:nvSpPr>
              <p:cNvPr id="34858" name="Freeform 42"/>
              <p:cNvSpPr>
                <a:spLocks/>
              </p:cNvSpPr>
              <p:nvPr userDrawn="1"/>
            </p:nvSpPr>
            <p:spPr bwMode="auto">
              <a:xfrm rot="-3172564">
                <a:off x="5430" y="1086"/>
                <a:ext cx="62" cy="288"/>
              </a:xfrm>
              <a:custGeom>
                <a:avLst/>
                <a:gdLst/>
                <a:ahLst/>
                <a:cxnLst>
                  <a:cxn ang="0">
                    <a:pos x="123" y="9"/>
                  </a:cxn>
                  <a:cxn ang="0">
                    <a:pos x="131" y="342"/>
                  </a:cxn>
                  <a:cxn ang="0">
                    <a:pos x="0" y="806"/>
                  </a:cxn>
                  <a:cxn ang="0">
                    <a:pos x="79" y="789"/>
                  </a:cxn>
                  <a:cxn ang="0">
                    <a:pos x="218" y="376"/>
                  </a:cxn>
                  <a:cxn ang="0">
                    <a:pos x="245" y="0"/>
                  </a:cxn>
                  <a:cxn ang="0">
                    <a:pos x="123" y="9"/>
                  </a:cxn>
                  <a:cxn ang="0">
                    <a:pos x="123" y="9"/>
                  </a:cxn>
                </a:cxnLst>
                <a:rect l="0" t="0" r="r" b="b"/>
                <a:pathLst>
                  <a:path w="245" h="806">
                    <a:moveTo>
                      <a:pt x="123" y="9"/>
                    </a:moveTo>
                    <a:lnTo>
                      <a:pt x="131" y="342"/>
                    </a:lnTo>
                    <a:lnTo>
                      <a:pt x="0" y="806"/>
                    </a:lnTo>
                    <a:lnTo>
                      <a:pt x="79" y="789"/>
                    </a:lnTo>
                    <a:lnTo>
                      <a:pt x="218" y="376"/>
                    </a:lnTo>
                    <a:lnTo>
                      <a:pt x="245" y="0"/>
                    </a:lnTo>
                    <a:lnTo>
                      <a:pt x="123" y="9"/>
                    </a:lnTo>
                    <a:lnTo>
                      <a:pt x="123" y="9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34859" name="Group 43"/>
              <p:cNvGrpSpPr>
                <a:grpSpLocks/>
              </p:cNvGrpSpPr>
              <p:nvPr userDrawn="1"/>
            </p:nvGrpSpPr>
            <p:grpSpPr bwMode="auto">
              <a:xfrm>
                <a:off x="4610" y="57"/>
                <a:ext cx="1344" cy="985"/>
                <a:chOff x="4610" y="57"/>
                <a:chExt cx="1344" cy="985"/>
              </a:xfrm>
            </p:grpSpPr>
            <p:sp>
              <p:nvSpPr>
                <p:cNvPr id="34860" name="Freeform 44"/>
                <p:cNvSpPr>
                  <a:spLocks/>
                </p:cNvSpPr>
                <p:nvPr userDrawn="1"/>
              </p:nvSpPr>
              <p:spPr bwMode="auto">
                <a:xfrm rot="-3172564">
                  <a:off x="4966" y="71"/>
                  <a:ext cx="153" cy="12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98" y="184"/>
                    </a:cxn>
                    <a:cxn ang="0">
                      <a:pos x="500" y="349"/>
                    </a:cxn>
                    <a:cxn ang="0">
                      <a:pos x="604" y="140"/>
                    </a:cxn>
                    <a:cxn ang="0">
                      <a:pos x="359" y="9"/>
                    </a:cxn>
                    <a:cxn ang="0">
                      <a:pos x="464" y="184"/>
                    </a:cxn>
                    <a:cxn ang="0">
                      <a:pos x="131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604" h="349">
                      <a:moveTo>
                        <a:pt x="0" y="0"/>
                      </a:moveTo>
                      <a:lnTo>
                        <a:pt x="298" y="184"/>
                      </a:lnTo>
                      <a:lnTo>
                        <a:pt x="500" y="349"/>
                      </a:lnTo>
                      <a:lnTo>
                        <a:pt x="604" y="140"/>
                      </a:lnTo>
                      <a:lnTo>
                        <a:pt x="359" y="9"/>
                      </a:lnTo>
                      <a:lnTo>
                        <a:pt x="464" y="184"/>
                      </a:lnTo>
                      <a:lnTo>
                        <a:pt x="131" y="17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4861" name="Freeform 45"/>
                <p:cNvSpPr>
                  <a:spLocks/>
                </p:cNvSpPr>
                <p:nvPr userDrawn="1"/>
              </p:nvSpPr>
              <p:spPr bwMode="auto">
                <a:xfrm rot="-3172564">
                  <a:off x="5048" y="332"/>
                  <a:ext cx="269" cy="438"/>
                </a:xfrm>
                <a:custGeom>
                  <a:avLst/>
                  <a:gdLst/>
                  <a:ahLst/>
                  <a:cxnLst>
                    <a:cxn ang="0">
                      <a:pos x="741" y="129"/>
                    </a:cxn>
                    <a:cxn ang="0">
                      <a:pos x="485" y="352"/>
                    </a:cxn>
                    <a:cxn ang="0">
                      <a:pos x="163" y="762"/>
                    </a:cxn>
                    <a:cxn ang="0">
                      <a:pos x="0" y="1101"/>
                    </a:cxn>
                    <a:cxn ang="0">
                      <a:pos x="59" y="1230"/>
                    </a:cxn>
                    <a:cxn ang="0">
                      <a:pos x="262" y="1201"/>
                    </a:cxn>
                    <a:cxn ang="0">
                      <a:pos x="578" y="914"/>
                    </a:cxn>
                    <a:cxn ang="0">
                      <a:pos x="876" y="534"/>
                    </a:cxn>
                    <a:cxn ang="0">
                      <a:pos x="1034" y="270"/>
                    </a:cxn>
                    <a:cxn ang="0">
                      <a:pos x="1064" y="84"/>
                    </a:cxn>
                    <a:cxn ang="0">
                      <a:pos x="977" y="0"/>
                    </a:cxn>
                    <a:cxn ang="0">
                      <a:pos x="836" y="65"/>
                    </a:cxn>
                    <a:cxn ang="0">
                      <a:pos x="969" y="107"/>
                    </a:cxn>
                    <a:cxn ang="0">
                      <a:pos x="876" y="352"/>
                    </a:cxn>
                    <a:cxn ang="0">
                      <a:pos x="690" y="656"/>
                    </a:cxn>
                    <a:cxn ang="0">
                      <a:pos x="350" y="1008"/>
                    </a:cxn>
                    <a:cxn ang="0">
                      <a:pos x="116" y="1114"/>
                    </a:cxn>
                    <a:cxn ang="0">
                      <a:pos x="135" y="943"/>
                    </a:cxn>
                    <a:cxn ang="0">
                      <a:pos x="437" y="504"/>
                    </a:cxn>
                    <a:cxn ang="0">
                      <a:pos x="831" y="118"/>
                    </a:cxn>
                    <a:cxn ang="0">
                      <a:pos x="741" y="129"/>
                    </a:cxn>
                    <a:cxn ang="0">
                      <a:pos x="741" y="129"/>
                    </a:cxn>
                  </a:cxnLst>
                  <a:rect l="0" t="0" r="r" b="b"/>
                  <a:pathLst>
                    <a:path w="1064" h="1230">
                      <a:moveTo>
                        <a:pt x="741" y="129"/>
                      </a:moveTo>
                      <a:lnTo>
                        <a:pt x="485" y="352"/>
                      </a:lnTo>
                      <a:lnTo>
                        <a:pt x="163" y="762"/>
                      </a:lnTo>
                      <a:lnTo>
                        <a:pt x="0" y="1101"/>
                      </a:lnTo>
                      <a:lnTo>
                        <a:pt x="59" y="1230"/>
                      </a:lnTo>
                      <a:lnTo>
                        <a:pt x="262" y="1201"/>
                      </a:lnTo>
                      <a:lnTo>
                        <a:pt x="578" y="914"/>
                      </a:lnTo>
                      <a:lnTo>
                        <a:pt x="876" y="534"/>
                      </a:lnTo>
                      <a:lnTo>
                        <a:pt x="1034" y="270"/>
                      </a:lnTo>
                      <a:lnTo>
                        <a:pt x="1064" y="84"/>
                      </a:lnTo>
                      <a:lnTo>
                        <a:pt x="977" y="0"/>
                      </a:lnTo>
                      <a:lnTo>
                        <a:pt x="836" y="65"/>
                      </a:lnTo>
                      <a:lnTo>
                        <a:pt x="969" y="107"/>
                      </a:lnTo>
                      <a:lnTo>
                        <a:pt x="876" y="352"/>
                      </a:lnTo>
                      <a:lnTo>
                        <a:pt x="690" y="656"/>
                      </a:lnTo>
                      <a:lnTo>
                        <a:pt x="350" y="1008"/>
                      </a:lnTo>
                      <a:lnTo>
                        <a:pt x="116" y="1114"/>
                      </a:lnTo>
                      <a:lnTo>
                        <a:pt x="135" y="943"/>
                      </a:lnTo>
                      <a:lnTo>
                        <a:pt x="437" y="504"/>
                      </a:lnTo>
                      <a:lnTo>
                        <a:pt x="831" y="118"/>
                      </a:lnTo>
                      <a:lnTo>
                        <a:pt x="741" y="129"/>
                      </a:lnTo>
                      <a:lnTo>
                        <a:pt x="741" y="12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4862" name="Freeform 46"/>
                <p:cNvSpPr>
                  <a:spLocks/>
                </p:cNvSpPr>
                <p:nvPr userDrawn="1"/>
              </p:nvSpPr>
              <p:spPr bwMode="auto">
                <a:xfrm rot="-3172564">
                  <a:off x="4858" y="182"/>
                  <a:ext cx="505" cy="898"/>
                </a:xfrm>
                <a:custGeom>
                  <a:avLst/>
                  <a:gdLst/>
                  <a:ahLst/>
                  <a:cxnLst>
                    <a:cxn ang="0">
                      <a:pos x="1941" y="0"/>
                    </a:cxn>
                    <a:cxn ang="0">
                      <a:pos x="0" y="2521"/>
                    </a:cxn>
                    <a:cxn ang="0">
                      <a:pos x="192" y="2450"/>
                    </a:cxn>
                    <a:cxn ang="0">
                      <a:pos x="2002" y="61"/>
                    </a:cxn>
                    <a:cxn ang="0">
                      <a:pos x="1941" y="0"/>
                    </a:cxn>
                    <a:cxn ang="0">
                      <a:pos x="1941" y="0"/>
                    </a:cxn>
                  </a:cxnLst>
                  <a:rect l="0" t="0" r="r" b="b"/>
                  <a:pathLst>
                    <a:path w="2002" h="2521">
                      <a:moveTo>
                        <a:pt x="1941" y="0"/>
                      </a:moveTo>
                      <a:lnTo>
                        <a:pt x="0" y="2521"/>
                      </a:lnTo>
                      <a:lnTo>
                        <a:pt x="192" y="2450"/>
                      </a:lnTo>
                      <a:lnTo>
                        <a:pt x="2002" y="61"/>
                      </a:lnTo>
                      <a:lnTo>
                        <a:pt x="1941" y="0"/>
                      </a:lnTo>
                      <a:lnTo>
                        <a:pt x="194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4863" name="Freeform 47"/>
                <p:cNvSpPr>
                  <a:spLocks/>
                </p:cNvSpPr>
                <p:nvPr userDrawn="1"/>
              </p:nvSpPr>
              <p:spPr bwMode="auto">
                <a:xfrm rot="-3172564">
                  <a:off x="4903" y="-19"/>
                  <a:ext cx="758" cy="1344"/>
                </a:xfrm>
                <a:custGeom>
                  <a:avLst/>
                  <a:gdLst/>
                  <a:ahLst/>
                  <a:cxnLst>
                    <a:cxn ang="0">
                      <a:pos x="95" y="2844"/>
                    </a:cxn>
                    <a:cxn ang="0">
                      <a:pos x="394" y="2834"/>
                    </a:cxn>
                    <a:cxn ang="0">
                      <a:pos x="821" y="3009"/>
                    </a:cxn>
                    <a:cxn ang="0">
                      <a:pos x="681" y="2817"/>
                    </a:cxn>
                    <a:cxn ang="0">
                      <a:pos x="367" y="2703"/>
                    </a:cxn>
                    <a:cxn ang="0">
                      <a:pos x="637" y="2720"/>
                    </a:cxn>
                    <a:cxn ang="0">
                      <a:pos x="979" y="2870"/>
                    </a:cxn>
                    <a:cxn ang="0">
                      <a:pos x="2859" y="420"/>
                    </a:cxn>
                    <a:cxn ang="0">
                      <a:pos x="2578" y="148"/>
                    </a:cxn>
                    <a:cxn ang="0">
                      <a:pos x="2308" y="0"/>
                    </a:cxn>
                    <a:cxn ang="0">
                      <a:pos x="2692" y="78"/>
                    </a:cxn>
                    <a:cxn ang="0">
                      <a:pos x="3007" y="428"/>
                    </a:cxn>
                    <a:cxn ang="0">
                      <a:pos x="831" y="3273"/>
                    </a:cxn>
                    <a:cxn ang="0">
                      <a:pos x="481" y="3412"/>
                    </a:cxn>
                    <a:cxn ang="0">
                      <a:pos x="105" y="3771"/>
                    </a:cxn>
                    <a:cxn ang="0">
                      <a:pos x="0" y="3667"/>
                    </a:cxn>
                    <a:cxn ang="0">
                      <a:pos x="131" y="3631"/>
                    </a:cxn>
                    <a:cxn ang="0">
                      <a:pos x="376" y="3385"/>
                    </a:cxn>
                    <a:cxn ang="0">
                      <a:pos x="165" y="3273"/>
                    </a:cxn>
                    <a:cxn ang="0">
                      <a:pos x="165" y="3176"/>
                    </a:cxn>
                    <a:cxn ang="0">
                      <a:pos x="411" y="3298"/>
                    </a:cxn>
                    <a:cxn ang="0">
                      <a:pos x="411" y="3186"/>
                    </a:cxn>
                    <a:cxn ang="0">
                      <a:pos x="603" y="3220"/>
                    </a:cxn>
                    <a:cxn ang="0">
                      <a:pos x="428" y="3079"/>
                    </a:cxn>
                    <a:cxn ang="0">
                      <a:pos x="629" y="3062"/>
                    </a:cxn>
                    <a:cxn ang="0">
                      <a:pos x="95" y="2844"/>
                    </a:cxn>
                    <a:cxn ang="0">
                      <a:pos x="95" y="2844"/>
                    </a:cxn>
                  </a:cxnLst>
                  <a:rect l="0" t="0" r="r" b="b"/>
                  <a:pathLst>
                    <a:path w="3007" h="3771">
                      <a:moveTo>
                        <a:pt x="95" y="2844"/>
                      </a:moveTo>
                      <a:lnTo>
                        <a:pt x="394" y="2834"/>
                      </a:lnTo>
                      <a:lnTo>
                        <a:pt x="821" y="3009"/>
                      </a:lnTo>
                      <a:lnTo>
                        <a:pt x="681" y="2817"/>
                      </a:lnTo>
                      <a:lnTo>
                        <a:pt x="367" y="2703"/>
                      </a:lnTo>
                      <a:lnTo>
                        <a:pt x="637" y="2720"/>
                      </a:lnTo>
                      <a:lnTo>
                        <a:pt x="979" y="2870"/>
                      </a:lnTo>
                      <a:lnTo>
                        <a:pt x="2859" y="420"/>
                      </a:lnTo>
                      <a:lnTo>
                        <a:pt x="2578" y="148"/>
                      </a:lnTo>
                      <a:lnTo>
                        <a:pt x="2308" y="0"/>
                      </a:lnTo>
                      <a:lnTo>
                        <a:pt x="2692" y="78"/>
                      </a:lnTo>
                      <a:lnTo>
                        <a:pt x="3007" y="428"/>
                      </a:lnTo>
                      <a:lnTo>
                        <a:pt x="831" y="3273"/>
                      </a:lnTo>
                      <a:lnTo>
                        <a:pt x="481" y="3412"/>
                      </a:lnTo>
                      <a:lnTo>
                        <a:pt x="105" y="3771"/>
                      </a:lnTo>
                      <a:lnTo>
                        <a:pt x="0" y="3667"/>
                      </a:lnTo>
                      <a:lnTo>
                        <a:pt x="131" y="3631"/>
                      </a:lnTo>
                      <a:lnTo>
                        <a:pt x="376" y="3385"/>
                      </a:lnTo>
                      <a:lnTo>
                        <a:pt x="165" y="3273"/>
                      </a:lnTo>
                      <a:lnTo>
                        <a:pt x="165" y="3176"/>
                      </a:lnTo>
                      <a:lnTo>
                        <a:pt x="411" y="3298"/>
                      </a:lnTo>
                      <a:lnTo>
                        <a:pt x="411" y="3186"/>
                      </a:lnTo>
                      <a:lnTo>
                        <a:pt x="603" y="3220"/>
                      </a:lnTo>
                      <a:lnTo>
                        <a:pt x="428" y="3079"/>
                      </a:lnTo>
                      <a:lnTo>
                        <a:pt x="629" y="3062"/>
                      </a:lnTo>
                      <a:lnTo>
                        <a:pt x="95" y="2844"/>
                      </a:lnTo>
                      <a:lnTo>
                        <a:pt x="95" y="28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4864" name="Freeform 48"/>
                <p:cNvSpPr>
                  <a:spLocks/>
                </p:cNvSpPr>
                <p:nvPr userDrawn="1"/>
              </p:nvSpPr>
              <p:spPr bwMode="auto">
                <a:xfrm rot="-3172564">
                  <a:off x="5297" y="897"/>
                  <a:ext cx="169" cy="122"/>
                </a:xfrm>
                <a:custGeom>
                  <a:avLst/>
                  <a:gdLst/>
                  <a:ahLst/>
                  <a:cxnLst>
                    <a:cxn ang="0">
                      <a:pos x="0" y="80"/>
                    </a:cxn>
                    <a:cxn ang="0">
                      <a:pos x="255" y="106"/>
                    </a:cxn>
                    <a:cxn ang="0">
                      <a:pos x="639" y="342"/>
                    </a:cxn>
                    <a:cxn ang="0">
                      <a:pos x="673" y="289"/>
                    </a:cxn>
                    <a:cxn ang="0">
                      <a:pos x="447" y="114"/>
                    </a:cxn>
                    <a:cxn ang="0">
                      <a:pos x="26" y="0"/>
                    </a:cxn>
                    <a:cxn ang="0">
                      <a:pos x="0" y="80"/>
                    </a:cxn>
                    <a:cxn ang="0">
                      <a:pos x="0" y="80"/>
                    </a:cxn>
                  </a:cxnLst>
                  <a:rect l="0" t="0" r="r" b="b"/>
                  <a:pathLst>
                    <a:path w="673" h="342">
                      <a:moveTo>
                        <a:pt x="0" y="80"/>
                      </a:moveTo>
                      <a:lnTo>
                        <a:pt x="255" y="106"/>
                      </a:lnTo>
                      <a:lnTo>
                        <a:pt x="639" y="342"/>
                      </a:lnTo>
                      <a:lnTo>
                        <a:pt x="673" y="289"/>
                      </a:lnTo>
                      <a:lnTo>
                        <a:pt x="447" y="114"/>
                      </a:lnTo>
                      <a:lnTo>
                        <a:pt x="26" y="0"/>
                      </a:lnTo>
                      <a:lnTo>
                        <a:pt x="0" y="8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4865" name="Freeform 49"/>
                <p:cNvSpPr>
                  <a:spLocks/>
                </p:cNvSpPr>
                <p:nvPr userDrawn="1"/>
              </p:nvSpPr>
              <p:spPr bwMode="auto">
                <a:xfrm rot="-3172564">
                  <a:off x="5253" y="806"/>
                  <a:ext cx="181" cy="144"/>
                </a:xfrm>
                <a:custGeom>
                  <a:avLst/>
                  <a:gdLst/>
                  <a:ahLst/>
                  <a:cxnLst>
                    <a:cxn ang="0">
                      <a:pos x="0" y="78"/>
                    </a:cxn>
                    <a:cxn ang="0">
                      <a:pos x="340" y="148"/>
                    </a:cxn>
                    <a:cxn ang="0">
                      <a:pos x="638" y="403"/>
                    </a:cxn>
                    <a:cxn ang="0">
                      <a:pos x="716" y="296"/>
                    </a:cxn>
                    <a:cxn ang="0">
                      <a:pos x="420" y="114"/>
                    </a:cxn>
                    <a:cxn ang="0">
                      <a:pos x="70" y="0"/>
                    </a:cxn>
                    <a:cxn ang="0">
                      <a:pos x="0" y="78"/>
                    </a:cxn>
                    <a:cxn ang="0">
                      <a:pos x="0" y="78"/>
                    </a:cxn>
                  </a:cxnLst>
                  <a:rect l="0" t="0" r="r" b="b"/>
                  <a:pathLst>
                    <a:path w="716" h="403">
                      <a:moveTo>
                        <a:pt x="0" y="78"/>
                      </a:moveTo>
                      <a:lnTo>
                        <a:pt x="340" y="148"/>
                      </a:lnTo>
                      <a:lnTo>
                        <a:pt x="638" y="403"/>
                      </a:lnTo>
                      <a:lnTo>
                        <a:pt x="716" y="296"/>
                      </a:lnTo>
                      <a:lnTo>
                        <a:pt x="420" y="114"/>
                      </a:lnTo>
                      <a:lnTo>
                        <a:pt x="70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4866" name="Freeform 50"/>
                <p:cNvSpPr>
                  <a:spLocks/>
                </p:cNvSpPr>
                <p:nvPr userDrawn="1"/>
              </p:nvSpPr>
              <p:spPr bwMode="auto">
                <a:xfrm rot="-3172564">
                  <a:off x="4985" y="210"/>
                  <a:ext cx="181" cy="147"/>
                </a:xfrm>
                <a:custGeom>
                  <a:avLst/>
                  <a:gdLst/>
                  <a:ahLst/>
                  <a:cxnLst>
                    <a:cxn ang="0">
                      <a:pos x="0" y="78"/>
                    </a:cxn>
                    <a:cxn ang="0">
                      <a:pos x="316" y="139"/>
                    </a:cxn>
                    <a:cxn ang="0">
                      <a:pos x="649" y="411"/>
                    </a:cxn>
                    <a:cxn ang="0">
                      <a:pos x="717" y="314"/>
                    </a:cxn>
                    <a:cxn ang="0">
                      <a:pos x="394" y="87"/>
                    </a:cxn>
                    <a:cxn ang="0">
                      <a:pos x="54" y="0"/>
                    </a:cxn>
                    <a:cxn ang="0">
                      <a:pos x="0" y="78"/>
                    </a:cxn>
                    <a:cxn ang="0">
                      <a:pos x="0" y="78"/>
                    </a:cxn>
                  </a:cxnLst>
                  <a:rect l="0" t="0" r="r" b="b"/>
                  <a:pathLst>
                    <a:path w="717" h="411">
                      <a:moveTo>
                        <a:pt x="0" y="78"/>
                      </a:moveTo>
                      <a:lnTo>
                        <a:pt x="316" y="139"/>
                      </a:lnTo>
                      <a:lnTo>
                        <a:pt x="649" y="411"/>
                      </a:lnTo>
                      <a:lnTo>
                        <a:pt x="717" y="314"/>
                      </a:lnTo>
                      <a:lnTo>
                        <a:pt x="394" y="87"/>
                      </a:lnTo>
                      <a:lnTo>
                        <a:pt x="54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4867" name="Freeform 51"/>
                <p:cNvSpPr>
                  <a:spLocks/>
                </p:cNvSpPr>
                <p:nvPr userDrawn="1"/>
              </p:nvSpPr>
              <p:spPr bwMode="auto">
                <a:xfrm rot="-3172564">
                  <a:off x="4948" y="142"/>
                  <a:ext cx="179" cy="138"/>
                </a:xfrm>
                <a:custGeom>
                  <a:avLst/>
                  <a:gdLst/>
                  <a:ahLst/>
                  <a:cxnLst>
                    <a:cxn ang="0">
                      <a:pos x="0" y="88"/>
                    </a:cxn>
                    <a:cxn ang="0">
                      <a:pos x="272" y="131"/>
                    </a:cxn>
                    <a:cxn ang="0">
                      <a:pos x="665" y="386"/>
                    </a:cxn>
                    <a:cxn ang="0">
                      <a:pos x="709" y="308"/>
                    </a:cxn>
                    <a:cxn ang="0">
                      <a:pos x="306" y="53"/>
                    </a:cxn>
                    <a:cxn ang="0">
                      <a:pos x="43" y="0"/>
                    </a:cxn>
                    <a:cxn ang="0">
                      <a:pos x="0" y="88"/>
                    </a:cxn>
                    <a:cxn ang="0">
                      <a:pos x="0" y="88"/>
                    </a:cxn>
                  </a:cxnLst>
                  <a:rect l="0" t="0" r="r" b="b"/>
                  <a:pathLst>
                    <a:path w="709" h="386">
                      <a:moveTo>
                        <a:pt x="0" y="88"/>
                      </a:moveTo>
                      <a:lnTo>
                        <a:pt x="272" y="131"/>
                      </a:lnTo>
                      <a:lnTo>
                        <a:pt x="665" y="386"/>
                      </a:lnTo>
                      <a:lnTo>
                        <a:pt x="709" y="308"/>
                      </a:lnTo>
                      <a:lnTo>
                        <a:pt x="306" y="53"/>
                      </a:lnTo>
                      <a:lnTo>
                        <a:pt x="43" y="0"/>
                      </a:lnTo>
                      <a:lnTo>
                        <a:pt x="0" y="88"/>
                      </a:lnTo>
                      <a:lnTo>
                        <a:pt x="0" y="8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  <p:sp>
          <p:nvSpPr>
            <p:cNvPr id="34868" name="Line 52"/>
            <p:cNvSpPr>
              <a:spLocks noChangeShapeType="1"/>
            </p:cNvSpPr>
            <p:nvPr userDrawn="1"/>
          </p:nvSpPr>
          <p:spPr bwMode="auto">
            <a:xfrm>
              <a:off x="4870" y="84"/>
              <a:ext cx="42" cy="96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</p:sldLayoutIdLst>
  <p:transition>
    <p:dissolve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9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843808" y="4365104"/>
            <a:ext cx="6048672" cy="2232248"/>
          </a:xfrm>
        </p:spPr>
        <p:txBody>
          <a:bodyPr/>
          <a:lstStyle/>
          <a:p>
            <a:pPr algn="r"/>
            <a:r>
              <a:rPr lang="ru-RU" sz="2400" dirty="0" smtClean="0">
                <a:solidFill>
                  <a:srgbClr val="FF0000"/>
                </a:solidFill>
              </a:rPr>
              <a:t>Выполнила : студентка 3 курса</a:t>
            </a:r>
          </a:p>
          <a:p>
            <a:pPr algn="r"/>
            <a:r>
              <a:rPr lang="ru-RU" sz="2400" dirty="0" smtClean="0">
                <a:solidFill>
                  <a:srgbClr val="FF0000"/>
                </a:solidFill>
              </a:rPr>
              <a:t>Специальности: Финансы и кредит</a:t>
            </a:r>
          </a:p>
          <a:p>
            <a:pPr algn="r"/>
            <a:r>
              <a:rPr lang="ru-RU" sz="2400" dirty="0" smtClean="0">
                <a:solidFill>
                  <a:srgbClr val="FF0000"/>
                </a:solidFill>
              </a:rPr>
              <a:t>Группы дневной</a:t>
            </a:r>
          </a:p>
          <a:p>
            <a:pPr algn="r"/>
            <a:r>
              <a:rPr lang="ru-RU" sz="2400" dirty="0" smtClean="0">
                <a:solidFill>
                  <a:srgbClr val="FF0000"/>
                </a:solidFill>
              </a:rPr>
              <a:t>Быкова Ирина Игоревна</a:t>
            </a:r>
          </a:p>
          <a:p>
            <a:pPr algn="r"/>
            <a:r>
              <a:rPr lang="ru-RU" sz="2400" dirty="0" smtClean="0">
                <a:solidFill>
                  <a:srgbClr val="FF0000"/>
                </a:solidFill>
              </a:rPr>
              <a:t>№ л.д. 09ффб02655</a:t>
            </a:r>
          </a:p>
        </p:txBody>
      </p:sp>
      <p:sp>
        <p:nvSpPr>
          <p:cNvPr id="2052" name="WordArt 4"/>
          <p:cNvSpPr>
            <a:spLocks noChangeArrowheads="1" noChangeShapeType="1" noTextEdit="1"/>
          </p:cNvSpPr>
          <p:nvPr/>
        </p:nvSpPr>
        <p:spPr bwMode="auto">
          <a:xfrm>
            <a:off x="539552" y="1340768"/>
            <a:ext cx="8064822" cy="28083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latin typeface="Impact"/>
              </a:rPr>
              <a:t>Презентация по маркетингу</a:t>
            </a:r>
          </a:p>
          <a:p>
            <a:pPr algn="ctr"/>
            <a:r>
              <a:rPr lang="ru-RU" sz="3600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latin typeface="Impact"/>
              </a:rPr>
              <a:t>на тему:</a:t>
            </a:r>
          </a:p>
          <a:p>
            <a:pPr algn="ctr"/>
            <a:r>
              <a:rPr lang="ru-RU" sz="3600" kern="10" dirty="0" smtClean="0">
                <a:ln w="19050">
                  <a:solidFill>
                    <a:schemeClr val="tx2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/>
              </a:rPr>
              <a:t>«ЖИЗНЕННЫЙ </a:t>
            </a:r>
            <a:r>
              <a:rPr lang="ru-RU" sz="3600" kern="10" dirty="0">
                <a:ln w="19050">
                  <a:solidFill>
                    <a:schemeClr val="tx2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/>
              </a:rPr>
              <a:t>ЦИКЛ </a:t>
            </a:r>
            <a:r>
              <a:rPr lang="ru-RU" sz="3600" kern="10" dirty="0" smtClean="0">
                <a:ln w="19050">
                  <a:solidFill>
                    <a:schemeClr val="tx2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/>
              </a:rPr>
              <a:t>ТОВАРА»</a:t>
            </a:r>
            <a:endParaRPr lang="ru-RU" sz="3600" kern="10" dirty="0">
              <a:ln w="19050">
                <a:solidFill>
                  <a:schemeClr val="tx2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 build="p"/>
      <p:bldP spid="205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3" name="Rectangle 9"/>
          <p:cNvSpPr>
            <a:spLocks noGrp="1" noChangeArrowheads="1"/>
          </p:cNvSpPr>
          <p:nvPr>
            <p:ph type="body" idx="4294967295"/>
          </p:nvPr>
        </p:nvSpPr>
        <p:spPr>
          <a:xfrm>
            <a:off x="539552" y="2780928"/>
            <a:ext cx="8280920" cy="3528392"/>
          </a:xfrm>
          <a:solidFill>
            <a:srgbClr val="66FFFF"/>
          </a:solidFill>
          <a:ln>
            <a:solidFill>
              <a:srgbClr val="000000"/>
            </a:solidFill>
          </a:ln>
        </p:spPr>
        <p:txBody>
          <a:bodyPr/>
          <a:lstStyle/>
          <a:p>
            <a:pPr>
              <a:buNone/>
            </a:pPr>
            <a:r>
              <a:rPr lang="ru-RU" sz="24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Это  фаза появления нового товара на рынке. Иногда в виде пробных продаж. Начинается с момента распространения товара и поступления его в продажу. </a:t>
            </a:r>
            <a:endParaRPr lang="ru-RU" sz="2400" i="1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>
              <a:buNone/>
            </a:pPr>
            <a:r>
              <a:rPr lang="ru-RU" sz="2400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Цены </a:t>
            </a:r>
            <a:r>
              <a:rPr lang="ru-RU" sz="24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 товар обычно несколько повышены. Объем реализации  очень мал и увеличивается медленно. Сбытовые сети  проявляют осторожность по отношению к товару.  Темп роста продаж тоже невелик, торговля часто убыточна, а конкуренция - ограничена.</a:t>
            </a:r>
            <a:endParaRPr lang="ru-RU" sz="2400" b="1" i="1" dirty="0">
              <a:solidFill>
                <a:srgbClr val="000000"/>
              </a:solidFill>
            </a:endParaRPr>
          </a:p>
        </p:txBody>
      </p:sp>
      <p:sp>
        <p:nvSpPr>
          <p:cNvPr id="11274" name="Line 10"/>
          <p:cNvSpPr>
            <a:spLocks noChangeShapeType="1"/>
          </p:cNvSpPr>
          <p:nvPr/>
        </p:nvSpPr>
        <p:spPr bwMode="auto">
          <a:xfrm>
            <a:off x="1908175" y="908050"/>
            <a:ext cx="576263" cy="10080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1275" name="Line 11"/>
          <p:cNvSpPr>
            <a:spLocks noChangeShapeType="1"/>
          </p:cNvSpPr>
          <p:nvPr/>
        </p:nvSpPr>
        <p:spPr bwMode="auto">
          <a:xfrm flipH="1">
            <a:off x="6516688" y="836613"/>
            <a:ext cx="719137" cy="10080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95536" y="260648"/>
            <a:ext cx="8524972" cy="1754326"/>
          </a:xfrm>
          <a:prstGeom prst="rect">
            <a:avLst/>
          </a:prstGeom>
          <a:solidFill>
            <a:srgbClr val="FFFF66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3600" b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3600" b="1" dirty="0" smtClean="0">
                <a:latin typeface="Arial" pitchFamily="34" charset="0"/>
                <a:cs typeface="Arial" pitchFamily="34" charset="0"/>
              </a:rPr>
              <a:t>2. Внедрение </a:t>
            </a:r>
            <a:r>
              <a:rPr lang="ru-RU" sz="3600" b="1" dirty="0">
                <a:latin typeface="Arial" pitchFamily="34" charset="0"/>
                <a:cs typeface="Arial" pitchFamily="34" charset="0"/>
              </a:rPr>
              <a:t>или выход  на  рынок</a:t>
            </a:r>
            <a:r>
              <a:rPr lang="ru-RU" sz="3600" b="1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algn="ctr"/>
            <a:endParaRPr lang="ru-RU" sz="3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>
            <a:off x="1475656" y="2060848"/>
            <a:ext cx="1224136" cy="72008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H="1">
            <a:off x="5940152" y="2060848"/>
            <a:ext cx="1368152" cy="72008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7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27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7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2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2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3" grpId="0" build="p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5820945" cy="4149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79592" y="0"/>
            <a:ext cx="3364408" cy="3364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1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149081"/>
            <a:ext cx="2295127" cy="2708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51920" y="4149080"/>
            <a:ext cx="2601043" cy="2708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68144" y="3356992"/>
            <a:ext cx="1872208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668345" y="3356991"/>
            <a:ext cx="1475656" cy="93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0"/>
            <a:ext cx="1220713" cy="13925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444208" y="4241279"/>
            <a:ext cx="2699792" cy="2616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5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979712" y="4116552"/>
            <a:ext cx="1872208" cy="2741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52" name="Picture 1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128" y="0"/>
            <a:ext cx="3419872" cy="2276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27584" y="548680"/>
            <a:ext cx="4464496" cy="972890"/>
          </a:xfrm>
          <a:solidFill>
            <a:srgbClr val="FFFF66"/>
          </a:solidFill>
        </p:spPr>
        <p:txBody>
          <a:bodyPr/>
          <a:lstStyle/>
          <a:p>
            <a:r>
              <a:rPr lang="ru-RU" sz="4000" b="1" i="1" dirty="0" smtClean="0">
                <a:solidFill>
                  <a:srgbClr val="000000"/>
                </a:solidFill>
                <a:effectLst>
                  <a:reflection blurRad="6350" stA="60000" endA="900" endPos="58000" dir="5400000" sy="-100000" algn="bl" rotWithShape="0"/>
                </a:effectLst>
                <a:latin typeface="Arial" pitchFamily="34" charset="0"/>
                <a:cs typeface="Arial" pitchFamily="34" charset="0"/>
              </a:rPr>
              <a:t>3. Рост</a:t>
            </a:r>
            <a:endParaRPr lang="ru-RU" sz="4000" b="1" i="1" dirty="0">
              <a:solidFill>
                <a:srgbClr val="000000"/>
              </a:solidFill>
              <a:effectLst>
                <a:reflection blurRad="6350" stA="60000" endA="900" endPos="580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4349" name="Rectangle 13"/>
          <p:cNvSpPr>
            <a:spLocks noChangeArrowheads="1"/>
          </p:cNvSpPr>
          <p:nvPr/>
        </p:nvSpPr>
        <p:spPr bwMode="auto">
          <a:xfrm>
            <a:off x="1691680" y="2276872"/>
            <a:ext cx="6912768" cy="4392488"/>
          </a:xfrm>
          <a:prstGeom prst="rect">
            <a:avLst/>
          </a:prstGeom>
          <a:solidFill>
            <a:srgbClr val="66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ru-RU" sz="2400" i="1" dirty="0"/>
              <a:t>Если товар требуется на рынке, то сбыт начнет существенно расти. На этом этапе  обычно происходит признание товара  </a:t>
            </a:r>
            <a:r>
              <a:rPr lang="ru-RU" sz="2400" i="1" dirty="0" smtClean="0"/>
              <a:t>и </a:t>
            </a:r>
            <a:r>
              <a:rPr lang="ru-RU" sz="2400" i="1" dirty="0"/>
              <a:t>быстрое увеличение спроса на него. </a:t>
            </a:r>
            <a:r>
              <a:rPr lang="ru-RU" sz="2400" i="1" dirty="0" smtClean="0"/>
              <a:t>Информация </a:t>
            </a:r>
            <a:r>
              <a:rPr lang="ru-RU" sz="2400" i="1" dirty="0"/>
              <a:t>о  новом товаре передается новым покупателям. </a:t>
            </a:r>
            <a:endParaRPr lang="ru-RU" sz="2400" i="1" dirty="0" smtClean="0"/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ru-RU" sz="2400" i="1" dirty="0" smtClean="0"/>
              <a:t>	Увеличивается </a:t>
            </a:r>
            <a:r>
              <a:rPr lang="ru-RU" sz="2400" i="1" dirty="0"/>
              <a:t>число модификаций продукта. </a:t>
            </a:r>
            <a:r>
              <a:rPr lang="ru-RU" sz="2400" i="1" dirty="0" smtClean="0"/>
              <a:t>Прибыли </a:t>
            </a:r>
            <a:r>
              <a:rPr lang="ru-RU" sz="2400" i="1" dirty="0"/>
              <a:t>довольно высоки, так как рынок приобретает значительное число продуктов, а конкуренция </a:t>
            </a:r>
            <a:endParaRPr lang="ru-RU" sz="2400" i="1" dirty="0" smtClean="0"/>
          </a:p>
          <a:p>
            <a:pPr marL="342900" indent="-342900">
              <a:lnSpc>
                <a:spcPct val="90000"/>
              </a:lnSpc>
              <a:spcBef>
                <a:spcPts val="0"/>
              </a:spcBef>
            </a:pPr>
            <a:r>
              <a:rPr lang="ru-RU" sz="2400" i="1" dirty="0"/>
              <a:t> </a:t>
            </a:r>
            <a:r>
              <a:rPr lang="ru-RU" sz="2400" i="1" dirty="0" smtClean="0"/>
              <a:t>   очень </a:t>
            </a:r>
            <a:r>
              <a:rPr lang="ru-RU" sz="2400" i="1" dirty="0"/>
              <a:t>ограничена. </a:t>
            </a:r>
            <a:endParaRPr lang="ru-RU" sz="2400" i="1" dirty="0">
              <a:solidFill>
                <a:srgbClr val="000000"/>
              </a:solidFill>
            </a:endParaRPr>
          </a:p>
        </p:txBody>
      </p:sp>
      <p:sp>
        <p:nvSpPr>
          <p:cNvPr id="14351" name="AutoShape 15"/>
          <p:cNvSpPr>
            <a:spLocks noChangeArrowheads="1"/>
          </p:cNvSpPr>
          <p:nvPr/>
        </p:nvSpPr>
        <p:spPr bwMode="auto">
          <a:xfrm>
            <a:off x="251520" y="1412776"/>
            <a:ext cx="1439863" cy="2303462"/>
          </a:xfrm>
          <a:prstGeom prst="curvedRightArrow">
            <a:avLst>
              <a:gd name="adj1" fmla="val 31996"/>
              <a:gd name="adj2" fmla="val 63991"/>
              <a:gd name="adj3" fmla="val 33333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14354" name="Picture 1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221088"/>
            <a:ext cx="2123727" cy="263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53" name="Picture 1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96336" y="5229200"/>
            <a:ext cx="1547664" cy="16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0"/>
                            </p:stCondLst>
                            <p:childTnLst>
                              <p:par>
                                <p:cTn id="25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0"/>
                            </p:stCondLst>
                            <p:childTnLst>
                              <p:par>
                                <p:cTn id="30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143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14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animBg="1"/>
      <p:bldP spid="14349" grpId="0" animBg="1"/>
      <p:bldP spid="1435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8" name="Rectangle 6"/>
          <p:cNvSpPr>
            <a:spLocks noChangeArrowheads="1"/>
          </p:cNvSpPr>
          <p:nvPr/>
        </p:nvSpPr>
        <p:spPr bwMode="auto">
          <a:xfrm>
            <a:off x="323528" y="1484784"/>
            <a:ext cx="6192688" cy="3312368"/>
          </a:xfrm>
          <a:prstGeom prst="rect">
            <a:avLst/>
          </a:prstGeom>
          <a:solidFill>
            <a:srgbClr val="66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ru-RU" sz="2400" i="1" dirty="0" smtClean="0"/>
              <a:t>Большинство </a:t>
            </a:r>
            <a:r>
              <a:rPr lang="ru-RU" sz="2400" i="1" dirty="0"/>
              <a:t>покупателей уже приобрело товар. Темпы роста продаж падают. </a:t>
            </a:r>
            <a:r>
              <a:rPr lang="ru-RU" sz="2400" i="1" dirty="0" smtClean="0"/>
              <a:t>Появляется </a:t>
            </a:r>
            <a:r>
              <a:rPr lang="ru-RU" sz="2400" i="1" dirty="0"/>
              <a:t>большое количество модификаций и новых марок. </a:t>
            </a:r>
            <a:endParaRPr lang="ru-RU" sz="2400" i="1" dirty="0" smtClean="0"/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ru-RU" sz="2400" i="1" dirty="0" smtClean="0"/>
              <a:t>Увеличивается </a:t>
            </a:r>
            <a:r>
              <a:rPr lang="ru-RU" sz="2400" i="1" dirty="0"/>
              <a:t>качество товара и отлаженность производства. Совершенствуется сервис. </a:t>
            </a:r>
            <a:r>
              <a:rPr lang="ru-RU" sz="2400" i="1" dirty="0" smtClean="0"/>
              <a:t>Снижается </a:t>
            </a:r>
            <a:r>
              <a:rPr lang="ru-RU" sz="2400" i="1" dirty="0"/>
              <a:t>прибыль </a:t>
            </a:r>
            <a:r>
              <a:rPr lang="ru-RU" sz="2400" i="1" dirty="0" smtClean="0"/>
              <a:t>предприятия, обостряется </a:t>
            </a:r>
            <a:r>
              <a:rPr lang="ru-RU" sz="2400" i="1" dirty="0"/>
              <a:t>конкуренция. </a:t>
            </a:r>
            <a:r>
              <a:rPr lang="ru-RU" sz="2400" i="1" dirty="0" smtClean="0"/>
              <a:t>Этот </a:t>
            </a:r>
            <a:r>
              <a:rPr lang="ru-RU" sz="2400" i="1" dirty="0"/>
              <a:t>этап является самым протяженным по времени.</a:t>
            </a:r>
            <a:endParaRPr lang="ru-RU" sz="2400" b="1" i="1" dirty="0">
              <a:solidFill>
                <a:srgbClr val="000000"/>
              </a:solidFill>
            </a:endParaRPr>
          </a:p>
        </p:txBody>
      </p:sp>
      <p:sp>
        <p:nvSpPr>
          <p:cNvPr id="18439" name="AutoShape 7"/>
          <p:cNvSpPr>
            <a:spLocks noChangeArrowheads="1"/>
          </p:cNvSpPr>
          <p:nvPr/>
        </p:nvSpPr>
        <p:spPr bwMode="auto">
          <a:xfrm>
            <a:off x="6300192" y="404664"/>
            <a:ext cx="1584176" cy="2376487"/>
          </a:xfrm>
          <a:prstGeom prst="curvedLeftArrow">
            <a:avLst>
              <a:gd name="adj1" fmla="val 30000"/>
              <a:gd name="adj2" fmla="val 60000"/>
              <a:gd name="adj3" fmla="val 33333"/>
            </a:avLst>
          </a:prstGeom>
          <a:solidFill>
            <a:srgbClr val="12CC24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403648" y="260648"/>
            <a:ext cx="4797194" cy="923330"/>
          </a:xfrm>
          <a:prstGeom prst="rect">
            <a:avLst/>
          </a:prstGeom>
          <a:solidFill>
            <a:srgbClr val="FFFF66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4. Зрелость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8" grpId="0" animBg="1"/>
      <p:bldP spid="18439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27784" y="476672"/>
            <a:ext cx="4054956" cy="707886"/>
          </a:xfrm>
          <a:prstGeom prst="rect">
            <a:avLst/>
          </a:prstGeom>
          <a:solidFill>
            <a:srgbClr val="FFFF66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pitchFamily="34" charset="0"/>
                <a:cs typeface="Arial" pitchFamily="34" charset="0"/>
              </a:rPr>
              <a:t>5. Насыщение</a:t>
            </a:r>
            <a:endParaRPr lang="ru-RU" sz="4000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5536" y="1916832"/>
            <a:ext cx="7200800" cy="4431983"/>
          </a:xfrm>
          <a:prstGeom prst="rect">
            <a:avLst/>
          </a:prstGeom>
          <a:solidFill>
            <a:srgbClr val="66FFFF"/>
          </a:solidFill>
        </p:spPr>
        <p:txBody>
          <a:bodyPr wrap="square" rtlCol="0">
            <a:spAutoFit/>
          </a:bodyPr>
          <a:lstStyle/>
          <a:p>
            <a:pPr lvl="0"/>
            <a:r>
              <a:rPr lang="ru-RU" sz="2400" i="1" dirty="0"/>
              <a:t>Рост продаж прекращается. Цена сильно снижается. </a:t>
            </a:r>
            <a:r>
              <a:rPr lang="ru-RU" sz="2400" i="1" dirty="0" smtClean="0"/>
              <a:t>Охват </a:t>
            </a:r>
            <a:r>
              <a:rPr lang="ru-RU" sz="2400" i="1" dirty="0"/>
              <a:t>рынка  очень высок. Компании стремятся увеличить  свой   сектор  на  рынке. Сбытовая сеть тоже уже  не увеличивается. Технология едина. На этом  этапе  высока вероятность повторного технологического совершенствования товара и технологии. Эту фазу часто сложно отграничить от соседних. Часто этот этап соединяют с этапом зрелости по той причине, что четкого различия между ними  нет.</a:t>
            </a:r>
          </a:p>
          <a:p>
            <a:endParaRPr lang="ru-RU" i="1" dirty="0"/>
          </a:p>
        </p:txBody>
      </p:sp>
      <p:sp>
        <p:nvSpPr>
          <p:cNvPr id="5" name="Стрелка углом вверх 4"/>
          <p:cNvSpPr/>
          <p:nvPr/>
        </p:nvSpPr>
        <p:spPr>
          <a:xfrm rot="10800000">
            <a:off x="1259632" y="836712"/>
            <a:ext cx="1368152" cy="1080120"/>
          </a:xfrm>
          <a:prstGeom prst="bent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75856" y="692696"/>
            <a:ext cx="2808782" cy="923330"/>
          </a:xfrm>
          <a:prstGeom prst="rect">
            <a:avLst/>
          </a:prstGeom>
          <a:solidFill>
            <a:srgbClr val="FFFF66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6.Спад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2333685"/>
            <a:ext cx="6984776" cy="4524315"/>
          </a:xfrm>
          <a:prstGeom prst="rect">
            <a:avLst/>
          </a:prstGeom>
          <a:solidFill>
            <a:srgbClr val="66FFFF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	</a:t>
            </a:r>
            <a:r>
              <a:rPr lang="ru-RU" sz="2400" i="1" dirty="0" smtClean="0"/>
              <a:t>Спад </a:t>
            </a:r>
            <a:r>
              <a:rPr lang="ru-RU" sz="2400" i="1" dirty="0"/>
              <a:t>является периодом резкого снижения продаж и прибыли. Сбыт может упасть до нуля или оставаться на очень низком  уровне. </a:t>
            </a:r>
            <a:endParaRPr lang="ru-RU" sz="2400" i="1" dirty="0" smtClean="0"/>
          </a:p>
          <a:p>
            <a:r>
              <a:rPr lang="ru-RU" sz="2400" i="1" dirty="0" smtClean="0"/>
              <a:t>	Основная </a:t>
            </a:r>
            <a:r>
              <a:rPr lang="ru-RU" sz="2400" i="1" dirty="0"/>
              <a:t>причина: появление нового, более совершенного товара или изменение предпочтений потребителей. Многие фирмы уходят с </a:t>
            </a:r>
            <a:r>
              <a:rPr lang="ru-RU" sz="2400" i="1" dirty="0" smtClean="0"/>
              <a:t>рынка. </a:t>
            </a:r>
          </a:p>
          <a:p>
            <a:r>
              <a:rPr lang="ru-RU" sz="2400" i="1" dirty="0"/>
              <a:t>	</a:t>
            </a:r>
            <a:r>
              <a:rPr lang="ru-RU" sz="2400" i="1" dirty="0" smtClean="0"/>
              <a:t>Потребители </a:t>
            </a:r>
            <a:r>
              <a:rPr lang="ru-RU" sz="2400" i="1" dirty="0"/>
              <a:t>теряют интерес к товару, а их число сокращается. Основная масса потребителей - консерваторы с низкой платежеспособностью.</a:t>
            </a:r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79096" y="1"/>
            <a:ext cx="2564904" cy="2564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3131840" cy="2372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48264" y="4005064"/>
            <a:ext cx="2204864" cy="2852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Выгнутая вправо стрелка 3"/>
          <p:cNvSpPr/>
          <p:nvPr/>
        </p:nvSpPr>
        <p:spPr>
          <a:xfrm>
            <a:off x="6084168" y="1268760"/>
            <a:ext cx="1080120" cy="2736304"/>
          </a:xfrm>
          <a:prstGeom prst="curvedLeftArrow">
            <a:avLst/>
          </a:prstGeom>
          <a:solidFill>
            <a:srgbClr val="12CC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88640"/>
            <a:ext cx="838842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Жизненный цикл </a:t>
            </a:r>
            <a:r>
              <a:rPr lang="ru-RU" sz="2400" b="1" dirty="0" smtClean="0">
                <a:solidFill>
                  <a:srgbClr val="FF0000"/>
                </a:solidFill>
              </a:rPr>
              <a:t>продукта, ситуация </a:t>
            </a:r>
            <a:r>
              <a:rPr lang="ru-RU" sz="2400" b="1" dirty="0">
                <a:solidFill>
                  <a:srgbClr val="FF0000"/>
                </a:solidFill>
              </a:rPr>
              <a:t>компании</a:t>
            </a:r>
            <a:r>
              <a:rPr lang="ru-RU" sz="2400" b="1" dirty="0" smtClean="0">
                <a:solidFill>
                  <a:srgbClr val="FF0000"/>
                </a:solidFill>
              </a:rPr>
              <a:t>, </a:t>
            </a:r>
            <a:r>
              <a:rPr lang="ru-RU" sz="2400" b="1" dirty="0">
                <a:solidFill>
                  <a:srgbClr val="FF0000"/>
                </a:solidFill>
              </a:rPr>
              <a:t>рыночная ситуация и структура </a:t>
            </a:r>
            <a:r>
              <a:rPr lang="ru-RU" sz="2400" b="1" dirty="0" smtClean="0">
                <a:solidFill>
                  <a:srgbClr val="FF0000"/>
                </a:solidFill>
              </a:rPr>
              <a:t>сбыта.</a:t>
            </a:r>
            <a:endParaRPr lang="ru-RU" sz="2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0" y="1180056"/>
          <a:ext cx="9144000" cy="5700118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1371486"/>
                <a:gridCol w="1703337"/>
                <a:gridCol w="1703337"/>
                <a:gridCol w="1401426"/>
                <a:gridCol w="1401426"/>
                <a:gridCol w="1562988"/>
              </a:tblGrid>
              <a:tr h="253431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/>
                        <a:t>Ситуация компании и рыночная ситуация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729" marR="7729" marT="7729" marB="7729" anchor="ctr"/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/>
                        <a:t>Стадии жизненного цикла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729" marR="7729" marT="7729" marB="7729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613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/>
                        <a:t>Выпуск на рынок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729" marR="7729" marT="7729" marB="772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/>
                        <a:t>Рост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729" marR="7729" marT="7729" marB="772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/>
                        <a:t>Зрелость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729" marR="7729" marT="7729" marB="772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/>
                        <a:t>Насыщение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729" marR="7729" marT="7729" marB="772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/>
                        <a:t>Спад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729" marR="7729" marT="7729" marB="7729" anchor="ctr"/>
                </a:tc>
              </a:tr>
              <a:tr h="25343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/>
                        <a:t>Объем продаж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729" marR="7729" marT="7729" marB="772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Низкий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729" marR="7729" marT="7729" marB="772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Растущий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729" marR="7729" marT="7729" marB="772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Высокий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729" marR="7729" marT="7729" marB="772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Постоянный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729" marR="7729" marT="7729" marB="772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Убывающий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729" marR="7729" marT="7729" marB="7729" anchor="ctr"/>
                </a:tc>
              </a:tr>
              <a:tr h="25343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/>
                        <a:t>Прибыли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729" marR="7729" marT="7729" marB="772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Незначительные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729" marR="7729" marT="7729" marB="772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Растущие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729" marR="7729" marT="7729" marB="772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Растущие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729" marR="7729" marT="7729" marB="772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Убывающие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729" marR="7729" marT="7729" marB="772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Убывающие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729" marR="7729" marT="7729" marB="7729" anchor="ctr"/>
                </a:tc>
              </a:tr>
              <a:tr h="50722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/>
                        <a:t>Денежный поток</a:t>
                      </a:r>
                      <a:endParaRPr lang="ru-RU" sz="14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729" marR="7729" marT="7729" marB="772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Отрицательные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729" marR="7729" marT="7729" marB="772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Средний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729" marR="7729" marT="7729" marB="772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Высокий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729" marR="7729" marT="7729" marB="772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Высокий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729" marR="7729" marT="7729" marB="772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Средний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729" marR="7729" marT="7729" marB="7729" anchor="ctr"/>
                </a:tc>
              </a:tr>
              <a:tr h="4618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/>
                        <a:t>Потребители</a:t>
                      </a:r>
                      <a:endParaRPr lang="ru-RU" sz="14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729" marR="7729" marT="7729" marB="772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Новаторы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729" marR="7729" marT="7729" marB="772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Массовый рынок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729" marR="7729" marT="7729" marB="772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Массовый рынок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729" marR="7729" marT="7729" marB="772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Массовый рынок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729" marR="7729" marT="7729" marB="772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Опоздавшие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729" marR="7729" marT="7729" marB="7729" anchor="ctr"/>
                </a:tc>
              </a:tr>
              <a:tr h="50722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/>
                        <a:t>Число конкурентов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729" marR="7729" marT="7729" marB="772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Незначительное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729" marR="7729" marT="7729" marB="772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Растущее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729" marR="7729" marT="7729" marB="772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Высокое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729" marR="7729" marT="7729" marB="772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Убывающее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729" marR="7729" marT="7729" marB="772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Продолжающее убывать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729" marR="7729" marT="7729" marB="7729" anchor="ctr"/>
                </a:tc>
              </a:tr>
              <a:tr h="50722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/>
                        <a:t>Затраты на сбыт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729" marR="7729" marT="7729" marB="772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Высокие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729" marR="7729" marT="7729" marB="772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Высокие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729" marR="7729" marT="7729" marB="772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Убывающие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729" marR="7729" marT="7729" marB="772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Убывающие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729" marR="7729" marT="7729" marB="772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Низкие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729" marR="7729" marT="7729" marB="7729" anchor="ctr"/>
                </a:tc>
              </a:tr>
              <a:tr h="9041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/>
                        <a:t>Ключевые маркетинговые инструменты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729" marR="7729" marT="7729" marB="772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Продукт/реклама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729" marR="7729" marT="7729" marB="772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Распределение /реклама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729" marR="7729" marT="7729" marB="772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Продукт /цена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729" marR="7729" marT="7729" marB="772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Цена/реклама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729" marR="7729" marT="7729" marB="772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Распределение /цена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729" marR="7729" marT="7729" marB="7729" anchor="ctr"/>
                </a:tc>
              </a:tr>
              <a:tr h="126861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/>
                        <a:t>Цена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729" marR="7729" marT="7729" marB="772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Высокая для "снятия сливок" или низкая для проникновения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729" marR="7729" marT="7729" marB="772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Поддержание или снижение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729" marR="7729" marT="7729" marB="772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Тенденция к снижению зависимости от дифференциации и конкуренции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729" marR="7729" marT="7729" marB="772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Стабильная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729" marR="7729" marT="7729" marB="772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Снижающаяся с целью дифференциации с новыми продуктами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729" marR="7729" marT="7729" marB="7729" anchor="ctr"/>
                </a:tc>
              </a:tr>
            </a:tbl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4797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0" y="5229200"/>
            <a:ext cx="9144000" cy="646331"/>
          </a:xfrm>
          <a:prstGeom prst="rect">
            <a:avLst/>
          </a:prstGeom>
          <a:solidFill>
            <a:srgbClr val="FFFF66"/>
          </a:solidFill>
        </p:spPr>
        <p:txBody>
          <a:bodyPr wrap="square" rtlCol="0">
            <a:spAutoFit/>
          </a:bodyPr>
          <a:lstStyle/>
          <a:p>
            <a:r>
              <a:rPr lang="ru-RU" b="1" i="1" dirty="0"/>
              <a:t>Традиционный вид (</a:t>
            </a:r>
            <a:r>
              <a:rPr lang="ru-RU" b="1" i="1" dirty="0" smtClean="0"/>
              <a:t>рис.А</a:t>
            </a:r>
            <a:r>
              <a:rPr lang="ru-RU" b="1" i="1" dirty="0"/>
              <a:t>)</a:t>
            </a:r>
            <a:r>
              <a:rPr lang="ru-RU" dirty="0"/>
              <a:t> кривой ЖЦТ включает в себя все четко выраженные стадии.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5157192"/>
            <a:ext cx="9144000" cy="923330"/>
          </a:xfrm>
          <a:prstGeom prst="rect">
            <a:avLst/>
          </a:prstGeom>
          <a:solidFill>
            <a:srgbClr val="FFFF66"/>
          </a:solidFill>
        </p:spPr>
        <p:txBody>
          <a:bodyPr wrap="square" rtlCol="0">
            <a:spAutoFit/>
          </a:bodyPr>
          <a:lstStyle/>
          <a:p>
            <a:r>
              <a:rPr lang="ru-RU" b="1" i="1" dirty="0"/>
              <a:t>Классический бум (</a:t>
            </a:r>
            <a:r>
              <a:rPr lang="ru-RU" b="1" i="1" dirty="0" smtClean="0"/>
              <a:t>рис.В</a:t>
            </a:r>
            <a:r>
              <a:rPr lang="ru-RU" b="1" i="1" dirty="0"/>
              <a:t>)</a:t>
            </a:r>
            <a:r>
              <a:rPr lang="ru-RU" dirty="0"/>
              <a:t> описывает очень популярный  продукт со стабильным сбытом на протяжении  долгого </a:t>
            </a:r>
            <a:r>
              <a:rPr lang="ru-RU" dirty="0" smtClean="0"/>
              <a:t>времени (напиток «Кока-кола»). Фирма </a:t>
            </a:r>
            <a:r>
              <a:rPr lang="ru-RU" dirty="0"/>
              <a:t>производит товар и получает прибыль длительное время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0" y="4941168"/>
            <a:ext cx="9144000" cy="646331"/>
          </a:xfrm>
          <a:prstGeom prst="rect">
            <a:avLst/>
          </a:prstGeom>
          <a:solidFill>
            <a:srgbClr val="FFFF66"/>
          </a:solidFill>
        </p:spPr>
        <p:txBody>
          <a:bodyPr wrap="square" rtlCol="0">
            <a:spAutoFit/>
          </a:bodyPr>
          <a:lstStyle/>
          <a:p>
            <a:r>
              <a:rPr lang="ru-RU" b="1" i="1" dirty="0"/>
              <a:t>Кривая  увлечения (</a:t>
            </a:r>
            <a:r>
              <a:rPr lang="ru-RU" b="1" i="1" dirty="0" smtClean="0"/>
              <a:t>рис.С</a:t>
            </a:r>
            <a:r>
              <a:rPr lang="ru-RU" b="1" i="1" dirty="0"/>
              <a:t>)</a:t>
            </a:r>
            <a:r>
              <a:rPr lang="ru-RU" i="1" dirty="0"/>
              <a:t>. </a:t>
            </a:r>
            <a:r>
              <a:rPr lang="ru-RU" dirty="0"/>
              <a:t>Она описывает товар с быстрым взлетом и падением сбыта. Часто такую кривую имеет модный, популярный товар.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0" y="5229200"/>
            <a:ext cx="9144000" cy="923330"/>
          </a:xfrm>
          <a:prstGeom prst="rect">
            <a:avLst/>
          </a:prstGeom>
          <a:solidFill>
            <a:srgbClr val="FFFF66"/>
          </a:solidFill>
        </p:spPr>
        <p:txBody>
          <a:bodyPr wrap="square" rtlCol="0">
            <a:spAutoFit/>
          </a:bodyPr>
          <a:lstStyle/>
          <a:p>
            <a:r>
              <a:rPr lang="ru-RU" b="1" i="1" dirty="0"/>
              <a:t>Кривая Гребень (</a:t>
            </a:r>
            <a:r>
              <a:rPr lang="ru-RU" b="1" i="1" dirty="0" smtClean="0"/>
              <a:t>рис.</a:t>
            </a:r>
            <a:r>
              <a:rPr lang="en-US" b="1" i="1" dirty="0" smtClean="0"/>
              <a:t>D</a:t>
            </a:r>
            <a:r>
              <a:rPr lang="ru-RU" b="1" i="1" dirty="0"/>
              <a:t>)</a:t>
            </a:r>
            <a:r>
              <a:rPr lang="ru-RU" dirty="0"/>
              <a:t> описывает такую ситуацию, когда интерес потребителей к товару все время растет. Это бывает в случае расширения рынка за счет появления все новых и новых его сегментов.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0" y="5517232"/>
            <a:ext cx="9144000" cy="646331"/>
          </a:xfrm>
          <a:prstGeom prst="rect">
            <a:avLst/>
          </a:prstGeom>
          <a:solidFill>
            <a:srgbClr val="FFFF66"/>
          </a:solidFill>
        </p:spPr>
        <p:txBody>
          <a:bodyPr wrap="square" rtlCol="0">
            <a:spAutoFit/>
          </a:bodyPr>
          <a:lstStyle/>
          <a:p>
            <a:r>
              <a:rPr lang="ru-RU" b="1" i="1" dirty="0"/>
              <a:t>Кривая продолжительного увлечения (</a:t>
            </a:r>
            <a:r>
              <a:rPr lang="ru-RU" b="1" i="1" dirty="0" smtClean="0"/>
              <a:t>рис.</a:t>
            </a:r>
            <a:r>
              <a:rPr lang="en-US" b="1" i="1" dirty="0" smtClean="0"/>
              <a:t>E</a:t>
            </a:r>
            <a:r>
              <a:rPr lang="ru-RU" b="1" i="1" dirty="0"/>
              <a:t>).</a:t>
            </a:r>
            <a:r>
              <a:rPr lang="ru-RU" i="1" dirty="0"/>
              <a:t> </a:t>
            </a:r>
            <a:r>
              <a:rPr lang="ru-RU" dirty="0"/>
              <a:t>Описывает также популярный товар, однако этот товар, по прежнему, предпочитает часть потребителей.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0" y="5373216"/>
            <a:ext cx="9144000" cy="923330"/>
          </a:xfrm>
          <a:prstGeom prst="rect">
            <a:avLst/>
          </a:prstGeom>
          <a:solidFill>
            <a:srgbClr val="FFFF66"/>
          </a:solidFill>
        </p:spPr>
        <p:txBody>
          <a:bodyPr wrap="square" rtlCol="0">
            <a:spAutoFit/>
          </a:bodyPr>
          <a:lstStyle/>
          <a:p>
            <a:r>
              <a:rPr lang="ru-RU" b="1" i="1" dirty="0"/>
              <a:t>Кривая сезонности (</a:t>
            </a:r>
            <a:r>
              <a:rPr lang="ru-RU" b="1" i="1" dirty="0" smtClean="0"/>
              <a:t>рис.</a:t>
            </a:r>
            <a:r>
              <a:rPr lang="en-US" b="1" i="1" dirty="0"/>
              <a:t>F</a:t>
            </a:r>
            <a:r>
              <a:rPr lang="ru-RU" b="1" i="1" dirty="0"/>
              <a:t>)</a:t>
            </a:r>
            <a:r>
              <a:rPr lang="ru-RU" i="1" dirty="0"/>
              <a:t>. </a:t>
            </a:r>
            <a:r>
              <a:rPr lang="ru-RU" dirty="0"/>
              <a:t>Кривая такого товара,  который хорошо продается в течение определенных периодов времени. Таким товаром может быть: зимняя или летняя одежда, новогодние сувениры и многое другое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0" y="5517232"/>
            <a:ext cx="9144000" cy="923330"/>
          </a:xfrm>
          <a:prstGeom prst="rect">
            <a:avLst/>
          </a:prstGeom>
          <a:solidFill>
            <a:srgbClr val="FFFF66"/>
          </a:solidFill>
        </p:spPr>
        <p:txBody>
          <a:bodyPr wrap="square" rtlCol="0">
            <a:spAutoFit/>
          </a:bodyPr>
          <a:lstStyle/>
          <a:p>
            <a:r>
              <a:rPr lang="ru-RU" b="1" i="1" dirty="0"/>
              <a:t>Кривая возобновления или ностальгии (</a:t>
            </a:r>
            <a:r>
              <a:rPr lang="ru-RU" b="1" i="1" dirty="0" smtClean="0"/>
              <a:t>рис.</a:t>
            </a:r>
            <a:r>
              <a:rPr lang="en-US" b="1" i="1" dirty="0" smtClean="0"/>
              <a:t>G</a:t>
            </a:r>
            <a:r>
              <a:rPr lang="ru-RU" b="1" i="1" dirty="0"/>
              <a:t>)</a:t>
            </a:r>
            <a:r>
              <a:rPr lang="ru-RU" i="1" dirty="0"/>
              <a:t>. </a:t>
            </a:r>
            <a:r>
              <a:rPr lang="ru-RU" dirty="0"/>
              <a:t>Спрос на этот товар падает, но через некоторое время возобновляется. Примером может быть возвращение к женским туфлям на  платформе, которые были популярны в 70-х годах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0" y="5373216"/>
            <a:ext cx="9144000" cy="1200329"/>
          </a:xfrm>
          <a:prstGeom prst="rect">
            <a:avLst/>
          </a:prstGeom>
          <a:solidFill>
            <a:srgbClr val="FFFF66"/>
          </a:solidFill>
        </p:spPr>
        <p:txBody>
          <a:bodyPr wrap="square" rtlCol="0">
            <a:spAutoFit/>
          </a:bodyPr>
          <a:lstStyle/>
          <a:p>
            <a:r>
              <a:rPr lang="ru-RU" b="1" i="1" dirty="0"/>
              <a:t>Кривая провала (</a:t>
            </a:r>
            <a:r>
              <a:rPr lang="ru-RU" b="1" i="1" dirty="0" smtClean="0"/>
              <a:t>рис.Н</a:t>
            </a:r>
            <a:r>
              <a:rPr lang="ru-RU" b="1" i="1" dirty="0"/>
              <a:t>).</a:t>
            </a:r>
            <a:r>
              <a:rPr lang="ru-RU" i="1" dirty="0"/>
              <a:t> </a:t>
            </a:r>
            <a:r>
              <a:rPr lang="ru-RU" dirty="0"/>
              <a:t>Характеризует товар, который почти сразу перестает пользоваться спросом у покупателей. Одна из самых дорогих товарных неудач всех времен - автомобиль «</a:t>
            </a:r>
            <a:r>
              <a:rPr lang="ru-RU" dirty="0" err="1"/>
              <a:t>Эдзел</a:t>
            </a:r>
            <a:r>
              <a:rPr lang="ru-RU" dirty="0"/>
              <a:t>» фирмы «Форд», выпущенный на рынок в 1957 г. 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0" y="260648"/>
            <a:ext cx="8761758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Разновидности кривых ЖЦТ</a:t>
            </a:r>
            <a:endParaRPr lang="ru-RU" sz="4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" presetClass="exit" presetSubtype="10" fill="hold" grpId="1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500"/>
                            </p:stCondLst>
                            <p:childTnLst>
                              <p:par>
                                <p:cTn id="2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26" dur="1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4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35" dur="1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4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44" dur="1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4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53" dur="1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4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62" dur="1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4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71" dur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4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80" dur="1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4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89" dur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/>
      <p:bldP spid="13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332656"/>
            <a:ext cx="8136904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/>
              <a:t>Таким образом, в жизненном цикле продукта отражаются изменения моды, вкуса, стиля, </a:t>
            </a:r>
            <a:r>
              <a:rPr lang="ru-RU" sz="2400" dirty="0" smtClean="0"/>
              <a:t>техническое </a:t>
            </a:r>
            <a:r>
              <a:rPr lang="ru-RU" sz="2400" dirty="0"/>
              <a:t>и моральное старение</a:t>
            </a:r>
            <a:r>
              <a:rPr lang="ru-RU" sz="2400" dirty="0" smtClean="0"/>
              <a:t>.</a:t>
            </a:r>
          </a:p>
          <a:p>
            <a:pPr algn="ctr"/>
            <a:endParaRPr lang="ru-RU" sz="2400" dirty="0" smtClean="0"/>
          </a:p>
          <a:p>
            <a:pPr algn="ctr"/>
            <a:r>
              <a:rPr lang="ru-RU" sz="2400" dirty="0" smtClean="0"/>
              <a:t> </a:t>
            </a:r>
            <a:r>
              <a:rPr lang="ru-RU" sz="2400" dirty="0"/>
              <a:t>Благодаря концепции </a:t>
            </a:r>
            <a:r>
              <a:rPr lang="ru-RU" sz="2400" dirty="0" smtClean="0"/>
              <a:t>ЖЦТ было </a:t>
            </a:r>
            <a:r>
              <a:rPr lang="ru-RU" sz="2400" dirty="0"/>
              <a:t>установлено, что жизнь продукта на рынке становится короче, чем прежде. Это связано с более быстрыми темпами развития техники и технологии. </a:t>
            </a:r>
            <a:endParaRPr lang="ru-RU" sz="2400" dirty="0" smtClean="0"/>
          </a:p>
          <a:p>
            <a:pPr algn="ctr"/>
            <a:endParaRPr lang="ru-RU" sz="2400" dirty="0" smtClean="0"/>
          </a:p>
          <a:p>
            <a:pPr algn="ctr"/>
            <a:r>
              <a:rPr lang="ru-RU" sz="2400" dirty="0" smtClean="0"/>
              <a:t>Анализ ЖЦТ </a:t>
            </a:r>
            <a:r>
              <a:rPr lang="ru-RU" sz="2400" dirty="0"/>
              <a:t>позволяет определить момент, когда назревает необходимость для появления нового товара на рынке. Также использование данной концепции позволяет координировать планы производственной и маркетинговой деятельности </a:t>
            </a:r>
            <a:endParaRPr lang="ru-RU" sz="2400" dirty="0" smtClean="0"/>
          </a:p>
          <a:p>
            <a:pPr algn="ctr"/>
            <a:r>
              <a:rPr lang="ru-RU" sz="2400" dirty="0"/>
              <a:t> </a:t>
            </a:r>
            <a:r>
              <a:rPr lang="ru-RU" sz="2400" dirty="0" smtClean="0"/>
              <a:t>              предприятия</a:t>
            </a:r>
            <a:r>
              <a:rPr lang="ru-RU" sz="2400" dirty="0"/>
              <a:t>, а также предвидеть </a:t>
            </a:r>
            <a:endParaRPr lang="ru-RU" sz="2400" dirty="0" smtClean="0"/>
          </a:p>
          <a:p>
            <a:pPr algn="ctr"/>
            <a:r>
              <a:rPr lang="ru-RU" sz="2400" dirty="0"/>
              <a:t> </a:t>
            </a:r>
            <a:r>
              <a:rPr lang="ru-RU" sz="2400" dirty="0" smtClean="0"/>
              <a:t>           изменения </a:t>
            </a:r>
            <a:r>
              <a:rPr lang="ru-RU" sz="2400" dirty="0"/>
              <a:t>во вкусах потребителей и  планов конкурентов.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914400" y="2420939"/>
            <a:ext cx="7474024" cy="2664246"/>
          </a:xfrm>
          <a:solidFill>
            <a:srgbClr val="FFFF00"/>
          </a:solidFill>
          <a:ln>
            <a:solidFill>
              <a:srgbClr val="000000"/>
            </a:solidFill>
          </a:ln>
        </p:spPr>
        <p:txBody>
          <a:bodyPr/>
          <a:lstStyle/>
          <a:p>
            <a:pPr algn="ctr">
              <a:buNone/>
            </a:pPr>
            <a:r>
              <a:rPr lang="ru-RU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</a:t>
            </a:r>
            <a:r>
              <a:rPr lang="ru-RU" sz="36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это </a:t>
            </a:r>
            <a:r>
              <a:rPr lang="ru-RU" sz="36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время существования товара  на </a:t>
            </a:r>
            <a:r>
              <a:rPr lang="ru-RU" sz="36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рынке; </a:t>
            </a:r>
            <a:r>
              <a:rPr lang="ru-RU" sz="36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промежуток времени от замысла изделия до снятия его с производства и продажи.</a:t>
            </a:r>
          </a:p>
          <a:p>
            <a:pPr>
              <a:buNone/>
            </a:pPr>
            <a:endParaRPr lang="ru-RU" b="1" i="1" dirty="0">
              <a:solidFill>
                <a:srgbClr val="000000"/>
              </a:solidFill>
            </a:endParaRPr>
          </a:p>
        </p:txBody>
      </p:sp>
      <p:sp>
        <p:nvSpPr>
          <p:cNvPr id="3076" name="WordArt 4"/>
          <p:cNvSpPr>
            <a:spLocks noChangeArrowheads="1" noChangeShapeType="1" noTextEdit="1"/>
          </p:cNvSpPr>
          <p:nvPr/>
        </p:nvSpPr>
        <p:spPr bwMode="auto">
          <a:xfrm>
            <a:off x="611560" y="404664"/>
            <a:ext cx="7488832" cy="93610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 smtClean="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Жизненный цикл </a:t>
            </a:r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товара </a:t>
            </a:r>
          </a:p>
        </p:txBody>
      </p:sp>
      <p:sp>
        <p:nvSpPr>
          <p:cNvPr id="3077" name="AutoShape 5"/>
          <p:cNvSpPr>
            <a:spLocks noChangeArrowheads="1"/>
          </p:cNvSpPr>
          <p:nvPr/>
        </p:nvSpPr>
        <p:spPr bwMode="auto">
          <a:xfrm>
            <a:off x="3851275" y="1268760"/>
            <a:ext cx="1152525" cy="1152128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75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7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07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uiExpand="1" build="p" animBg="1"/>
      <p:bldP spid="3076" grpId="0"/>
      <p:bldP spid="307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764704"/>
            <a:ext cx="8964488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rPr>
              <a:t>Концепция жизненного цикла товара описывает </a:t>
            </a:r>
            <a:endParaRPr lang="ru-RU" sz="2800" dirty="0" smtClean="0">
              <a:ln>
                <a:solidFill>
                  <a:schemeClr val="tx1"/>
                </a:solidFill>
              </a:ln>
              <a:solidFill>
                <a:srgbClr val="FFFF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a:endParaRPr>
          </a:p>
          <a:p>
            <a:pPr algn="ctr"/>
            <a:r>
              <a:rPr lang="ru-RU" sz="2800" dirty="0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rPr>
              <a:t>сбыт </a:t>
            </a:r>
            <a:r>
              <a:rPr lang="ru-RU" sz="2800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rPr>
              <a:t>продукта, </a:t>
            </a:r>
            <a:r>
              <a:rPr lang="ru-RU" sz="2800" dirty="0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rPr>
              <a:t>прибыль</a:t>
            </a:r>
            <a:r>
              <a:rPr lang="ru-RU" sz="2800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rPr>
              <a:t>, конкурентов  и стратегию маркетинга </a:t>
            </a:r>
            <a:r>
              <a:rPr lang="ru-RU" sz="2800" dirty="0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rPr>
              <a:t>с </a:t>
            </a:r>
            <a:r>
              <a:rPr lang="ru-RU" sz="2800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rPr>
              <a:t>момента поступления </a:t>
            </a:r>
            <a:r>
              <a:rPr lang="ru-RU" sz="2800" dirty="0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rPr>
              <a:t>товара </a:t>
            </a:r>
            <a:r>
              <a:rPr lang="ru-RU" sz="2800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rPr>
              <a:t>на </a:t>
            </a:r>
            <a:r>
              <a:rPr lang="ru-RU" sz="2800" dirty="0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rPr>
              <a:t>рынок </a:t>
            </a:r>
            <a:r>
              <a:rPr lang="ru-RU" sz="2800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rPr>
              <a:t>и до его снятия с рынка</a:t>
            </a:r>
            <a:r>
              <a:rPr lang="ru-RU" sz="2800" dirty="0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rPr>
              <a:t>.</a:t>
            </a:r>
          </a:p>
          <a:p>
            <a:pPr algn="ctr"/>
            <a:endParaRPr lang="ru-RU" sz="2800" dirty="0" smtClean="0"/>
          </a:p>
          <a:p>
            <a:r>
              <a:rPr lang="ru-RU" sz="2800" dirty="0" smtClean="0"/>
              <a:t> </a:t>
            </a:r>
            <a:r>
              <a:rPr lang="ru-RU" sz="2800" dirty="0">
                <a:ln>
                  <a:solidFill>
                    <a:schemeClr val="tx1"/>
                  </a:solidFill>
                </a:ln>
                <a:solidFill>
                  <a:schemeClr val="tx2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Она была впервые опубликована </a:t>
            </a:r>
            <a:endParaRPr lang="ru-RU" sz="2800" dirty="0" smtClean="0">
              <a:ln>
                <a:solidFill>
                  <a:schemeClr val="tx1"/>
                </a:solidFill>
              </a:ln>
              <a:solidFill>
                <a:schemeClr val="tx2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  <a:p>
            <a:r>
              <a:rPr lang="ru-RU" sz="2800" dirty="0" smtClean="0">
                <a:ln>
                  <a:solidFill>
                    <a:schemeClr val="tx1"/>
                  </a:solidFill>
                </a:ln>
                <a:solidFill>
                  <a:schemeClr val="tx2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Теодором </a:t>
            </a:r>
            <a:r>
              <a:rPr lang="ru-RU" sz="2800" dirty="0" err="1" smtClean="0">
                <a:ln>
                  <a:solidFill>
                    <a:schemeClr val="tx1"/>
                  </a:solidFill>
                </a:ln>
                <a:solidFill>
                  <a:schemeClr val="tx2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Левиттом</a:t>
            </a:r>
            <a:r>
              <a:rPr lang="ru-RU" sz="2800" dirty="0" smtClean="0">
                <a:ln>
                  <a:solidFill>
                    <a:schemeClr val="tx1"/>
                  </a:solidFill>
                </a:ln>
                <a:solidFill>
                  <a:schemeClr val="tx2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ru-RU" sz="2800" dirty="0">
                <a:ln>
                  <a:solidFill>
                    <a:schemeClr val="tx1"/>
                  </a:solidFill>
                </a:ln>
                <a:solidFill>
                  <a:schemeClr val="tx2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в 1965г. </a:t>
            </a:r>
            <a:endParaRPr lang="ru-RU" sz="2800" dirty="0" smtClean="0">
              <a:ln>
                <a:solidFill>
                  <a:schemeClr val="tx1"/>
                </a:solidFill>
              </a:ln>
              <a:solidFill>
                <a:schemeClr val="tx2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  <a:p>
            <a:endParaRPr lang="ru-RU" sz="2800" dirty="0" smtClean="0">
              <a:ln>
                <a:solidFill>
                  <a:schemeClr val="tx1"/>
                </a:solidFill>
              </a:ln>
              <a:solidFill>
                <a:schemeClr val="tx2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  <a:p>
            <a:r>
              <a:rPr lang="ru-RU" sz="2800" dirty="0" smtClean="0">
                <a:ln>
                  <a:solidFill>
                    <a:schemeClr val="tx1"/>
                  </a:solidFill>
                </a:ln>
                <a:solidFill>
                  <a:schemeClr val="tx2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Концепция </a:t>
            </a:r>
            <a:r>
              <a:rPr lang="ru-RU" sz="2800" dirty="0">
                <a:ln>
                  <a:solidFill>
                    <a:schemeClr val="tx1"/>
                  </a:solidFill>
                </a:ln>
                <a:solidFill>
                  <a:schemeClr val="tx2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исходит из того, что </a:t>
            </a:r>
            <a:endParaRPr lang="ru-RU" sz="2800" dirty="0" smtClean="0">
              <a:ln>
                <a:solidFill>
                  <a:schemeClr val="tx1"/>
                </a:solidFill>
              </a:ln>
              <a:solidFill>
                <a:schemeClr val="tx2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  <a:p>
            <a:r>
              <a:rPr lang="ru-RU" sz="2800" dirty="0" smtClean="0">
                <a:ln>
                  <a:solidFill>
                    <a:schemeClr val="tx1"/>
                  </a:solidFill>
                </a:ln>
                <a:solidFill>
                  <a:schemeClr val="tx2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Любой товар рано </a:t>
            </a:r>
            <a:r>
              <a:rPr lang="ru-RU" sz="2800" dirty="0">
                <a:ln>
                  <a:solidFill>
                    <a:schemeClr val="tx1"/>
                  </a:solidFill>
                </a:ln>
                <a:solidFill>
                  <a:schemeClr val="tx2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или </a:t>
            </a:r>
            <a:r>
              <a:rPr lang="ru-RU" sz="2800" dirty="0" smtClean="0">
                <a:ln>
                  <a:solidFill>
                    <a:schemeClr val="tx1"/>
                  </a:solidFill>
                </a:ln>
                <a:solidFill>
                  <a:schemeClr val="tx2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поздно</a:t>
            </a:r>
          </a:p>
          <a:p>
            <a:r>
              <a:rPr lang="ru-RU" sz="2800" dirty="0" smtClean="0">
                <a:ln>
                  <a:solidFill>
                    <a:schemeClr val="tx1"/>
                  </a:solidFill>
                </a:ln>
                <a:solidFill>
                  <a:schemeClr val="tx2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ru-RU" sz="2800" dirty="0">
                <a:ln>
                  <a:solidFill>
                    <a:schemeClr val="tx1"/>
                  </a:solidFill>
                </a:ln>
                <a:solidFill>
                  <a:schemeClr val="tx2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вытесняется </a:t>
            </a:r>
            <a:r>
              <a:rPr lang="ru-RU" sz="2800" dirty="0" smtClean="0">
                <a:ln>
                  <a:solidFill>
                    <a:schemeClr val="tx1"/>
                  </a:solidFill>
                </a:ln>
                <a:solidFill>
                  <a:schemeClr val="tx2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с </a:t>
            </a:r>
            <a:r>
              <a:rPr lang="ru-RU" sz="2800" dirty="0">
                <a:ln>
                  <a:solidFill>
                    <a:schemeClr val="tx1"/>
                  </a:solidFill>
                </a:ln>
                <a:solidFill>
                  <a:schemeClr val="tx2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рынка другим, </a:t>
            </a:r>
            <a:r>
              <a:rPr lang="ru-RU" sz="2800" dirty="0" smtClean="0">
                <a:ln>
                  <a:solidFill>
                    <a:schemeClr val="tx1"/>
                  </a:solidFill>
                </a:ln>
                <a:solidFill>
                  <a:schemeClr val="tx2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более</a:t>
            </a:r>
          </a:p>
          <a:p>
            <a:r>
              <a:rPr lang="ru-RU" sz="2800" dirty="0" smtClean="0">
                <a:ln>
                  <a:solidFill>
                    <a:schemeClr val="tx1"/>
                  </a:solidFill>
                </a:ln>
                <a:solidFill>
                  <a:schemeClr val="tx2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 совершенным </a:t>
            </a:r>
            <a:r>
              <a:rPr lang="ru-RU" sz="2800" dirty="0">
                <a:ln>
                  <a:solidFill>
                    <a:schemeClr val="tx1"/>
                  </a:solidFill>
                </a:ln>
                <a:solidFill>
                  <a:schemeClr val="tx2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или дешевым товаром. </a:t>
            </a:r>
            <a:endParaRPr lang="ru-RU" sz="2800" b="1" cap="none" spc="300" dirty="0">
              <a:ln>
                <a:solidFill>
                  <a:schemeClr val="tx1"/>
                </a:solidFill>
              </a:ln>
              <a:solidFill>
                <a:schemeClr val="tx2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3993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0232" y="2564904"/>
            <a:ext cx="2148870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404664"/>
            <a:ext cx="784887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	Профессор Теодор </a:t>
            </a:r>
            <a:r>
              <a:rPr lang="ru-RU" sz="2400" dirty="0" err="1" smtClean="0"/>
              <a:t>Левитт</a:t>
            </a:r>
            <a:r>
              <a:rPr lang="en-GB" sz="2400" dirty="0" smtClean="0"/>
              <a:t>— </a:t>
            </a:r>
            <a:r>
              <a:rPr lang="ru-RU" sz="2400" dirty="0" smtClean="0"/>
              <a:t>легендарный ученый и практик, гуру маркетинга, сумевший "взорвать" мир бизнеса своими оригинальными и потрясающе точными идеями.</a:t>
            </a:r>
          </a:p>
          <a:p>
            <a:r>
              <a:rPr lang="ru-RU" sz="2400" dirty="0" smtClean="0"/>
              <a:t>	В 1960 г. он публикует свою самую знаменитую статью "Маркетинговая близорукость", которая вошла в золотой фонд публикаций не только по маркетингу, но и по менеджменту. </a:t>
            </a:r>
          </a:p>
          <a:p>
            <a:endParaRPr lang="ru-RU" sz="2400" dirty="0" smtClean="0"/>
          </a:p>
          <a:p>
            <a:r>
              <a:rPr lang="ru-RU" sz="2400" dirty="0" smtClean="0"/>
              <a:t>В этой статье </a:t>
            </a:r>
            <a:r>
              <a:rPr lang="ru-RU" sz="2400" dirty="0" err="1" smtClean="0"/>
              <a:t>Левитт</a:t>
            </a:r>
            <a:r>
              <a:rPr lang="ru-RU" sz="2400" dirty="0" smtClean="0"/>
              <a:t> призывает компании к </a:t>
            </a:r>
          </a:p>
          <a:p>
            <a:r>
              <a:rPr lang="ru-RU" sz="2400" dirty="0"/>
              <a:t> </a:t>
            </a:r>
            <a:r>
              <a:rPr lang="ru-RU" sz="2400" dirty="0" smtClean="0"/>
              <a:t>               более широкому взгляду на мир,          </a:t>
            </a:r>
          </a:p>
          <a:p>
            <a:r>
              <a:rPr lang="ru-RU" sz="2400" dirty="0"/>
              <a:t> </a:t>
            </a:r>
            <a:r>
              <a:rPr lang="ru-RU" sz="2400" dirty="0" smtClean="0"/>
              <a:t>               поскольку большинство </a:t>
            </a:r>
          </a:p>
          <a:p>
            <a:r>
              <a:rPr lang="ru-RU" sz="2400" dirty="0"/>
              <a:t> </a:t>
            </a:r>
            <a:r>
              <a:rPr lang="ru-RU" sz="2400" dirty="0" smtClean="0"/>
              <a:t>               руководителей настолько близоруки, что   </a:t>
            </a:r>
          </a:p>
          <a:p>
            <a:r>
              <a:rPr lang="ru-RU" sz="2400" dirty="0"/>
              <a:t> </a:t>
            </a:r>
            <a:r>
              <a:rPr lang="ru-RU" sz="2400" dirty="0" smtClean="0"/>
              <a:t>               видят окружение своих бизнесов не </a:t>
            </a:r>
          </a:p>
          <a:p>
            <a:r>
              <a:rPr lang="ru-RU" sz="2400" dirty="0"/>
              <a:t> </a:t>
            </a:r>
            <a:r>
              <a:rPr lang="ru-RU" sz="2400" dirty="0" smtClean="0"/>
              <a:t>               больше, чем на дюйм. </a:t>
            </a:r>
            <a:endParaRPr lang="ru-RU" sz="2400" dirty="0"/>
          </a:p>
        </p:txBody>
      </p:sp>
      <p:pic>
        <p:nvPicPr>
          <p:cNvPr id="4096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52320" y="2636912"/>
            <a:ext cx="1691680" cy="2326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150740"/>
            <a:ext cx="1835696" cy="27072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284984"/>
            <a:ext cx="4283968" cy="3573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0"/>
            <a:ext cx="3995936" cy="2996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-180528" y="620688"/>
            <a:ext cx="5436096" cy="31393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dirty="0">
                <a:solidFill>
                  <a:schemeClr val="tx2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Могут быть </a:t>
            </a:r>
            <a:endParaRPr lang="ru-RU" sz="3600" dirty="0" smtClean="0">
              <a:solidFill>
                <a:schemeClr val="tx2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  <a:p>
            <a:pPr algn="ctr"/>
            <a:r>
              <a:rPr lang="ru-RU" sz="3600" dirty="0" smtClean="0">
                <a:solidFill>
                  <a:schemeClr val="tx2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товары-долгожители</a:t>
            </a:r>
            <a:r>
              <a:rPr lang="ru-RU" sz="3600" dirty="0">
                <a:solidFill>
                  <a:schemeClr val="tx2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, </a:t>
            </a:r>
            <a:endParaRPr lang="ru-RU" sz="3600" dirty="0" smtClean="0">
              <a:solidFill>
                <a:schemeClr val="tx2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  <a:p>
            <a:pPr algn="ctr"/>
            <a:r>
              <a:rPr lang="ru-RU" sz="3600" dirty="0" smtClean="0">
                <a:solidFill>
                  <a:schemeClr val="tx2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но </a:t>
            </a:r>
            <a:r>
              <a:rPr lang="ru-RU" sz="3600" dirty="0">
                <a:solidFill>
                  <a:schemeClr val="tx2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вечного товара </a:t>
            </a:r>
            <a:endParaRPr lang="ru-RU" sz="3600" dirty="0" smtClean="0">
              <a:solidFill>
                <a:schemeClr val="tx2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  <a:p>
            <a:pPr algn="ctr"/>
            <a:r>
              <a:rPr lang="ru-RU" sz="3600" dirty="0" smtClean="0">
                <a:solidFill>
                  <a:schemeClr val="tx2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нет</a:t>
            </a:r>
            <a:r>
              <a:rPr lang="ru-RU" sz="3600" dirty="0">
                <a:solidFill>
                  <a:schemeClr val="tx2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!</a:t>
            </a:r>
          </a:p>
          <a:p>
            <a:pPr algn="ctr"/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27984" y="3140968"/>
            <a:ext cx="4716016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/>
              <a:t>Жизненный цикл товара может быть представлен как </a:t>
            </a:r>
            <a:r>
              <a:rPr lang="ru-RU" sz="2400" dirty="0" smtClean="0"/>
              <a:t>определенная последовательность </a:t>
            </a:r>
            <a:r>
              <a:rPr lang="ru-RU" sz="2400" dirty="0"/>
              <a:t>стадий существования его на </a:t>
            </a:r>
            <a:r>
              <a:rPr lang="ru-RU" sz="2400" dirty="0" smtClean="0"/>
              <a:t>рынке. </a:t>
            </a:r>
            <a:r>
              <a:rPr lang="ru-RU" sz="2400" dirty="0"/>
              <a:t>Динамика жизни товара показывает объем продаж в каждое определенное время существования спроса на него.</a:t>
            </a:r>
          </a:p>
          <a:p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хема 6"/>
          <p:cNvGraphicFramePr/>
          <p:nvPr/>
        </p:nvGraphicFramePr>
        <p:xfrm>
          <a:off x="683568" y="1397000"/>
          <a:ext cx="7344816" cy="50563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395536" y="188640"/>
            <a:ext cx="7736413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В </a:t>
            </a:r>
            <a:r>
              <a:rPr lang="ru-RU" sz="2800" dirty="0">
                <a:solidFill>
                  <a:schemeClr val="tx2"/>
                </a:solidFill>
              </a:rPr>
              <a:t>классическом жизненном </a:t>
            </a:r>
            <a:r>
              <a:rPr lang="ru-RU" sz="2800" dirty="0" smtClean="0">
                <a:solidFill>
                  <a:schemeClr val="tx2"/>
                </a:solidFill>
              </a:rPr>
              <a:t>цикле </a:t>
            </a:r>
          </a:p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товара  </a:t>
            </a:r>
            <a:r>
              <a:rPr lang="ru-RU" sz="2800" dirty="0">
                <a:solidFill>
                  <a:schemeClr val="tx2"/>
                </a:solidFill>
              </a:rPr>
              <a:t>можно выделить </a:t>
            </a:r>
            <a:r>
              <a:rPr lang="ru-RU" sz="2800" dirty="0" smtClean="0">
                <a:solidFill>
                  <a:schemeClr val="tx2"/>
                </a:solidFill>
              </a:rPr>
              <a:t>6 стадий </a:t>
            </a:r>
            <a:r>
              <a:rPr lang="ru-RU" sz="2800" dirty="0">
                <a:solidFill>
                  <a:schemeClr val="tx2"/>
                </a:solidFill>
              </a:rPr>
              <a:t>или фаз</a:t>
            </a:r>
            <a:r>
              <a:rPr lang="ru-RU" sz="2800" dirty="0" smtClean="0">
                <a:solidFill>
                  <a:schemeClr val="tx2"/>
                </a:solidFill>
              </a:rPr>
              <a:t>: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tx2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450"/>
                            </p:stCondLst>
                            <p:childTnLst>
                              <p:par>
                                <p:cTn id="11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Фиолетовый узор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-1" y="1268760"/>
            <a:ext cx="9144001" cy="5589240"/>
          </a:xfrm>
          <a:blipFill dpi="0" rotWithShape="1">
            <a:blip r:embed="rId3" cstate="print"/>
            <a:srcRect/>
            <a:tile tx="0" ty="0" sx="100000" sy="100000" flip="none" algn="tl"/>
          </a:blipFill>
        </p:spPr>
      </p:pic>
      <p:sp>
        <p:nvSpPr>
          <p:cNvPr id="6148" name="WordArt 4"/>
          <p:cNvSpPr>
            <a:spLocks noChangeArrowheads="1" noChangeShapeType="1" noTextEdit="1"/>
          </p:cNvSpPr>
          <p:nvPr/>
        </p:nvSpPr>
        <p:spPr bwMode="auto">
          <a:xfrm>
            <a:off x="827088" y="333375"/>
            <a:ext cx="7561262" cy="811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solidFill>
                  <a:schemeClr val="tx2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Этапы жизненного цикла товара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755576" y="188640"/>
            <a:ext cx="7199313" cy="1404937"/>
          </a:xfrm>
          <a:solidFill>
            <a:srgbClr val="FFFF66"/>
          </a:solidFill>
          <a:ln>
            <a:solidFill>
              <a:srgbClr val="FFFF00"/>
            </a:solidFill>
          </a:ln>
        </p:spPr>
        <p:txBody>
          <a:bodyPr/>
          <a:lstStyle/>
          <a:p>
            <a:r>
              <a:rPr lang="en-US" sz="2400" dirty="0"/>
              <a:t/>
            </a:r>
            <a:br>
              <a:rPr lang="en-US" sz="2400" dirty="0"/>
            </a:br>
            <a:endParaRPr lang="ru-RU" sz="2400" dirty="0">
              <a:solidFill>
                <a:srgbClr val="000000"/>
              </a:solidFill>
            </a:endParaRPr>
          </a:p>
        </p:txBody>
      </p:sp>
      <p:sp>
        <p:nvSpPr>
          <p:cNvPr id="9222" name="WordArt 6"/>
          <p:cNvSpPr>
            <a:spLocks noChangeArrowheads="1" noChangeShapeType="1" noTextEdit="1"/>
          </p:cNvSpPr>
          <p:nvPr/>
        </p:nvSpPr>
        <p:spPr bwMode="auto">
          <a:xfrm>
            <a:off x="1979712" y="836712"/>
            <a:ext cx="5200650" cy="523875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/>
            </a:prstTxWarp>
          </a:bodyPr>
          <a:lstStyle/>
          <a:p>
            <a:pPr algn="ctr"/>
            <a:r>
              <a:rPr lang="ru-RU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1. Разработка продукта</a:t>
            </a:r>
            <a:endParaRPr lang="ru-RU" sz="3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9225" name="Rectangle 9"/>
          <p:cNvSpPr>
            <a:spLocks noGrp="1" noChangeArrowheads="1"/>
          </p:cNvSpPr>
          <p:nvPr>
            <p:ph type="body" idx="1"/>
          </p:nvPr>
        </p:nvSpPr>
        <p:spPr>
          <a:xfrm>
            <a:off x="539552" y="2276872"/>
            <a:ext cx="7632848" cy="3888432"/>
          </a:xfrm>
          <a:solidFill>
            <a:srgbClr val="66FFFF"/>
          </a:solidFill>
          <a:ln>
            <a:solidFill>
              <a:srgbClr val="000000"/>
            </a:solidFill>
          </a:ln>
        </p:spPr>
        <p:txBody>
          <a:bodyPr/>
          <a:lstStyle/>
          <a:p>
            <a:pPr lvl="0">
              <a:lnSpc>
                <a:spcPct val="80000"/>
              </a:lnSpc>
              <a:buNone/>
            </a:pPr>
            <a:r>
              <a:rPr lang="ru-RU" sz="2400" i="1" dirty="0" smtClean="0">
                <a:solidFill>
                  <a:srgbClr val="000000"/>
                </a:solidFill>
              </a:rPr>
              <a:t> 		</a:t>
            </a:r>
            <a:r>
              <a:rPr lang="ru-RU" sz="2800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 </a:t>
            </a:r>
            <a:r>
              <a:rPr lang="ru-RU" sz="28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этом этапе происходит зарождение товара, его идеи. Сбыт товара пока еще нулевой, прибыть отрицательна</a:t>
            </a:r>
            <a:r>
              <a:rPr lang="ru-RU" sz="2800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r>
              <a:rPr lang="ru-RU" sz="28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endParaRPr lang="ru-RU" sz="2800" i="1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0">
              <a:lnSpc>
                <a:spcPct val="80000"/>
              </a:lnSpc>
              <a:buNone/>
            </a:pPr>
            <a:r>
              <a:rPr lang="ru-RU" sz="2800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Известны 2 источника </a:t>
            </a:r>
            <a:r>
              <a:rPr lang="ru-RU" sz="28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возникновения </a:t>
            </a:r>
            <a:r>
              <a:rPr lang="ru-RU" sz="2800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идей:</a:t>
            </a:r>
          </a:p>
          <a:p>
            <a:pPr lvl="0">
              <a:lnSpc>
                <a:spcPct val="80000"/>
              </a:lnSpc>
              <a:buNone/>
            </a:pPr>
            <a:r>
              <a:rPr lang="ru-RU" sz="2800" i="1" dirty="0" smtClean="0"/>
              <a:t>-</a:t>
            </a:r>
            <a:r>
              <a:rPr lang="ru-RU" sz="2800" b="1" i="1" dirty="0" smtClean="0"/>
              <a:t>п</a:t>
            </a:r>
            <a:r>
              <a:rPr lang="ru-RU" sz="2800" b="1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ервый</a:t>
            </a:r>
            <a:r>
              <a:rPr lang="ru-RU" sz="2800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(75 </a:t>
            </a:r>
            <a:r>
              <a:rPr lang="ru-RU" sz="28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% новых идей) — это запросы </a:t>
            </a:r>
            <a:r>
              <a:rPr lang="ru-RU" sz="2800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рынка, </a:t>
            </a:r>
            <a:r>
              <a:rPr lang="ru-RU" sz="28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заставляющие искать технические пути их удовлетворения</a:t>
            </a:r>
            <a:r>
              <a:rPr lang="ru-RU" sz="2800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</a:t>
            </a:r>
          </a:p>
          <a:p>
            <a:pPr lvl="0">
              <a:lnSpc>
                <a:spcPct val="80000"/>
              </a:lnSpc>
              <a:buNone/>
            </a:pPr>
            <a:r>
              <a:rPr lang="ru-RU" sz="2800" i="1" dirty="0"/>
              <a:t>-</a:t>
            </a:r>
            <a:r>
              <a:rPr lang="ru-RU" sz="2800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2800" b="1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второй</a:t>
            </a:r>
            <a:r>
              <a:rPr lang="ru-RU" sz="2800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(25%) </a:t>
            </a:r>
            <a:r>
              <a:rPr lang="ru-RU" sz="28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— логика научно-технического прогресса, логика развития фундамен­тальной науки; </a:t>
            </a:r>
          </a:p>
          <a:p>
            <a:pPr>
              <a:lnSpc>
                <a:spcPct val="80000"/>
              </a:lnSpc>
              <a:buNone/>
            </a:pPr>
            <a:endParaRPr lang="ru-RU" sz="2400" i="1" dirty="0">
              <a:solidFill>
                <a:srgbClr val="000000"/>
              </a:solidFill>
            </a:endParaRPr>
          </a:p>
        </p:txBody>
      </p:sp>
      <p:sp>
        <p:nvSpPr>
          <p:cNvPr id="9226" name="Line 10"/>
          <p:cNvSpPr>
            <a:spLocks noChangeShapeType="1"/>
          </p:cNvSpPr>
          <p:nvPr/>
        </p:nvSpPr>
        <p:spPr bwMode="auto">
          <a:xfrm>
            <a:off x="1331640" y="1556792"/>
            <a:ext cx="936625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227" name="Line 11"/>
          <p:cNvSpPr>
            <a:spLocks noChangeShapeType="1"/>
          </p:cNvSpPr>
          <p:nvPr/>
        </p:nvSpPr>
        <p:spPr bwMode="auto">
          <a:xfrm flipH="1">
            <a:off x="6660232" y="1628800"/>
            <a:ext cx="935038" cy="6492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225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225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22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2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2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2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2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2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2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2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2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2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2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2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92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animBg="1"/>
      <p:bldP spid="9222" grpId="0"/>
      <p:bldP spid="9225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72200" y="0"/>
            <a:ext cx="2771800" cy="4197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4208" y="4149080"/>
            <a:ext cx="2699791" cy="2708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323528" y="260648"/>
            <a:ext cx="756008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 w="6350">
                  <a:solidFill>
                    <a:srgbClr val="FFFF66"/>
                  </a:solidFill>
                </a:ln>
                <a:solidFill>
                  <a:srgbClr val="FF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Разработка товара в полном </a:t>
            </a:r>
            <a:r>
              <a:rPr lang="ru-RU" sz="4000" b="1" dirty="0" smtClean="0">
                <a:ln w="6350">
                  <a:solidFill>
                    <a:srgbClr val="FFFF66"/>
                  </a:solidFill>
                </a:ln>
                <a:solidFill>
                  <a:srgbClr val="FF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виде включает в себя:</a:t>
            </a:r>
            <a:endParaRPr lang="ru-RU" sz="5400" b="1" cap="all" spc="0" dirty="0">
              <a:ln w="6350">
                <a:solidFill>
                  <a:srgbClr val="FFFF66"/>
                </a:solidFill>
              </a:ln>
              <a:solidFill>
                <a:srgbClr val="FF000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graphicFrame>
        <p:nvGraphicFramePr>
          <p:cNvPr id="3" name="Схема 2"/>
          <p:cNvGraphicFramePr/>
          <p:nvPr/>
        </p:nvGraphicFramePr>
        <p:xfrm>
          <a:off x="0" y="1484784"/>
          <a:ext cx="7128792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3" grpId="0">
        <p:bldAsOne/>
      </p:bldGraphic>
    </p:bldLst>
  </p:timing>
</p:sld>
</file>

<file path=ppt/theme/theme1.xml><?xml version="1.0" encoding="utf-8"?>
<a:theme xmlns:a="http://schemas.openxmlformats.org/drawingml/2006/main" name="Пастель">
  <a:themeElements>
    <a:clrScheme name="Пастель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Стандартная 2">
      <a:majorFont>
        <a:latin typeface="Calibri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астель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Crayons</Template>
  <TotalTime>316</TotalTime>
  <Words>896</Words>
  <Application>Microsoft Office PowerPoint</Application>
  <PresentationFormat>Экран (4:3)</PresentationFormat>
  <Paragraphs>146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Пастель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 </vt:lpstr>
      <vt:lpstr>Слайд 9</vt:lpstr>
      <vt:lpstr>Слайд 10</vt:lpstr>
      <vt:lpstr>Слайд 11</vt:lpstr>
      <vt:lpstr>3. Рост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Company>NhT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XTreme</dc:creator>
  <cp:lastModifiedBy>ирина</cp:lastModifiedBy>
  <cp:revision>21</cp:revision>
  <dcterms:created xsi:type="dcterms:W3CDTF">2010-09-29T14:58:09Z</dcterms:created>
  <dcterms:modified xsi:type="dcterms:W3CDTF">2011-11-16T09:44:10Z</dcterms:modified>
</cp:coreProperties>
</file>