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8" r:id="rId2"/>
    <p:sldId id="256" r:id="rId3"/>
    <p:sldId id="260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9295" autoAdjust="0"/>
  </p:normalViewPr>
  <p:slideViewPr>
    <p:cSldViewPr>
      <p:cViewPr varScale="1">
        <p:scale>
          <a:sx n="69" d="100"/>
          <a:sy n="69" d="100"/>
        </p:scale>
        <p:origin x="-133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BA5B-78B0-4C6E-B7A3-DDC179377420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CD9D0-CB08-448F-97A4-4856F96AE88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BA5B-78B0-4C6E-B7A3-DDC179377420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CD9D0-CB08-448F-97A4-4856F96AE8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BA5B-78B0-4C6E-B7A3-DDC179377420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CD9D0-CB08-448F-97A4-4856F96AE8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BA5B-78B0-4C6E-B7A3-DDC179377420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CD9D0-CB08-448F-97A4-4856F96AE8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BA5B-78B0-4C6E-B7A3-DDC179377420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CCCD9D0-CB08-448F-97A4-4856F96AE8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BA5B-78B0-4C6E-B7A3-DDC179377420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CD9D0-CB08-448F-97A4-4856F96AE8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BA5B-78B0-4C6E-B7A3-DDC179377420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CD9D0-CB08-448F-97A4-4856F96AE8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BA5B-78B0-4C6E-B7A3-DDC179377420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CD9D0-CB08-448F-97A4-4856F96AE8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BA5B-78B0-4C6E-B7A3-DDC179377420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CD9D0-CB08-448F-97A4-4856F96AE8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BA5B-78B0-4C6E-B7A3-DDC179377420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CD9D0-CB08-448F-97A4-4856F96AE8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BA5B-78B0-4C6E-B7A3-DDC179377420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CD9D0-CB08-448F-97A4-4856F96AE8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68DBA5B-78B0-4C6E-B7A3-DDC179377420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CCCD9D0-CB08-448F-97A4-4856F96AE88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 rot="859775">
            <a:off x="76769" y="3741251"/>
            <a:ext cx="4037304" cy="28599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 rot="21201105">
            <a:off x="2677418" y="1165098"/>
            <a:ext cx="6968767" cy="7166811"/>
          </a:xfrm>
        </p:spPr>
        <p:txBody>
          <a:bodyPr>
            <a:prstTxWarp prst="textInflateBottom">
              <a:avLst/>
            </a:prstTxWarp>
            <a:normAutofit/>
            <a:scene3d>
              <a:camera prst="isometricOffAxis1Right"/>
              <a:lightRig rig="glow" dir="t">
                <a:rot lat="0" lon="0" rev="3600000"/>
              </a:lightRig>
            </a:scene3d>
            <a:sp3d extrusionH="57150" prstMaterial="softEdge">
              <a:bevelT w="29210" h="16510" prst="slope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ru-RU" sz="8000" cap="none" dirty="0" smtClean="0">
                <a:ln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tx1">
                      <a:alpha val="4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  <a:reflection blurRad="6350" stA="55000" endA="300" endPos="45500" dir="5400000" sy="-100000" algn="bl" rotWithShape="0"/>
                </a:effectLst>
                <a:latin typeface="Monotype Corsiva" pitchFamily="66" charset="0"/>
              </a:rPr>
              <a:t>Внешняя политика России 1725-1800</a:t>
            </a:r>
            <a:r>
              <a:rPr lang="ru-RU" sz="7200" cap="none" dirty="0" smtClean="0">
                <a:ln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tx1">
                      <a:alpha val="4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  <a:reflection blurRad="6350" stA="55000" endA="300" endPos="45500" dir="5400000" sy="-100000" algn="bl" rotWithShape="0"/>
                </a:effectLst>
                <a:latin typeface="Monotype Corsiva" pitchFamily="66" charset="0"/>
              </a:rPr>
              <a:t/>
            </a:r>
            <a:br>
              <a:rPr lang="ru-RU" sz="7200" cap="none" dirty="0" smtClean="0">
                <a:ln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tx1">
                      <a:alpha val="4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  <a:reflection blurRad="6350" stA="55000" endA="300" endPos="45500" dir="5400000" sy="-100000" algn="bl" rotWithShape="0"/>
                </a:effectLst>
                <a:latin typeface="Monotype Corsiva" pitchFamily="66" charset="0"/>
              </a:rPr>
            </a:br>
            <a:endParaRPr lang="ru-RU" sz="6600" cap="none" dirty="0">
              <a:ln>
                <a:prstDash val="solid"/>
              </a:ln>
              <a:solidFill>
                <a:schemeClr val="bg1"/>
              </a:solidFill>
              <a:effectLst>
                <a:glow rad="228600">
                  <a:schemeClr val="tx1">
                    <a:alpha val="40000"/>
                  </a:schemeClr>
                </a:glow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  <a:reflection blurRad="6350" stA="55000" endA="300" endPos="45500" dir="5400000" sy="-100000" algn="bl" rotWithShape="0"/>
              </a:effectLst>
              <a:latin typeface="Monotype Corsiva" pitchFamily="66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 rot="20919779">
            <a:off x="167017" y="235141"/>
            <a:ext cx="2732212" cy="3424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0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3665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\Рабочий стол\02750572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376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\Рабочий стол\Kunersdorf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61"/>
            <a:ext cx="9144000" cy="685986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214554"/>
          </a:xfrm>
        </p:spPr>
        <p:txBody>
          <a:bodyPr/>
          <a:lstStyle/>
          <a:p>
            <a:r>
              <a:rPr lang="ru-RU" dirty="0" smtClean="0"/>
              <a:t>Сражение  при </a:t>
            </a:r>
            <a:r>
              <a:rPr lang="ru-RU" dirty="0" err="1" smtClean="0"/>
              <a:t>Кунерсдорфе</a:t>
            </a:r>
            <a:r>
              <a:rPr lang="ru-RU" dirty="0" smtClean="0"/>
              <a:t> 1759 г.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2844" y="1428736"/>
            <a:ext cx="8715436" cy="5429264"/>
          </a:xfrm>
        </p:spPr>
        <p:txBody>
          <a:bodyPr>
            <a:noAutofit/>
          </a:bodyPr>
          <a:lstStyle/>
          <a:p>
            <a:r>
              <a:rPr lang="ru-RU" sz="3200" dirty="0" err="1" smtClean="0"/>
              <a:t>Кунерсдорфское</a:t>
            </a:r>
            <a:r>
              <a:rPr lang="ru-RU" sz="3200" dirty="0" smtClean="0"/>
              <a:t> сражение 12 августа 1759 — одно из наиболее прославленных сражений Семилетней войны (созданная прусским генштабом «История Семилетней войны» называет его кульминацией всей войны), завершившееся разгромом прусской армии Фридриха II русско-австрийскими войсками. Сражение произошло у селения </a:t>
            </a:r>
            <a:r>
              <a:rPr lang="ru-RU" sz="3200" dirty="0" err="1" smtClean="0"/>
              <a:t>Кунерсдорф</a:t>
            </a:r>
            <a:r>
              <a:rPr lang="ru-RU" sz="3200" dirty="0" smtClean="0"/>
              <a:t> в Силезии (ныне </a:t>
            </a:r>
            <a:r>
              <a:rPr lang="ru-RU" sz="3200" dirty="0" err="1" smtClean="0"/>
              <a:t>Куновице</a:t>
            </a:r>
            <a:r>
              <a:rPr lang="ru-RU" sz="3200" dirty="0" smtClean="0"/>
              <a:t> (</a:t>
            </a:r>
            <a:r>
              <a:rPr lang="ru-RU" sz="3200" dirty="0" err="1" smtClean="0"/>
              <a:t>Kunowice</a:t>
            </a:r>
            <a:r>
              <a:rPr lang="ru-RU" sz="3200" dirty="0" smtClean="0"/>
              <a:t>) в Западной Польше).</a:t>
            </a:r>
            <a:endParaRPr lang="ru-RU" sz="32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Admin\Рабочий стол\kunensdor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0"/>
            <a:ext cx="814811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143116"/>
          </a:xfrm>
        </p:spPr>
        <p:txBody>
          <a:bodyPr/>
          <a:lstStyle/>
          <a:p>
            <a:r>
              <a:rPr lang="ru-RU" dirty="0" smtClean="0"/>
              <a:t>Русско-турецкая война 1768-1774 гг.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282" y="1428736"/>
            <a:ext cx="8715436" cy="5429264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ru-RU" dirty="0" smtClean="0"/>
              <a:t>одна из ключевых по значению войн между Российской и Османской империями, в результате которой в состав России вошли </a:t>
            </a:r>
            <a:r>
              <a:rPr lang="ru-RU" dirty="0" err="1" smtClean="0"/>
              <a:t>Новороссия</a:t>
            </a:r>
            <a:r>
              <a:rPr lang="ru-RU" dirty="0" smtClean="0"/>
              <a:t> (ныне южная Украина), северный Кавказ и Крымское ханство, которое формально обрело независимость, но де-факто стало зависеть от России.</a:t>
            </a:r>
          </a:p>
          <a:p>
            <a:pPr>
              <a:buFontTx/>
              <a:buChar char="-"/>
            </a:pPr>
            <a:r>
              <a:rPr lang="ru-RU" dirty="0" smtClean="0"/>
              <a:t>В ходе  русско-турецкой войны 1768-1774 гг. .  была ликвидирована вассальная зависимость Крыма от Турции, которая лишалась права  вмешиваться в его внутренние и внешние дела. К России отошли земли между Днепром и Южным Бугом с  </a:t>
            </a:r>
            <a:r>
              <a:rPr lang="ru-RU" dirty="0" err="1" smtClean="0"/>
              <a:t>Кинбурном</a:t>
            </a:r>
            <a:r>
              <a:rPr lang="ru-RU" dirty="0" smtClean="0"/>
              <a:t> и Керчью. Россия получала право  беспрепятственного плавания торговых судов по Чёрному и Азовскому морям  (по  </a:t>
            </a:r>
            <a:r>
              <a:rPr lang="ru-RU" dirty="0" err="1" smtClean="0"/>
              <a:t>Кучук-Кайнарджийскому</a:t>
            </a:r>
            <a:r>
              <a:rPr lang="ru-RU" dirty="0" smtClean="0"/>
              <a:t> мирному договору  1774 г.). В 1783 г.  Крым был включён в состав России. В том же году по просьбе грузинского царя Ираклия II был подписан Георгиевский трактат о переходе Грузии под покровительство России.</a:t>
            </a:r>
          </a:p>
          <a:p>
            <a:pPr>
              <a:buFontTx/>
              <a:buChar char="-"/>
            </a:pPr>
            <a:endParaRPr lang="ru-RU" dirty="0" smtClean="0"/>
          </a:p>
          <a:p>
            <a:pPr>
              <a:buFontTx/>
              <a:buChar char="-"/>
            </a:pP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2225" y="19050"/>
            <a:ext cx="9036050" cy="683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Admin\Рабочий стол\562px-Chesmabatt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325"/>
            <a:ext cx="6429388" cy="685267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Чесменское</a:t>
            </a:r>
            <a:r>
              <a:rPr lang="ru-RU" dirty="0" smtClean="0"/>
              <a:t> сражение 1770 г.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Чесменское</a:t>
            </a:r>
            <a:r>
              <a:rPr lang="ru-RU" dirty="0" smtClean="0"/>
              <a:t> сражение (тур. </a:t>
            </a:r>
            <a:r>
              <a:rPr lang="ru-RU" dirty="0" err="1" smtClean="0"/>
              <a:t>Çeşme</a:t>
            </a:r>
            <a:r>
              <a:rPr lang="ru-RU" dirty="0" smtClean="0"/>
              <a:t> </a:t>
            </a:r>
            <a:r>
              <a:rPr lang="ru-RU" dirty="0" err="1" smtClean="0"/>
              <a:t>Deniz</a:t>
            </a:r>
            <a:r>
              <a:rPr lang="ru-RU" dirty="0" smtClean="0"/>
              <a:t> </a:t>
            </a:r>
            <a:r>
              <a:rPr lang="ru-RU" dirty="0" err="1" smtClean="0"/>
              <a:t>Savaşı</a:t>
            </a:r>
            <a:r>
              <a:rPr lang="ru-RU" dirty="0" smtClean="0"/>
              <a:t>) — морское сражение 5- 7 июля 1770 г возле и в Чесменской (тур. </a:t>
            </a:r>
            <a:r>
              <a:rPr lang="ru-RU" dirty="0" err="1" smtClean="0"/>
              <a:t>Çeşme</a:t>
            </a:r>
            <a:r>
              <a:rPr lang="ru-RU" dirty="0" smtClean="0"/>
              <a:t>) бухте между российским и турецким флотами.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Documents and Settings\Admin\Рабочий стол\chsm04.jpg"/>
          <p:cNvPicPr>
            <a:picLocks noChangeAspect="1" noChangeArrowheads="1"/>
          </p:cNvPicPr>
          <p:nvPr/>
        </p:nvPicPr>
        <p:blipFill>
          <a:blip r:embed="rId2" cstate="print"/>
          <a:srcRect l="3046" t="2887" r="3537" b="2925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194" name="Picture 2" descr="C:\Documents and Settings\Admin\Рабочий стол\chesma_1770.jpg"/>
          <p:cNvPicPr>
            <a:picLocks noChangeAspect="1" noChangeArrowheads="1"/>
          </p:cNvPicPr>
          <p:nvPr/>
        </p:nvPicPr>
        <p:blipFill>
          <a:blip r:embed="rId3" cstate="print"/>
          <a:srcRect t="3866" r="1562" b="5920"/>
          <a:stretch>
            <a:fillRect/>
          </a:stretch>
        </p:blipFill>
        <p:spPr bwMode="auto">
          <a:xfrm>
            <a:off x="257176" y="928670"/>
            <a:ext cx="8743980" cy="4857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85860"/>
          </a:xfrm>
        </p:spPr>
        <p:txBody>
          <a:bodyPr/>
          <a:lstStyle/>
          <a:p>
            <a:r>
              <a:rPr lang="ru-RU" sz="4000" dirty="0" smtClean="0"/>
              <a:t>Первый раздел Речи </a:t>
            </a:r>
            <a:r>
              <a:rPr lang="ru-RU" sz="4000" dirty="0" err="1" smtClean="0"/>
              <a:t>Посполитой</a:t>
            </a:r>
            <a:r>
              <a:rPr lang="ru-RU" sz="4000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Объект 2"/>
          <p:cNvSpPr>
            <a:spLocks noGrp="1"/>
          </p:cNvSpPr>
          <p:nvPr>
            <p:ph type="body" idx="1"/>
          </p:nvPr>
        </p:nvSpPr>
        <p:spPr>
          <a:xfrm>
            <a:off x="285750" y="857250"/>
            <a:ext cx="4286250" cy="5643584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ru-RU" sz="2200" dirty="0"/>
              <a:t>По первому разделу  Россия получила восточную часть белорусских земель, где проживало родственное русским население. Именно поэтому действия России в данном случае не заслуживают нравственного осуждения. Это признавал и Фридрих II: «Я знаю, что у России много прав так поступить с Польшей, что нельзя того же сказать о нас с Австрией». Что касается последних, то они прибрали к рукам: Австрия – Германию, Пруссия – Поморье и часть Великой Польши.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5212" y="785794"/>
            <a:ext cx="4268788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трелка вправо 5"/>
          <p:cNvSpPr/>
          <p:nvPr/>
        </p:nvSpPr>
        <p:spPr>
          <a:xfrm>
            <a:off x="250825" y="5589588"/>
            <a:ext cx="3889375" cy="11525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Фридрих </a:t>
            </a:r>
            <a:r>
              <a:rPr lang="en-US" dirty="0"/>
              <a:t>II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map19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-1"/>
            <a:ext cx="7519737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2143068"/>
            <a:ext cx="7572428" cy="4714932"/>
          </a:xfrm>
        </p:spPr>
        <p:txBody>
          <a:bodyPr>
            <a:normAutofit/>
          </a:bodyPr>
          <a:lstStyle/>
          <a:p>
            <a:pPr algn="l">
              <a:buFont typeface="Wingdings" pitchFamily="2" charset="2"/>
              <a:buChar char="Ø"/>
            </a:pPr>
            <a:r>
              <a:rPr lang="ru-RU" dirty="0" smtClean="0"/>
              <a:t>Русско-турецкая война 1735-1739 гг.</a:t>
            </a:r>
          </a:p>
          <a:p>
            <a:pPr algn="l">
              <a:buFont typeface="Wingdings" pitchFamily="2" charset="2"/>
              <a:buChar char="Ø"/>
            </a:pPr>
            <a:r>
              <a:rPr lang="ru-RU" dirty="0" smtClean="0"/>
              <a:t>Русско-шведская война 1741-1743 гг.</a:t>
            </a:r>
          </a:p>
          <a:p>
            <a:pPr algn="l">
              <a:buFont typeface="Wingdings" pitchFamily="2" charset="2"/>
              <a:buChar char="Ø"/>
            </a:pPr>
            <a:r>
              <a:rPr lang="ru-RU" dirty="0" smtClean="0"/>
              <a:t>Семилетняя война 1756-1763 гг.</a:t>
            </a:r>
          </a:p>
          <a:p>
            <a:pPr algn="l">
              <a:buFont typeface="Wingdings" pitchFamily="2" charset="2"/>
              <a:buChar char="Ø"/>
            </a:pPr>
            <a:r>
              <a:rPr lang="ru-RU" dirty="0" smtClean="0"/>
              <a:t>Сражение  при </a:t>
            </a:r>
            <a:r>
              <a:rPr lang="ru-RU" dirty="0" err="1" smtClean="0"/>
              <a:t>Кунерсдорфе</a:t>
            </a:r>
            <a:r>
              <a:rPr lang="ru-RU" dirty="0" smtClean="0"/>
              <a:t> 1759 г.</a:t>
            </a:r>
          </a:p>
          <a:p>
            <a:pPr algn="l">
              <a:buFont typeface="Wingdings" pitchFamily="2" charset="2"/>
              <a:buChar char="Ø"/>
            </a:pPr>
            <a:r>
              <a:rPr lang="ru-RU" dirty="0" smtClean="0"/>
              <a:t>Русско-турецкая война 1768-1774 гг.</a:t>
            </a:r>
          </a:p>
          <a:p>
            <a:pPr algn="l">
              <a:buFont typeface="Wingdings" pitchFamily="2" charset="2"/>
              <a:buChar char="Ø"/>
            </a:pPr>
            <a:r>
              <a:rPr lang="ru-RU" dirty="0" err="1" smtClean="0"/>
              <a:t>Чесменское</a:t>
            </a:r>
            <a:r>
              <a:rPr lang="ru-RU" dirty="0" smtClean="0"/>
              <a:t> сражение 1770 г.</a:t>
            </a:r>
          </a:p>
          <a:p>
            <a:pPr algn="l">
              <a:buFont typeface="Wingdings" pitchFamily="2" charset="2"/>
              <a:buChar char="Ø"/>
            </a:pPr>
            <a:r>
              <a:rPr lang="ru-RU" dirty="0" smtClean="0"/>
              <a:t>Разделы Речи </a:t>
            </a:r>
            <a:r>
              <a:rPr lang="ru-RU" dirty="0" err="1" smtClean="0"/>
              <a:t>Посполитой</a:t>
            </a:r>
            <a:r>
              <a:rPr lang="ru-RU" dirty="0" smtClean="0"/>
              <a:t> 1772, 1793, 1795 гг.</a:t>
            </a:r>
          </a:p>
          <a:p>
            <a:pPr algn="l">
              <a:buFont typeface="Wingdings" pitchFamily="2" charset="2"/>
              <a:buChar char="Ø"/>
            </a:pPr>
            <a:r>
              <a:rPr lang="ru-RU" dirty="0" smtClean="0"/>
              <a:t>Русско-турецкая война 1787-1791 гг.</a:t>
            </a:r>
          </a:p>
          <a:p>
            <a:pPr algn="l">
              <a:buFont typeface="Wingdings" pitchFamily="2" charset="2"/>
              <a:buChar char="Ø"/>
            </a:pPr>
            <a:r>
              <a:rPr lang="ru-RU" dirty="0" smtClean="0"/>
              <a:t>Русско-шведская война 1787-1790 гг.</a:t>
            </a:r>
          </a:p>
          <a:p>
            <a:pPr algn="l">
              <a:buFont typeface="Wingdings" pitchFamily="2" charset="2"/>
              <a:buChar char="Ø"/>
            </a:pP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71472" y="0"/>
            <a:ext cx="8229600" cy="21859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Основные направления внешней политики </a:t>
            </a:r>
            <a:r>
              <a:rPr lang="ru-RU" dirty="0" err="1" smtClean="0"/>
              <a:t>россии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85860"/>
          </a:xfrm>
        </p:spPr>
        <p:txBody>
          <a:bodyPr/>
          <a:lstStyle/>
          <a:p>
            <a:r>
              <a:rPr lang="ru-RU" sz="4400" cap="all" dirty="0" smtClean="0">
                <a:effectLst>
                  <a:reflection blurRad="12700" stA="48000" endA="300" endPos="55000" dir="5400000" sy="-90000" algn="bl" rotWithShape="0"/>
                </a:effectLst>
              </a:rPr>
              <a:t>Второй</a:t>
            </a:r>
            <a:r>
              <a:rPr lang="en-US" sz="4400" cap="all" dirty="0" smtClean="0">
                <a:effectLst>
                  <a:reflection blurRad="12700" stA="48000" endA="300" endPos="55000" dir="5400000" sy="-90000" algn="bl" rotWithShape="0"/>
                </a:effectLst>
              </a:rPr>
              <a:t> </a:t>
            </a:r>
            <a:r>
              <a:rPr lang="ru-RU" sz="4400" cap="all" dirty="0" smtClean="0">
                <a:effectLst>
                  <a:reflection blurRad="12700" stA="48000" endA="300" endPos="55000" dir="5400000" sy="-90000" algn="bl" rotWithShape="0"/>
                </a:effectLst>
              </a:rPr>
              <a:t>и третий  разделы речи </a:t>
            </a:r>
            <a:r>
              <a:rPr lang="ru-RU" sz="4400" cap="all" dirty="0" err="1" smtClean="0">
                <a:effectLst>
                  <a:reflection blurRad="12700" stA="48000" endA="300" endPos="55000" dir="5400000" sy="-90000" algn="bl" rotWithShape="0"/>
                </a:effectLst>
              </a:rPr>
              <a:t>посполитой</a:t>
            </a:r>
            <a:r>
              <a:rPr lang="ru-RU" sz="4400" cap="all" dirty="0" smtClean="0">
                <a:effectLst>
                  <a:reflection blurRad="12700" stA="48000" endA="300" endPos="55000" dir="5400000" sy="-90000" algn="bl" rotWithShape="0"/>
                </a:effectLst>
              </a:rPr>
              <a:t> </a:t>
            </a:r>
            <a:endParaRPr lang="ru-RU" sz="4400" dirty="0"/>
          </a:p>
        </p:txBody>
      </p:sp>
      <p:sp>
        <p:nvSpPr>
          <p:cNvPr id="4" name="Текст 3"/>
          <p:cNvSpPr txBox="1">
            <a:spLocks noGrp="1"/>
          </p:cNvSpPr>
          <p:nvPr>
            <p:ph type="body" idx="1"/>
          </p:nvPr>
        </p:nvSpPr>
        <p:spPr>
          <a:xfrm>
            <a:off x="357188" y="1285875"/>
            <a:ext cx="8358187" cy="535783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dirty="0"/>
              <a:t>Во второй половине XVIII в. в Речи Посполитой  были налицо все признаки  всестороннего  кризиса. К Пруссии и Австрии, давно  выступавшими с планами раздела Польши, присоединилась  и Россия. Подписанный  в 1772 г.  договор  о разделе Польши между Россией, Пруссией и Австрией  гарантировал России восточные провинции Речи Посполитой (восточную часть Белоруссии  по Западной  Двине и  Верхнему  Днепру). К Австрии отошла  Западная  Украина, к Пруссии - польское  Поморье без Гданьска и </a:t>
            </a:r>
            <a:r>
              <a:rPr lang="ru-RU" dirty="0" err="1"/>
              <a:t>Торуня</a:t>
            </a:r>
            <a:r>
              <a:rPr lang="ru-RU" dirty="0"/>
              <a:t>. По  второму  разделу (1793 г.)  к  России отошли Правобережная  Украина и Центральная часть Белоруссии с Минском. В 1794 г. польские патриоты предприняли последнюю попытку спасти гибнущее  государство, начав 24 марта восстание. Возглавил его </a:t>
            </a:r>
            <a:r>
              <a:rPr lang="ru-RU" dirty="0" err="1"/>
              <a:t>Т.Костюшко</a:t>
            </a:r>
            <a:r>
              <a:rPr lang="ru-RU" dirty="0"/>
              <a:t>. Восстание было подавлено русскими войсками, </a:t>
            </a:r>
            <a:r>
              <a:rPr lang="ru-RU" dirty="0" err="1"/>
              <a:t>предводимыми</a:t>
            </a:r>
            <a:r>
              <a:rPr lang="ru-RU" dirty="0"/>
              <a:t> Суворовым (4 ноября 1794 г.). В 1795 г. прошёл последний третий раздел Польши. К России отошла  Литва, Западная  Белоруссия, Волынь, Курляндия. Пруссия получила центральную часть Польши с Варшавой, Австрия захватила южную часть Польши.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143116"/>
          </a:xfrm>
        </p:spPr>
        <p:txBody>
          <a:bodyPr/>
          <a:lstStyle/>
          <a:p>
            <a:r>
              <a:rPr lang="ru-RU" dirty="0" smtClean="0"/>
              <a:t>Русско-турецкая война 1787-1791 гг.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20" y="1500174"/>
            <a:ext cx="6215106" cy="5357826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 В 1787 г.  Турция,  не желавшая мириться с утратой безраздельного господства на Чёрном море, вступает в  новую вой ну с Россией. Началась русско-турецкая война (1787-1791 гг.).   В октябре 1787 г. А.В.Суворов  уничтожил турецкий десант в районе </a:t>
            </a:r>
            <a:r>
              <a:rPr lang="ru-RU" dirty="0" err="1" smtClean="0"/>
              <a:t>Кинбурна</a:t>
            </a:r>
            <a:r>
              <a:rPr lang="ru-RU" dirty="0" smtClean="0"/>
              <a:t>.  Началась осада Очакова, который  удалось взять в конце 1788 г.  В 1789 году Суворовым были одержаны блестящие победы у </a:t>
            </a:r>
            <a:r>
              <a:rPr lang="ru-RU" dirty="0" err="1" smtClean="0"/>
              <a:t>Фокшан</a:t>
            </a:r>
            <a:r>
              <a:rPr lang="ru-RU" dirty="0" smtClean="0"/>
              <a:t> и на  реке </a:t>
            </a:r>
            <a:r>
              <a:rPr lang="ru-RU" dirty="0" err="1" smtClean="0"/>
              <a:t>Рымнике</a:t>
            </a:r>
            <a:r>
              <a:rPr lang="ru-RU" dirty="0" smtClean="0"/>
              <a:t>. В  декабре  1790 г.  под предводительством Суворова взят Измаил. Черноморский флот под командованием Ф.Ф.Ушакова нанёс поражение  турецкому  флоту  в  Керченском проливе и у форта </a:t>
            </a:r>
            <a:r>
              <a:rPr lang="ru-RU" dirty="0" err="1" smtClean="0"/>
              <a:t>Хаджибей</a:t>
            </a:r>
            <a:r>
              <a:rPr lang="ru-RU" dirty="0" smtClean="0"/>
              <a:t> (1790 г.).  В следующем году Ушаков </a:t>
            </a:r>
            <a:r>
              <a:rPr lang="ru-RU" dirty="0" err="1" smtClean="0"/>
              <a:t>разгромилтурецкий</a:t>
            </a:r>
            <a:r>
              <a:rPr lang="ru-RU" dirty="0" smtClean="0"/>
              <a:t> флот  у мыса </a:t>
            </a:r>
            <a:r>
              <a:rPr lang="ru-RU" dirty="0" err="1" smtClean="0"/>
              <a:t>Калиакрия</a:t>
            </a:r>
            <a:r>
              <a:rPr lang="ru-RU" dirty="0" smtClean="0"/>
              <a:t>.  М.И.Кутузов одержал победы на южном берегу Дуная.  Вторая война закончилась для  России </a:t>
            </a:r>
            <a:r>
              <a:rPr lang="ru-RU" dirty="0" err="1" smtClean="0"/>
              <a:t>Ясским</a:t>
            </a:r>
            <a:r>
              <a:rPr lang="ru-RU" dirty="0" smtClean="0"/>
              <a:t> миром (1791 г.):  к России отошёл северный берег Чёрного моря с </a:t>
            </a:r>
            <a:r>
              <a:rPr lang="ru-RU" dirty="0" err="1" smtClean="0"/>
              <a:t>Очаковым</a:t>
            </a:r>
            <a:r>
              <a:rPr lang="ru-RU" dirty="0" smtClean="0"/>
              <a:t>. Огромные пространства южнорусских степей открылись для хозяйственного освоения . Возник ряд новых городов (</a:t>
            </a:r>
            <a:r>
              <a:rPr lang="ru-RU" dirty="0" err="1" smtClean="0"/>
              <a:t>Екатеринослав</a:t>
            </a:r>
            <a:r>
              <a:rPr lang="ru-RU" dirty="0" smtClean="0"/>
              <a:t>, Херсон, Николаев)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1857364"/>
            <a:ext cx="4257675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image001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0"/>
            <a:ext cx="793505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143116"/>
          </a:xfrm>
        </p:spPr>
        <p:txBody>
          <a:bodyPr/>
          <a:lstStyle/>
          <a:p>
            <a:r>
              <a:rPr lang="ru-RU" sz="4400" dirty="0" smtClean="0"/>
              <a:t>Русско-шведская война 1787-1790 гг.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20" y="1857364"/>
            <a:ext cx="4000528" cy="4429156"/>
          </a:xfrm>
        </p:spPr>
        <p:txBody>
          <a:bodyPr/>
          <a:lstStyle/>
          <a:p>
            <a:r>
              <a:rPr lang="ru-RU" dirty="0" smtClean="0"/>
              <a:t>В 1787 г. в войну против России  вступила Швеция. Её король Густав </a:t>
            </a:r>
            <a:r>
              <a:rPr lang="en-US" dirty="0" smtClean="0"/>
              <a:t>III</a:t>
            </a:r>
            <a:r>
              <a:rPr lang="ru-RU" dirty="0" smtClean="0"/>
              <a:t> хотел вернуть земли, утерянные после Северной войны, требовал передать Турции все земли, завоеванные Россией. Но серия поражений на суше и море вскоре отрезвила шведского монарха, и по мирному договору (август 1790 г.) он отказался от всяких надежд на реванш.</a:t>
            </a:r>
            <a:endParaRPr lang="ru-RU" dirty="0"/>
          </a:p>
        </p:txBody>
      </p:sp>
      <p:pic>
        <p:nvPicPr>
          <p:cNvPr id="3074" name="Picture 2" descr="C:\Documents and Settings\Admin\Рабочий стол\0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84737" y="2071678"/>
            <a:ext cx="4259263" cy="28813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type="body" idx="1"/>
          </p:nvPr>
        </p:nvSpPr>
        <p:spPr>
          <a:xfrm>
            <a:off x="0" y="1214422"/>
            <a:ext cx="9144000" cy="5643578"/>
          </a:xfrm>
        </p:spPr>
        <p:txBody>
          <a:bodyPr>
            <a:normAutofit/>
          </a:bodyPr>
          <a:lstStyle/>
          <a:p>
            <a:pPr marL="0" indent="0">
              <a:buFont typeface="Wingdings" pitchFamily="2" charset="2"/>
              <a:buNone/>
            </a:pPr>
            <a:r>
              <a:rPr lang="ru-RU" sz="1800" dirty="0"/>
              <a:t>Внешняя политика России во второй половине XVIII века была направлена на решение традиционных задач, унаследованных от предшествующего времени:</a:t>
            </a:r>
          </a:p>
          <a:p>
            <a:pPr marL="0" indent="0">
              <a:buFont typeface="Wingdings" pitchFamily="2" charset="2"/>
              <a:buNone/>
            </a:pPr>
            <a:r>
              <a:rPr lang="ru-RU" sz="1800" dirty="0"/>
              <a:t>1.	Воссоединение всех украинских и белорусских земель с Россией;</a:t>
            </a:r>
          </a:p>
          <a:p>
            <a:pPr marL="0" indent="0">
              <a:buFont typeface="Wingdings" pitchFamily="2" charset="2"/>
              <a:buNone/>
            </a:pPr>
            <a:r>
              <a:rPr lang="ru-RU" sz="1800" dirty="0"/>
              <a:t>2.	Утверждение России на побережье Черного моря;</a:t>
            </a:r>
          </a:p>
          <a:p>
            <a:pPr marL="0" indent="0">
              <a:buFont typeface="Wingdings" pitchFamily="2" charset="2"/>
              <a:buNone/>
            </a:pPr>
            <a:r>
              <a:rPr lang="ru-RU" sz="1800" dirty="0"/>
              <a:t>3.	Закрепление позиций России на побережье Балтийского моря.</a:t>
            </a:r>
          </a:p>
          <a:p>
            <a:pPr marL="0" indent="0">
              <a:buFont typeface="Wingdings" pitchFamily="2" charset="2"/>
              <a:buNone/>
            </a:pPr>
            <a:r>
              <a:rPr lang="ru-RU" sz="1800" dirty="0"/>
              <a:t>Внешняя политика России осуществлялась самодержавием и определялась в первую очередь интересами дворян. Русский царизм, участвуя в разделе Польши, меньше всего считался с интересами белорусского и украинского народов. Войны с Турцией царизм вел также не ради освобождения народов Закавказья или Балкан от турецкого гнета. Своей внешней политикой самодержавие прежде всего стремилось укрепить </a:t>
            </a:r>
            <a:r>
              <a:rPr lang="ru-RU" sz="1800" dirty="0" err="1"/>
              <a:t>феодально</a:t>
            </a:r>
            <a:r>
              <a:rPr lang="ru-RU" sz="1800" dirty="0"/>
              <a:t> – крепостническую систему. Но независимо от намерений царского правительства внешняя политика России в ряде случаев имела положительные последствия для народов, томившихся под чужеземным гнетом.</a:t>
            </a:r>
          </a:p>
          <a:p>
            <a:pPr marL="0" indent="0">
              <a:buFont typeface="Wingdings" pitchFamily="2" charset="2"/>
              <a:buNone/>
            </a:pPr>
            <a:r>
              <a:rPr lang="ru-RU" sz="1800" dirty="0"/>
              <a:t>При Екатерине II существенно увеличились территория страны, население (на 75%), доходы (более чем вчетверо). Победы на суше и море прославили русское оружие, воинское искусство.</a:t>
            </a:r>
          </a:p>
          <a:p>
            <a:pPr marL="0" indent="0">
              <a:buFont typeface="Wingdings" pitchFamily="2" charset="2"/>
              <a:buNone/>
            </a:pPr>
            <a:r>
              <a:rPr lang="ru-RU" sz="1800" dirty="0"/>
              <a:t>.</a:t>
            </a:r>
          </a:p>
          <a:p>
            <a:pPr marL="0" indent="0">
              <a:buFont typeface="Wingdings" pitchFamily="2" charset="2"/>
              <a:buNone/>
            </a:pPr>
            <a:endParaRPr lang="ru-RU" sz="1800" dirty="0"/>
          </a:p>
        </p:txBody>
      </p:sp>
      <p:pic>
        <p:nvPicPr>
          <p:cNvPr id="5" name="Заголовок 1"/>
          <p:cNvPicPr>
            <a:picLocks noGrp="1" noChangeArrowheads="1"/>
          </p:cNvPicPr>
          <p:nvPr>
            <p:ph type="title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61937" y="0"/>
            <a:ext cx="8882063" cy="11763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428736"/>
            <a:ext cx="5143504" cy="5429264"/>
          </a:xfrm>
        </p:spPr>
        <p:txBody>
          <a:bodyPr>
            <a:normAutofit/>
          </a:bodyPr>
          <a:lstStyle/>
          <a:p>
            <a:r>
              <a:rPr lang="ru-RU" sz="2400" dirty="0" smtClean="0"/>
              <a:t>— война между Российской и Османской империями, вызванная возросшими противоречиями в связи с итогом Войны за польское наследство, а также с </a:t>
            </a:r>
            <a:r>
              <a:rPr lang="ru-RU" sz="2400" dirty="0" err="1" smtClean="0"/>
              <a:t>непрекращавшимися</a:t>
            </a:r>
            <a:r>
              <a:rPr lang="ru-RU" sz="2400" dirty="0" smtClean="0"/>
              <a:t> набегами крымских татар на южнорусские земли. Помимо этого, война соответствовала долгосрочной стратегии России по обретению выхода к Чёрному морю.</a:t>
            </a:r>
            <a:endParaRPr lang="ru-RU" sz="2400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9001156" cy="1828800"/>
          </a:xfrm>
        </p:spPr>
        <p:txBody>
          <a:bodyPr/>
          <a:lstStyle/>
          <a:p>
            <a:r>
              <a:rPr lang="ru-RU" sz="4400" dirty="0" smtClean="0"/>
              <a:t>Русско-турецкая война 1735-1739 гг.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C:\Documents and Settings\Admin\Рабочий стол\ц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714847"/>
            <a:ext cx="3929059" cy="61431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85860"/>
          </a:xfrm>
        </p:spPr>
        <p:txBody>
          <a:bodyPr/>
          <a:lstStyle/>
          <a:p>
            <a:r>
              <a:rPr lang="ru-RU" sz="4000" dirty="0" smtClean="0"/>
              <a:t>Русско-турецкая война 1735-1739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500042"/>
            <a:ext cx="9144000" cy="635795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ОСНОВНЫЕ СОБЫТИЯ</a:t>
            </a:r>
          </a:p>
          <a:p>
            <a:r>
              <a:rPr lang="ru-RU" dirty="0" smtClean="0"/>
              <a:t>В 1736 году российское командование установило в качестве военной цели взятие Азова и Крыма.</a:t>
            </a:r>
          </a:p>
          <a:p>
            <a:r>
              <a:rPr lang="ru-RU" dirty="0" smtClean="0"/>
              <a:t>20 мая 1736 года российская днепровская армия, насчитывавшая 62000 человек и состоявшая под командованием Христофора Миниха взяла штурмом турецкие укрепления у Перекопа, а 17 июня заняла Бахчисарай. Однако недостаток продовольствия, а также вспышки эпидемий в армии заставили Миниха отступить на Украину.</a:t>
            </a:r>
          </a:p>
          <a:p>
            <a:r>
              <a:rPr lang="ru-RU" dirty="0" smtClean="0"/>
              <a:t>19 июня донская армия из 28000 человек под предводительством Петра </a:t>
            </a:r>
            <a:r>
              <a:rPr lang="ru-RU" dirty="0" err="1" smtClean="0"/>
              <a:t>Ласси</a:t>
            </a:r>
            <a:r>
              <a:rPr lang="ru-RU" dirty="0" smtClean="0"/>
              <a:t> с помощью Донской флотилии осадила Азов.</a:t>
            </a:r>
          </a:p>
          <a:p>
            <a:r>
              <a:rPr lang="ru-RU" dirty="0" smtClean="0"/>
              <a:t>В июле 1737 года армия Миниха взяла турецкую крепость Очаков. Армия </a:t>
            </a:r>
            <a:r>
              <a:rPr lang="ru-RU" dirty="0" err="1" smtClean="0"/>
              <a:t>Ласси</a:t>
            </a:r>
            <a:r>
              <a:rPr lang="ru-RU" dirty="0" smtClean="0"/>
              <a:t>, к тому времени увеличившаяся до 40000 человек, одновременно вторглась в Крым, нанеся армии крымского хана ряд поражений и захватив </a:t>
            </a:r>
            <a:r>
              <a:rPr lang="ru-RU" dirty="0" err="1" smtClean="0"/>
              <a:t>Карасубазар</a:t>
            </a:r>
            <a:r>
              <a:rPr lang="ru-RU" dirty="0" smtClean="0"/>
              <a:t>. Но и она была вскоре вынуждена покинуть Крым из-за недостатка снабжения.</a:t>
            </a:r>
          </a:p>
          <a:p>
            <a:r>
              <a:rPr lang="ru-RU" dirty="0" smtClean="0"/>
              <a:t>Осмелев на фоне российских побед Австрия в июле 1737 года объявила Турции войну, однако довольно скоро потерпела ряд поражений. Таким образом её вступление в войну лишь усугубило ситуацию для союзников и укрепило позиции Турции.</a:t>
            </a:r>
          </a:p>
          <a:p>
            <a:r>
              <a:rPr lang="ru-RU" dirty="0" smtClean="0"/>
              <a:t>В сентябре 1739 года был заключён мирный договор в Белграде. По договору, Россия оставляла за собой Азов, но обязывалась срыть все находящиеся в нём укрепления. Кроме того, ей запрещалось иметь флот на Чёрном море, а для торговли на нём должны были использоваться турецкие суда. Таким образом, задача выхода к Чёрному морю практически не была решена.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12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2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57298"/>
          </a:xfrm>
        </p:spPr>
        <p:txBody>
          <a:bodyPr/>
          <a:lstStyle/>
          <a:p>
            <a:r>
              <a:rPr lang="ru-RU" sz="4000" dirty="0" smtClean="0"/>
              <a:t>Русско-шведская война 1741-1743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857232"/>
            <a:ext cx="3929058" cy="507209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— реваншистская война, которую Швеция начала в надежде вернуть себе утраченные в ходе Северной войны территории.</a:t>
            </a:r>
            <a:endParaRPr lang="ru-RU" sz="3600" dirty="0"/>
          </a:p>
        </p:txBody>
      </p:sp>
      <p:pic>
        <p:nvPicPr>
          <p:cNvPr id="3074" name="Picture 2" descr="C:\Documents and Settings\Admin\Рабочий стол\russia_1756_17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928670"/>
            <a:ext cx="4305300" cy="5753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6663" y="0"/>
            <a:ext cx="480970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12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399"/>
            <a:ext cx="9144001" cy="59436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</p:spPr>
        <p:txBody>
          <a:bodyPr/>
          <a:lstStyle/>
          <a:p>
            <a:r>
              <a:rPr lang="ru-RU" dirty="0" smtClean="0"/>
              <a:t>Семилетняя война 1756-1763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0" y="1428736"/>
            <a:ext cx="7143768" cy="4000528"/>
          </a:xfrm>
        </p:spPr>
        <p:txBody>
          <a:bodyPr>
            <a:normAutofit/>
          </a:bodyPr>
          <a:lstStyle/>
          <a:p>
            <a:r>
              <a:rPr lang="ru-RU" dirty="0" smtClean="0"/>
              <a:t>Семилетняя война (1756—1763) -  крупный военный конфликт XVIII века, один из самых масштабных конфликтов Нового времени. возник в результате борьбы Великобритании с Францией за колонии в Северной Америке и </a:t>
            </a:r>
            <a:r>
              <a:rPr lang="ru-RU" dirty="0" err="1" smtClean="0"/>
              <a:t>Ост-Индии</a:t>
            </a:r>
            <a:r>
              <a:rPr lang="ru-RU" dirty="0" smtClean="0"/>
              <a:t> </a:t>
            </a:r>
            <a:r>
              <a:rPr lang="ru-RU" dirty="0" err="1" smtClean="0"/>
              <a:t>и</a:t>
            </a:r>
            <a:r>
              <a:rPr lang="ru-RU" dirty="0" smtClean="0"/>
              <a:t> столкновения агрессивной политики Пруссии с интересами Австрии и России. </a:t>
            </a:r>
            <a:endParaRPr lang="ru-RU" dirty="0"/>
          </a:p>
        </p:txBody>
      </p:sp>
      <p:pic>
        <p:nvPicPr>
          <p:cNvPr id="3075" name="Picture 3" descr="C:\Documents and Settings\Admin\Рабочий стол\25th-foo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3357562"/>
            <a:ext cx="4381500" cy="29432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946</TotalTime>
  <Words>1173</Words>
  <Application>Microsoft Office PowerPoint</Application>
  <PresentationFormat>Экран (4:3)</PresentationFormat>
  <Paragraphs>48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Апекс</vt:lpstr>
      <vt:lpstr>Внешняя политика России 1725-1800 </vt:lpstr>
      <vt:lpstr>Основные направления внешней политики россии</vt:lpstr>
      <vt:lpstr>Русско-турецкая война 1735-1739 гг. </vt:lpstr>
      <vt:lpstr>Русско-турецкая война 1735-1739 </vt:lpstr>
      <vt:lpstr>Слайд 5</vt:lpstr>
      <vt:lpstr>Русско-шведская война 1741-1743 </vt:lpstr>
      <vt:lpstr>Слайд 7</vt:lpstr>
      <vt:lpstr>Слайд 8</vt:lpstr>
      <vt:lpstr>Семилетняя война 1756-1763</vt:lpstr>
      <vt:lpstr>Слайд 10</vt:lpstr>
      <vt:lpstr>Слайд 11</vt:lpstr>
      <vt:lpstr>Сражение  при Кунерсдорфе 1759 г. </vt:lpstr>
      <vt:lpstr>Слайд 13</vt:lpstr>
      <vt:lpstr>Русско-турецкая война 1768-1774 гг. </vt:lpstr>
      <vt:lpstr>Слайд 15</vt:lpstr>
      <vt:lpstr>Чесменское сражение 1770 г. </vt:lpstr>
      <vt:lpstr>Слайд 17</vt:lpstr>
      <vt:lpstr>Первый раздел Речи Посполитой  </vt:lpstr>
      <vt:lpstr>Слайд 19</vt:lpstr>
      <vt:lpstr>Второй и третий  разделы речи посполитой </vt:lpstr>
      <vt:lpstr>Русско-турецкая война 1787-1791 гг. </vt:lpstr>
      <vt:lpstr>Слайд 22</vt:lpstr>
      <vt:lpstr>Русско-шведская война 1787-1790 гг. </vt:lpstr>
      <vt:lpstr>Слайд 24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Мария</cp:lastModifiedBy>
  <cp:revision>92</cp:revision>
  <dcterms:created xsi:type="dcterms:W3CDTF">2011-05-01T11:22:10Z</dcterms:created>
  <dcterms:modified xsi:type="dcterms:W3CDTF">2013-01-23T15:32:34Z</dcterms:modified>
</cp:coreProperties>
</file>