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71" r:id="rId2"/>
    <p:sldId id="265" r:id="rId3"/>
    <p:sldId id="266" r:id="rId4"/>
    <p:sldId id="267" r:id="rId5"/>
    <p:sldId id="268" r:id="rId6"/>
    <p:sldId id="269" r:id="rId7"/>
    <p:sldId id="272" r:id="rId8"/>
    <p:sldId id="270" r:id="rId9"/>
    <p:sldId id="256" r:id="rId10"/>
    <p:sldId id="257" r:id="rId11"/>
    <p:sldId id="259" r:id="rId12"/>
    <p:sldId id="260" r:id="rId13"/>
    <p:sldId id="261" r:id="rId14"/>
    <p:sldId id="262" r:id="rId15"/>
    <p:sldId id="263" r:id="rId16"/>
    <p:sldId id="26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5" autoAdjust="0"/>
    <p:restoredTop sz="94690" autoAdjust="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49E7740-B973-4276-972B-716A85998AA2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E949731F-C7EA-4791-B675-218226E41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E7740-B973-4276-972B-716A85998AA2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9731F-C7EA-4791-B675-218226E41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E7740-B973-4276-972B-716A85998AA2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9731F-C7EA-4791-B675-218226E41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49E7740-B973-4276-972B-716A85998AA2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9731F-C7EA-4791-B675-218226E41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49E7740-B973-4276-972B-716A85998AA2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E949731F-C7EA-4791-B675-218226E41D3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49E7740-B973-4276-972B-716A85998AA2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949731F-C7EA-4791-B675-218226E41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49E7740-B973-4276-972B-716A85998AA2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E949731F-C7EA-4791-B675-218226E41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E7740-B973-4276-972B-716A85998AA2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9731F-C7EA-4791-B675-218226E41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49E7740-B973-4276-972B-716A85998AA2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949731F-C7EA-4791-B675-218226E41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49E7740-B973-4276-972B-716A85998AA2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E949731F-C7EA-4791-B675-218226E41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49E7740-B973-4276-972B-716A85998AA2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E949731F-C7EA-4791-B675-218226E41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49E7740-B973-4276-972B-716A85998AA2}" type="datetimeFigureOut">
              <a:rPr lang="ru-RU" smtClean="0"/>
              <a:pPr/>
              <a:t>27.03.2010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E949731F-C7EA-4791-B675-218226E41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2%D0%BE%D0%B2%D0%B0%D1%80%D0%B8%D1%89%D0%B5%D1%81%D1%82%D0%B2%D0%BE_%D0%BD%D0%B0_%D0%B2%D0%B5%D1%80%D0%B5" TargetMode="External"/><Relationship Id="rId2" Type="http://schemas.openxmlformats.org/officeDocument/2006/relationships/hyperlink" Target="http://ru.wikipedia.org/wiki/%D0%9F%D0%BE%D0%BB%D0%BD%D0%BE%D0%B5_%D1%82%D0%BE%D0%B2%D0%B0%D1%80%D0%B8%D1%89%D0%B5%D1%81%D1%82%D0%B2%D0%BE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Хозяйственные товарищества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36"/>
            <a:ext cx="8572559" cy="528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642918"/>
            <a:ext cx="4643470" cy="6429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 flipV="1">
            <a:off x="1500166" y="4429132"/>
            <a:ext cx="1428760" cy="14287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357158" y="285728"/>
            <a:ext cx="8429684" cy="27146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Хозяйственные </a:t>
            </a:r>
            <a:r>
              <a:rPr lang="ru-RU" sz="2800" dirty="0" smtClean="0">
                <a:solidFill>
                  <a:schemeClr val="bg1"/>
                </a:solidFill>
              </a:rPr>
              <a:t>товарищества  делятся на два основных типа, в зависимости от вида имущественной ответственности своих участников </a:t>
            </a:r>
          </a:p>
          <a:p>
            <a:pPr algn="ctr"/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2178827" y="3036091"/>
            <a:ext cx="785818" cy="714380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6107917" y="3036091"/>
            <a:ext cx="857256" cy="785818"/>
          </a:xfrm>
          <a:prstGeom prst="straightConnector1">
            <a:avLst/>
          </a:prstGeom>
          <a:ln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Блок-схема: узел 12"/>
          <p:cNvSpPr/>
          <p:nvPr/>
        </p:nvSpPr>
        <p:spPr>
          <a:xfrm>
            <a:off x="357158" y="4000504"/>
            <a:ext cx="4214842" cy="235745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hlinkClick r:id="rId2" tooltip="Полное товарищество"/>
              </a:rPr>
              <a:t>Полные товарищества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14" name="Содержимое 13"/>
          <p:cNvSpPr>
            <a:spLocks noGrp="1"/>
          </p:cNvSpPr>
          <p:nvPr>
            <p:ph sz="half" idx="2"/>
          </p:nvPr>
        </p:nvSpPr>
        <p:spPr>
          <a:xfrm>
            <a:off x="4857752" y="4071942"/>
            <a:ext cx="4071966" cy="2357455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buNone/>
            </a:pPr>
            <a:r>
              <a:rPr lang="ru-RU" sz="2400" dirty="0" smtClean="0">
                <a:hlinkClick r:id="rId3" tooltip="Товарищество на вере"/>
              </a:rPr>
              <a:t>Товарищества на вере (коммандитное)</a:t>
            </a:r>
            <a:endParaRPr lang="ru-RU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Полное товарищество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b="1" dirty="0" smtClean="0"/>
              <a:t>Полное товарищество </a:t>
            </a:r>
            <a:r>
              <a:rPr lang="ru-RU" dirty="0" smtClean="0"/>
              <a:t>- товарищество, участники которого (полные товарищи) в соответствии с заключенным между ними договором занимаются предпринимательской деятельностью от имени товарищества и несут ответственность по его обязательствам не только в размере вкладов в уставный капитал, а всем принадлежащим им имуществом, то есть «полную», неограниченную ответственность.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Полное </a:t>
            </a:r>
            <a:r>
              <a:rPr lang="ru-RU" b="1" dirty="0" smtClean="0"/>
              <a:t>товарищество</a:t>
            </a:r>
            <a:br>
              <a:rPr lang="ru-RU" b="1" dirty="0" smtClean="0"/>
            </a:br>
            <a:r>
              <a:rPr lang="ru-RU" sz="2800" b="1" dirty="0" smtClean="0"/>
              <a:t>Законодательная база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Может быть учреждено не менее чем двумя лицами. </a:t>
            </a:r>
          </a:p>
          <a:p>
            <a:r>
              <a:rPr lang="ru-RU" dirty="0" smtClean="0"/>
              <a:t>Участники обязаны участвовать в его деятельности. </a:t>
            </a:r>
          </a:p>
          <a:p>
            <a:r>
              <a:rPr lang="ru-RU" dirty="0" smtClean="0"/>
              <a:t>За счет взносов участников образуется складочный капитал (нет минимального размера). </a:t>
            </a:r>
          </a:p>
          <a:p>
            <a:r>
              <a:rPr lang="ru-RU" dirty="0" smtClean="0"/>
              <a:t>Cоздаётся </a:t>
            </a:r>
            <a:r>
              <a:rPr lang="ru-RU" dirty="0" smtClean="0"/>
              <a:t>и действует на основании учредительного договора, который подписывается всеми его участниками.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Полное товарищество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 Прибыль </a:t>
            </a:r>
            <a:r>
              <a:rPr lang="ru-RU" dirty="0" smtClean="0"/>
              <a:t>и убытки распределяются пропорционально долям участников в складочном капитале (может быть иной порядок по договоренности между участниками). Участниками могут быть индивидуальные предприниматели и коммерческие организации. Участники называются полными товарищами. Действует полное товарищество на основании учредительного договора. Каждый участник вносит свой вклад в так называемый "складочный капитал". Размер капитала законом не регламентируется.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Товарищество на вере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Товарищество на вере</a:t>
            </a:r>
            <a:r>
              <a:rPr lang="ru-RU" dirty="0" smtClean="0">
                <a:solidFill>
                  <a:srgbClr val="FFFF00"/>
                </a:solidFill>
              </a:rPr>
              <a:t> (коммандитное товарищество) — коммерческая организация, основанная на складочном капитале, в которой </a:t>
            </a:r>
            <a:r>
              <a:rPr lang="ru-RU" b="1" dirty="0" smtClean="0">
                <a:solidFill>
                  <a:srgbClr val="FFFF00"/>
                </a:solidFill>
              </a:rPr>
              <a:t>две категории членов</a:t>
            </a:r>
            <a:r>
              <a:rPr lang="ru-RU" dirty="0" smtClean="0">
                <a:solidFill>
                  <a:srgbClr val="FFFF00"/>
                </a:solidFill>
              </a:rPr>
              <a:t>: </a:t>
            </a:r>
            <a:r>
              <a:rPr lang="ru-RU" i="1" dirty="0" smtClean="0">
                <a:solidFill>
                  <a:srgbClr val="FFFF00"/>
                </a:solidFill>
              </a:rPr>
              <a:t>полные товарищи </a:t>
            </a:r>
            <a:r>
              <a:rPr lang="ru-RU" dirty="0" smtClean="0">
                <a:solidFill>
                  <a:srgbClr val="FFFF00"/>
                </a:solidFill>
              </a:rPr>
              <a:t>и </a:t>
            </a:r>
            <a:r>
              <a:rPr lang="ru-RU" i="1" dirty="0" smtClean="0">
                <a:solidFill>
                  <a:srgbClr val="FFFF00"/>
                </a:solidFill>
              </a:rPr>
              <a:t>вкладчики-коммандитисты</a:t>
            </a:r>
            <a:r>
              <a:rPr lang="ru-RU" dirty="0" smtClean="0">
                <a:solidFill>
                  <a:srgbClr val="FFFF00"/>
                </a:solidFill>
              </a:rPr>
              <a:t>. </a:t>
            </a:r>
            <a:r>
              <a:rPr lang="ru-RU" u="sng" dirty="0" smtClean="0">
                <a:solidFill>
                  <a:srgbClr val="FFFF00"/>
                </a:solidFill>
              </a:rPr>
              <a:t>Полные товарищи </a:t>
            </a:r>
            <a:r>
              <a:rPr lang="ru-RU" dirty="0" smtClean="0">
                <a:solidFill>
                  <a:srgbClr val="FFFF00"/>
                </a:solidFill>
              </a:rPr>
              <a:t>осуществляют предпринимательскую деятельность от имени товарищества и отвечают по обязательствам товарищества всем своим имуществом. </a:t>
            </a:r>
            <a:r>
              <a:rPr lang="ru-RU" u="sng" dirty="0" smtClean="0">
                <a:solidFill>
                  <a:srgbClr val="FFFF00"/>
                </a:solidFill>
              </a:rPr>
              <a:t>Вкладчики-коммандитисты </a:t>
            </a:r>
            <a:r>
              <a:rPr lang="ru-RU" dirty="0" smtClean="0">
                <a:solidFill>
                  <a:srgbClr val="FFFF00"/>
                </a:solidFill>
              </a:rPr>
              <a:t>отвечают только своим вкладом.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Товарищество на вере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Товариществом на вере</a:t>
            </a:r>
            <a:r>
              <a:rPr lang="ru-RU" dirty="0" smtClean="0">
                <a:solidFill>
                  <a:srgbClr val="FFFF00"/>
                </a:solidFill>
              </a:rPr>
              <a:t> (</a:t>
            </a:r>
            <a:r>
              <a:rPr lang="ru-RU" i="1" dirty="0" smtClean="0">
                <a:solidFill>
                  <a:srgbClr val="FFFF00"/>
                </a:solidFill>
              </a:rPr>
              <a:t>коммандитным товариществом</a:t>
            </a:r>
            <a:r>
              <a:rPr lang="ru-RU" dirty="0" smtClean="0">
                <a:solidFill>
                  <a:srgbClr val="FFFF00"/>
                </a:solidFill>
              </a:rPr>
              <a:t>) признается товарищество, в котором наряду с участниками, осуществляющими от имени товарищества предпринимательскую деятельность и отвечающими по обязательствам товарищества своим имуществом (</a:t>
            </a:r>
            <a:r>
              <a:rPr lang="ru-RU" b="1" dirty="0" smtClean="0">
                <a:solidFill>
                  <a:srgbClr val="FFFF00"/>
                </a:solidFill>
              </a:rPr>
              <a:t>полными товарищами</a:t>
            </a:r>
            <a:r>
              <a:rPr lang="ru-RU" dirty="0" smtClean="0">
                <a:solidFill>
                  <a:srgbClr val="FFFF00"/>
                </a:solidFill>
              </a:rPr>
              <a:t>), имеется один или несколько участников — вкладчиков (</a:t>
            </a:r>
            <a:r>
              <a:rPr lang="ru-RU" b="1" dirty="0" smtClean="0">
                <a:solidFill>
                  <a:srgbClr val="FFFF00"/>
                </a:solidFill>
              </a:rPr>
              <a:t>коммандитистов</a:t>
            </a:r>
            <a:r>
              <a:rPr lang="ru-RU" dirty="0" smtClean="0">
                <a:solidFill>
                  <a:srgbClr val="FFFF00"/>
                </a:solidFill>
              </a:rPr>
              <a:t>), которые несут риск убытков, связанных с деятельностью товарищества, в пределах сумм внесенных ими вкладов и не принимают участия в осуществлении товариществом предпринимательской деятельности.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Товарищество на вере</a:t>
            </a:r>
            <a:br>
              <a:rPr lang="ru-RU" dirty="0" smtClean="0"/>
            </a:br>
            <a:r>
              <a:rPr lang="ru-RU" sz="2800" b="1" dirty="0" smtClean="0"/>
              <a:t>Законодательная база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        </a:t>
            </a:r>
            <a:r>
              <a:rPr lang="ru-RU" dirty="0" smtClean="0">
                <a:solidFill>
                  <a:srgbClr val="FFFF00"/>
                </a:solidFill>
              </a:rPr>
              <a:t>Положение </a:t>
            </a:r>
            <a:r>
              <a:rPr lang="ru-RU" dirty="0" smtClean="0">
                <a:solidFill>
                  <a:srgbClr val="FFFF00"/>
                </a:solidFill>
              </a:rPr>
              <a:t>полных товарищей, участвующих в товариществе на вере, и </a:t>
            </a:r>
            <a:r>
              <a:rPr lang="ru-RU" dirty="0" smtClean="0">
                <a:solidFill>
                  <a:srgbClr val="FFFF00"/>
                </a:solidFill>
              </a:rPr>
              <a:t>их ответственность </a:t>
            </a:r>
            <a:r>
              <a:rPr lang="ru-RU" dirty="0" smtClean="0">
                <a:solidFill>
                  <a:srgbClr val="FFFF00"/>
                </a:solidFill>
              </a:rPr>
              <a:t>по обязательствам товарищества определяются правилами ГК РФ об участниках полного </a:t>
            </a:r>
            <a:r>
              <a:rPr lang="ru-RU" dirty="0" smtClean="0">
                <a:solidFill>
                  <a:srgbClr val="FFFF00"/>
                </a:solidFill>
              </a:rPr>
              <a:t>товарищества.</a:t>
            </a:r>
            <a:endParaRPr lang="ru-RU" dirty="0" smtClean="0">
              <a:solidFill>
                <a:srgbClr val="FFFF00"/>
              </a:solidFill>
            </a:endParaRPr>
          </a:p>
          <a:p>
            <a:r>
              <a:rPr lang="ru-RU" dirty="0" smtClean="0">
                <a:solidFill>
                  <a:srgbClr val="FFFF00"/>
                </a:solidFill>
              </a:rPr>
              <a:t>Лицо может быть полным товарищем только в одном товариществе на вере. 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Участник полного товарищества не может быть полным товарищем в товариществе на вере. 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Полный товарищ в товариществе на вере не может быть участником полного товарищества. 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Фирменное наименование товарищества на вере должно содержать либо имена (наименования) всех полных товарищей и слова «товарищество на вере» или «коммандитное товарищество», либо имя (наименование) не менее чем одного полного товарища с добавлением слов «и компания» и слова «товарищество на вере» или «коммандитное товарищество». 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Если в фирменное наименование товарищества на вере включено имя вкладчика, такой вкладчик становится полным товарищем. </a:t>
            </a: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        К </a:t>
            </a:r>
            <a:r>
              <a:rPr lang="ru-RU" dirty="0" smtClean="0">
                <a:solidFill>
                  <a:srgbClr val="FFFF00"/>
                </a:solidFill>
              </a:rPr>
              <a:t>товариществу на вере применяются правила ГК РФ о полном товариществе постольку, поскольку это не противоречит правилам ГК </a:t>
            </a:r>
            <a:r>
              <a:rPr lang="ru-RU" dirty="0" smtClean="0">
                <a:solidFill>
                  <a:srgbClr val="FFFF00"/>
                </a:solidFill>
              </a:rPr>
              <a:t>РФ о </a:t>
            </a:r>
            <a:r>
              <a:rPr lang="ru-RU" dirty="0" smtClean="0">
                <a:solidFill>
                  <a:srgbClr val="FFFF00"/>
                </a:solidFill>
              </a:rPr>
              <a:t>товариществе на вере. См. Статью 82 ГК РФ. «Основные положения о товариществе на вере</a:t>
            </a:r>
            <a:r>
              <a:rPr lang="ru-RU" dirty="0" smtClean="0">
                <a:solidFill>
                  <a:srgbClr val="FFFF00"/>
                </a:solidFill>
              </a:rPr>
              <a:t>».</a:t>
            </a:r>
            <a:endParaRPr lang="ru-RU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Хозяйственные товарищества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Предпринимательская </a:t>
            </a:r>
            <a:r>
              <a:rPr lang="ru-RU" dirty="0" smtClean="0">
                <a:solidFill>
                  <a:schemeClr val="bg1"/>
                </a:solidFill>
              </a:rPr>
              <a:t>деятельность в своей индивидуальной форме обладает весьма ограниченными возможностями, распространяясь в основном на малый бизнес. Для более крупного предпринимательства приходится соединять усилия нескольких лиц, переходить к коллективному предпринимательству. Объединение участников предпринимательской деятельности, партнеров для совместного бизнеса называют </a:t>
            </a:r>
            <a:r>
              <a:rPr lang="ru-RU" b="1" dirty="0" smtClean="0">
                <a:solidFill>
                  <a:schemeClr val="bg1"/>
                </a:solidFill>
              </a:rPr>
              <a:t>товариществом</a:t>
            </a:r>
            <a:r>
              <a:rPr lang="ru-RU" dirty="0" smtClean="0">
                <a:solidFill>
                  <a:schemeClr val="bg1"/>
                </a:solidFill>
              </a:rPr>
              <a:t>. Участие партнеров в товариществе принято скреплять письменным соглашением, или договором. В целях более тесного и прочного союза товарищество оформляется как предприятие. Товарищество позволяет соединить не только усилия, но и капиталы его участников.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Хозяйственные товарищества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chemeClr val="bg1"/>
                </a:solidFill>
              </a:rPr>
              <a:t>Гражданский </a:t>
            </a:r>
            <a:r>
              <a:rPr lang="ru-RU" dirty="0" smtClean="0">
                <a:solidFill>
                  <a:schemeClr val="bg1"/>
                </a:solidFill>
              </a:rPr>
              <a:t>кодекс Российской Федерации (часть I) рассматривает хозяйственные товарищества как одну из основных форм создания юридических лиц, являющихся коммерческими организациями. К коммерческим ГК РФ относит организации, преследующие извлечение прибыли в качестве основной цели своей деятельности.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Хозяйственные товарищества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dirty="0" smtClean="0">
                <a:solidFill>
                  <a:schemeClr val="bg1"/>
                </a:solidFill>
              </a:rPr>
              <a:t>Лица</a:t>
            </a:r>
            <a:r>
              <a:rPr lang="ru-RU" dirty="0" smtClean="0">
                <a:solidFill>
                  <a:schemeClr val="bg1"/>
                </a:solidFill>
              </a:rPr>
              <a:t>, которые создают хозяйственное товарищество, именуются его учредителями. Каждый из них вносит определенный вклад в товарищество и становится его участником. Первоначальный вклад называют уставным, или складочным капиталом.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Хозяйственные товарищества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dirty="0" smtClean="0">
                <a:solidFill>
                  <a:schemeClr val="bg1"/>
                </a:solidFill>
              </a:rPr>
              <a:t>Участники </a:t>
            </a:r>
            <a:r>
              <a:rPr lang="ru-RU" dirty="0" smtClean="0">
                <a:solidFill>
                  <a:schemeClr val="bg1"/>
                </a:solidFill>
              </a:rPr>
              <a:t>хозяйственных товариществ вправе участвовать в управлении делами, получать информацию о деятельности товарищества, знакомиться с его документацией, принимать участие в распределении прибыли, получать при ликвидации товарищества часть имущества, оставшегося после расчетов с кредиторами, или денежный эквивалент стоимости.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Хозяйственные товарищества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 smtClean="0">
                <a:solidFill>
                  <a:schemeClr val="bg1"/>
                </a:solidFill>
              </a:rPr>
              <a:t>то же время участники хозяйственных товариществ несут ряд обязательств перед организациями, членами которых они являются. Участники </a:t>
            </a:r>
            <a:r>
              <a:rPr lang="ru-RU" dirty="0" smtClean="0">
                <a:solidFill>
                  <a:schemeClr val="bg1"/>
                </a:solidFill>
              </a:rPr>
              <a:t>обязаны: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выполнять </a:t>
            </a:r>
            <a:r>
              <a:rPr lang="ru-RU" dirty="0" smtClean="0">
                <a:solidFill>
                  <a:schemeClr val="bg1"/>
                </a:solidFill>
              </a:rPr>
              <a:t>требования учредительных </a:t>
            </a:r>
            <a:r>
              <a:rPr lang="ru-RU" dirty="0" smtClean="0">
                <a:solidFill>
                  <a:schemeClr val="bg1"/>
                </a:solidFill>
              </a:rPr>
              <a:t>документов;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своевременно </a:t>
            </a:r>
            <a:r>
              <a:rPr lang="ru-RU" dirty="0" smtClean="0">
                <a:solidFill>
                  <a:schemeClr val="bg1"/>
                </a:solidFill>
              </a:rPr>
              <a:t>и полностью вносить предусмотренные взносы, </a:t>
            </a:r>
            <a:r>
              <a:rPr lang="ru-RU" dirty="0" smtClean="0">
                <a:solidFill>
                  <a:schemeClr val="bg1"/>
                </a:solidFill>
              </a:rPr>
              <a:t>вклады</a:t>
            </a:r>
            <a:r>
              <a:rPr lang="ru-RU" dirty="0" smtClean="0">
                <a:solidFill>
                  <a:schemeClr val="bg1"/>
                </a:solidFill>
              </a:rPr>
              <a:t>;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сохранять </a:t>
            </a:r>
            <a:r>
              <a:rPr lang="ru-RU" dirty="0" smtClean="0">
                <a:solidFill>
                  <a:schemeClr val="bg1"/>
                </a:solidFill>
              </a:rPr>
              <a:t>коммерческую </a:t>
            </a:r>
            <a:r>
              <a:rPr lang="ru-RU" dirty="0" smtClean="0">
                <a:solidFill>
                  <a:schemeClr val="bg1"/>
                </a:solidFill>
              </a:rPr>
              <a:t>тайну</a:t>
            </a:r>
            <a:r>
              <a:rPr lang="ru-RU" dirty="0" smtClean="0">
                <a:solidFill>
                  <a:schemeClr val="bg1"/>
                </a:solidFill>
              </a:rPr>
              <a:t>;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не </a:t>
            </a:r>
            <a:r>
              <a:rPr lang="ru-RU" dirty="0" smtClean="0">
                <a:solidFill>
                  <a:schemeClr val="bg1"/>
                </a:solidFill>
              </a:rPr>
              <a:t>разглашать конфиденциальные сведения. 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екс\Desktop\тов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98445"/>
            <a:ext cx="8572560" cy="52551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Хозяйственные товарищества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571612"/>
            <a:ext cx="81439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bg1"/>
                </a:solidFill>
              </a:rPr>
              <a:t>В состав имущества товариществ входят находящиеся во владении, пользовании и распоряжении товарищества основные средства (здания, сооружения, оборудование) и оборотные средства (запасы сырья, материалов, готовой продукции, незавершенное производство, другие товарно-материальные ценности), денежные средства, а также прочие ценности.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Хозяйственные товарищества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dirty="0" smtClean="0">
                <a:solidFill>
                  <a:schemeClr val="bg1"/>
                </a:solidFill>
              </a:rPr>
              <a:t>Товарищества</a:t>
            </a:r>
            <a:r>
              <a:rPr lang="ru-RU" dirty="0" smtClean="0">
                <a:solidFill>
                  <a:schemeClr val="bg1"/>
                </a:solidFill>
              </a:rPr>
              <a:t>, не обладающие статусом юридического лица, не являются самостоятельными субъектами в том смысле, что они не оформлены юридически как единая фирма со своим названием и уставом, обособленным имуществом. Это союз равных лиц, основанный на соглашении, договоре. Каждое из этих лиц выступает не как работник фирмы, а как участник общего дела, отвечающий за его судьбу своей личной собственностью.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Хозяйственные товарищества 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     Хозяйственные </a:t>
            </a:r>
            <a:r>
              <a:rPr lang="ru-RU" b="1" dirty="0" smtClean="0">
                <a:solidFill>
                  <a:schemeClr val="bg1"/>
                </a:solidFill>
              </a:rPr>
              <a:t>товарищества</a:t>
            </a:r>
            <a:r>
              <a:rPr lang="ru-RU" dirty="0" smtClean="0">
                <a:solidFill>
                  <a:schemeClr val="bg1"/>
                </a:solidFill>
              </a:rPr>
              <a:t> - коммерческие организации с разделённым на доли (вклады) учредителей (участников) уставным капиталом. Имущество, созданное за счёт вкладов участников, а также произведённое и приобретённое хозяйственным товариществом или обществом, находится в его собственности (определение закреплено ст. 66 Гражданского Кодекса РФ).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</TotalTime>
  <Words>933</Words>
  <Application>Microsoft Office PowerPoint</Application>
  <PresentationFormat>Экран (4:3)</PresentationFormat>
  <Paragraphs>48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Яркая</vt:lpstr>
      <vt:lpstr>Хозяйственные товарищества</vt:lpstr>
      <vt:lpstr>Хозяйственные товарищества </vt:lpstr>
      <vt:lpstr>Хозяйственные товарищества </vt:lpstr>
      <vt:lpstr>Хозяйственные товарищества </vt:lpstr>
      <vt:lpstr>Хозяйственные товарищества</vt:lpstr>
      <vt:lpstr>Хозяйственные товарищества</vt:lpstr>
      <vt:lpstr>Хозяйственные товарищества</vt:lpstr>
      <vt:lpstr>Хозяйственные товарищества</vt:lpstr>
      <vt:lpstr>Хозяйственные товарищества </vt:lpstr>
      <vt:lpstr>Слайд 10</vt:lpstr>
      <vt:lpstr>Полное товарищество</vt:lpstr>
      <vt:lpstr>Полное товарищество Законодательная база</vt:lpstr>
      <vt:lpstr>Полное товарищество </vt:lpstr>
      <vt:lpstr>Товарищество на вере </vt:lpstr>
      <vt:lpstr>Товарищество на вере </vt:lpstr>
      <vt:lpstr>Товарищество на вере Законодательная база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Хозяйственные товарищества</dc:title>
  <dc:creator>Смирнов</dc:creator>
  <cp:lastModifiedBy>Смирнов</cp:lastModifiedBy>
  <cp:revision>20</cp:revision>
  <dcterms:created xsi:type="dcterms:W3CDTF">2010-03-26T18:51:32Z</dcterms:created>
  <dcterms:modified xsi:type="dcterms:W3CDTF">2010-03-27T07:49:30Z</dcterms:modified>
</cp:coreProperties>
</file>