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63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97477782-FD5F-47F0-9B87-24956FC2C7FF}" type="datetimeFigureOut">
              <a:rPr lang="ru-RU" smtClean="0"/>
              <a:t>14.10.2016</a:t>
            </a:fld>
            <a:endParaRPr lang="ru-RU"/>
          </a:p>
        </p:txBody>
      </p:sp>
      <p:sp>
        <p:nvSpPr>
          <p:cNvPr id="5" name="Footer Placeholder 4"/>
          <p:cNvSpPr>
            <a:spLocks noGrp="1"/>
          </p:cNvSpPr>
          <p:nvPr>
            <p:ph type="ftr" sz="quarter" idx="11"/>
          </p:nvPr>
        </p:nvSpPr>
        <p:spPr>
          <a:xfrm>
            <a:off x="1371600" y="4323845"/>
            <a:ext cx="6400800" cy="365125"/>
          </a:xfrm>
        </p:spPr>
        <p:txBody>
          <a:bodyPr/>
          <a:lstStyle/>
          <a:p>
            <a:endParaRPr lang="ru-RU"/>
          </a:p>
        </p:txBody>
      </p:sp>
      <p:sp>
        <p:nvSpPr>
          <p:cNvPr id="6" name="Slide Number Placeholder 5"/>
          <p:cNvSpPr>
            <a:spLocks noGrp="1"/>
          </p:cNvSpPr>
          <p:nvPr>
            <p:ph type="sldNum" sz="quarter" idx="12"/>
          </p:nvPr>
        </p:nvSpPr>
        <p:spPr>
          <a:xfrm>
            <a:off x="8077200" y="1430866"/>
            <a:ext cx="2743200" cy="365125"/>
          </a:xfrm>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2150981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680851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a:xfrm>
            <a:off x="685800" y="379941"/>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15191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a:xfrm>
            <a:off x="685800" y="379941"/>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7759A9F8-4A91-40E9-B860-886F1CA24A83}" type="slidenum">
              <a:rPr lang="ru-RU" smtClean="0"/>
              <a:t>‹#›</a:t>
            </a:fld>
            <a:endParaRPr lang="ru-RU"/>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618659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a:xfrm>
            <a:off x="685800" y="378883"/>
            <a:ext cx="6991492" cy="365125"/>
          </a:xfrm>
        </p:spPr>
        <p:txBody>
          <a:bodyPr/>
          <a:lstStyle/>
          <a:p>
            <a:endParaRPr lang="ru-RU"/>
          </a:p>
        </p:txBody>
      </p:sp>
      <p:sp>
        <p:nvSpPr>
          <p:cNvPr id="7" name="Slide Number Placeholder 6"/>
          <p:cNvSpPr>
            <a:spLocks noGrp="1"/>
          </p:cNvSpPr>
          <p:nvPr>
            <p:ph type="sldNum" sz="quarter" idx="12"/>
          </p:nvPr>
        </p:nvSpPr>
        <p:spPr>
          <a:xfrm>
            <a:off x="10862452" y="381000"/>
            <a:ext cx="643748" cy="365125"/>
          </a:xfrm>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4131555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97477782-FD5F-47F0-9B87-24956FC2C7FF}" type="datetimeFigureOut">
              <a:rPr lang="ru-RU" smtClean="0"/>
              <a:t>14.10.2016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956688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97477782-FD5F-47F0-9B87-24956FC2C7FF}" type="datetimeFigureOut">
              <a:rPr lang="ru-RU" smtClean="0"/>
              <a:t>14.10.2016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20889378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7477782-FD5F-47F0-9B87-24956FC2C7FF}" type="datetimeFigureOut">
              <a:rPr lang="ru-RU" smtClean="0"/>
              <a:t>14.10.2016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0426892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97477782-FD5F-47F0-9B87-24956FC2C7FF}" type="datetimeFigureOut">
              <a:rPr lang="ru-RU" smtClean="0"/>
              <a:t>14.10.2016</a:t>
            </a:fld>
            <a:endParaRPr lang="ru-RU"/>
          </a:p>
        </p:txBody>
      </p:sp>
      <p:sp>
        <p:nvSpPr>
          <p:cNvPr id="5" name="Footer Placeholder 4"/>
          <p:cNvSpPr>
            <a:spLocks noGrp="1"/>
          </p:cNvSpPr>
          <p:nvPr>
            <p:ph type="ftr" sz="quarter" idx="11"/>
          </p:nvPr>
        </p:nvSpPr>
        <p:spPr>
          <a:xfrm>
            <a:off x="685800" y="381000"/>
            <a:ext cx="6991492" cy="365125"/>
          </a:xfrm>
        </p:spPr>
        <p:txBody>
          <a:bodyPr/>
          <a:lstStyle/>
          <a:p>
            <a:endParaRPr lang="ru-RU"/>
          </a:p>
        </p:txBody>
      </p:sp>
      <p:sp>
        <p:nvSpPr>
          <p:cNvPr id="6" name="Slide Number Placeholder 5"/>
          <p:cNvSpPr>
            <a:spLocks noGrp="1"/>
          </p:cNvSpPr>
          <p:nvPr>
            <p:ph type="sldNum" sz="quarter" idx="12"/>
          </p:nvPr>
        </p:nvSpPr>
        <p:spPr>
          <a:xfrm>
            <a:off x="10862452" y="381000"/>
            <a:ext cx="643748" cy="365125"/>
          </a:xfrm>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3550299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7477782-FD5F-47F0-9B87-24956FC2C7FF}" type="datetimeFigureOut">
              <a:rPr lang="ru-RU" smtClean="0"/>
              <a:t>14.10.2016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2665608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ru-RU" smtClean="0"/>
              <a:t>Образец заголовка</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97477782-FD5F-47F0-9B87-24956FC2C7FF}" type="datetimeFigureOut">
              <a:rPr lang="ru-RU" smtClean="0"/>
              <a:t>14.10.2016</a:t>
            </a:fld>
            <a:endParaRPr lang="ru-RU"/>
          </a:p>
        </p:txBody>
      </p:sp>
      <p:sp>
        <p:nvSpPr>
          <p:cNvPr id="5" name="Footer Placeholder 4"/>
          <p:cNvSpPr>
            <a:spLocks noGrp="1"/>
          </p:cNvSpPr>
          <p:nvPr>
            <p:ph type="ftr" sz="quarter" idx="11"/>
          </p:nvPr>
        </p:nvSpPr>
        <p:spPr>
          <a:xfrm>
            <a:off x="685800" y="381001"/>
            <a:ext cx="6991492" cy="364065"/>
          </a:xfrm>
        </p:spPr>
        <p:txBody>
          <a:bodyPr/>
          <a:lstStyle/>
          <a:p>
            <a:endParaRPr lang="ru-RU"/>
          </a:p>
        </p:txBody>
      </p:sp>
      <p:sp>
        <p:nvSpPr>
          <p:cNvPr id="6" name="Slide Number Placeholder 5"/>
          <p:cNvSpPr>
            <a:spLocks noGrp="1"/>
          </p:cNvSpPr>
          <p:nvPr>
            <p:ph type="sldNum" sz="quarter" idx="12"/>
          </p:nvPr>
        </p:nvSpPr>
        <p:spPr>
          <a:xfrm>
            <a:off x="10862452" y="381000"/>
            <a:ext cx="643748" cy="365125"/>
          </a:xfrm>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83265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2935694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5800" y="3132666"/>
            <a:ext cx="5311775" cy="308601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3132666"/>
            <a:ext cx="5334000" cy="308601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7477782-FD5F-47F0-9B87-24956FC2C7FF}" type="datetimeFigureOut">
              <a:rPr lang="ru-RU" smtClean="0"/>
              <a:t>14.10.2016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117424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7477782-FD5F-47F0-9B87-24956FC2C7FF}" type="datetimeFigureOut">
              <a:rPr lang="ru-RU" smtClean="0"/>
              <a:t>14.10.2016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4288341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477782-FD5F-47F0-9B87-24956FC2C7FF}" type="datetimeFigureOut">
              <a:rPr lang="ru-RU" smtClean="0"/>
              <a:t>14.10.2016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2648634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ru-RU" smtClean="0"/>
              <a:t>Образец заголовка</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32754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7477782-FD5F-47F0-9B87-24956FC2C7FF}" type="datetimeFigureOut">
              <a:rPr lang="ru-RU" smtClean="0"/>
              <a:t>14.10.2016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759A9F8-4A91-40E9-B860-886F1CA24A83}" type="slidenum">
              <a:rPr lang="ru-RU" smtClean="0"/>
              <a:t>‹#›</a:t>
            </a:fld>
            <a:endParaRPr lang="ru-RU"/>
          </a:p>
        </p:txBody>
      </p:sp>
    </p:spTree>
    <p:extLst>
      <p:ext uri="{BB962C8B-B14F-4D97-AF65-F5344CB8AC3E}">
        <p14:creationId xmlns:p14="http://schemas.microsoft.com/office/powerpoint/2010/main" val="849635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7477782-FD5F-47F0-9B87-24956FC2C7FF}" type="datetimeFigureOut">
              <a:rPr lang="ru-RU" smtClean="0"/>
              <a:t>14.10.2016</a:t>
            </a:fld>
            <a:endParaRPr lang="ru-RU"/>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759A9F8-4A91-40E9-B860-886F1CA24A83}" type="slidenum">
              <a:rPr lang="ru-RU" smtClean="0"/>
              <a:t>‹#›</a:t>
            </a:fld>
            <a:endParaRPr lang="ru-RU"/>
          </a:p>
        </p:txBody>
      </p:sp>
    </p:spTree>
    <p:extLst>
      <p:ext uri="{BB962C8B-B14F-4D97-AF65-F5344CB8AC3E}">
        <p14:creationId xmlns:p14="http://schemas.microsoft.com/office/powerpoint/2010/main" val="2801839189"/>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Внешняя среда организации</a:t>
            </a:r>
            <a:endParaRPr lang="ru-RU" dirty="0"/>
          </a:p>
        </p:txBody>
      </p:sp>
      <p:sp>
        <p:nvSpPr>
          <p:cNvPr id="3" name="Подзаголовок 2"/>
          <p:cNvSpPr>
            <a:spLocks noGrp="1"/>
          </p:cNvSpPr>
          <p:nvPr>
            <p:ph type="subTitle" idx="1"/>
          </p:nvPr>
        </p:nvSpPr>
        <p:spPr>
          <a:xfrm>
            <a:off x="2080591" y="4450177"/>
            <a:ext cx="9144000" cy="1655762"/>
          </a:xfrm>
        </p:spPr>
        <p:txBody>
          <a:bodyPr/>
          <a:lstStyle/>
          <a:p>
            <a:pPr algn="r"/>
            <a:r>
              <a:rPr lang="ru-RU" dirty="0" smtClean="0"/>
              <a:t>Выполнила: </a:t>
            </a:r>
          </a:p>
          <a:p>
            <a:pPr algn="r"/>
            <a:r>
              <a:rPr lang="ru-RU" dirty="0"/>
              <a:t> </a:t>
            </a:r>
            <a:r>
              <a:rPr lang="ru-RU" dirty="0" smtClean="0"/>
              <a:t>                      Солнцева Ирана 201 ЭД</a:t>
            </a:r>
            <a:endParaRPr lang="ru-RU" dirty="0"/>
          </a:p>
        </p:txBody>
      </p:sp>
    </p:spTree>
    <p:extLst>
      <p:ext uri="{BB962C8B-B14F-4D97-AF65-F5344CB8AC3E}">
        <p14:creationId xmlns:p14="http://schemas.microsoft.com/office/powerpoint/2010/main" val="2976053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1305" y="1306286"/>
            <a:ext cx="6096000" cy="3268652"/>
          </a:xfrm>
          <a:prstGeom prst="rect">
            <a:avLst/>
          </a:prstGeom>
        </p:spPr>
        <p:txBody>
          <a:bodyPr>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Для того, чтобы организация работала устойчиво, менеджеры должны выявлять прямые и косвенные факторы внешней среды, которые воздействуют или могут воздействовать на ее функционирование и эффективность ее деятельности.</a:t>
            </a:r>
          </a:p>
          <a:p>
            <a:pPr indent="450215" algn="just">
              <a:lnSpc>
                <a:spcPct val="150000"/>
              </a:lnSpc>
              <a:spcAft>
                <a:spcPts val="0"/>
              </a:spcAft>
            </a:pPr>
            <a:r>
              <a:rPr lang="ru-RU" sz="2000" b="1" dirty="0" smtClean="0">
                <a:effectLst/>
                <a:latin typeface="Times New Roman" panose="02020603050405020304" pitchFamily="18" charset="0"/>
                <a:ea typeface="Times New Roman" panose="02020603050405020304" pitchFamily="18" charset="0"/>
              </a:rPr>
              <a:t>Подвижность среды </a:t>
            </a:r>
            <a:r>
              <a:rPr lang="ru-RU" sz="2000" dirty="0" smtClean="0">
                <a:effectLst/>
                <a:latin typeface="Times New Roman" panose="02020603050405020304" pitchFamily="18" charset="0"/>
                <a:ea typeface="Times New Roman" panose="02020603050405020304" pitchFamily="18" charset="0"/>
              </a:rPr>
              <a:t>- это скорость, с которой происходят изменения в окружении организации.</a:t>
            </a:r>
            <a:endParaRPr lang="ru-RU" sz="2000"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2385391" y="5109507"/>
            <a:ext cx="9303026" cy="1477328"/>
          </a:xfrm>
          <a:prstGeom prst="rect">
            <a:avLst/>
          </a:prstGeom>
        </p:spPr>
        <p:txBody>
          <a:bodyPr wrap="square">
            <a:spAutoFit/>
          </a:bodyPr>
          <a:lstStyle/>
          <a:p>
            <a:pPr indent="450215" algn="just">
              <a:lnSpc>
                <a:spcPct val="150000"/>
              </a:lnSpc>
              <a:spcAft>
                <a:spcPts val="0"/>
              </a:spcAft>
            </a:pPr>
            <a:r>
              <a:rPr lang="ru-RU" sz="2000" b="1" dirty="0" smtClean="0">
                <a:effectLst/>
                <a:latin typeface="Times New Roman" panose="02020603050405020304" pitchFamily="18" charset="0"/>
                <a:ea typeface="Times New Roman" panose="02020603050405020304" pitchFamily="18" charset="0"/>
              </a:rPr>
              <a:t>Неопределенность внешней среды </a:t>
            </a:r>
            <a:r>
              <a:rPr lang="ru-RU" sz="2000" dirty="0" smtClean="0">
                <a:effectLst/>
                <a:latin typeface="Times New Roman" panose="02020603050405020304" pitchFamily="18" charset="0"/>
                <a:ea typeface="Times New Roman" panose="02020603050405020304" pitchFamily="18" charset="0"/>
              </a:rPr>
              <a:t>является функцией количества информации, которой располагает организация (или лицо) по поводу конкретного фактора, а также функцией уверенности в достоверности этой информации.</a:t>
            </a:r>
            <a:endParaRPr lang="ru-RU" sz="2000" dirty="0">
              <a:effectLst/>
              <a:latin typeface="Times New Roman" panose="02020603050405020304" pitchFamily="18" charset="0"/>
              <a:ea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709262" y="1306286"/>
            <a:ext cx="4979155" cy="3313401"/>
          </a:xfrm>
          <a:prstGeom prst="rect">
            <a:avLst/>
          </a:prstGeom>
        </p:spPr>
      </p:pic>
    </p:spTree>
    <p:extLst>
      <p:ext uri="{BB962C8B-B14F-4D97-AF65-F5344CB8AC3E}">
        <p14:creationId xmlns:p14="http://schemas.microsoft.com/office/powerpoint/2010/main" val="3223508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9270" y="1587923"/>
            <a:ext cx="6523384" cy="4708981"/>
          </a:xfrm>
          <a:prstGeom prst="rect">
            <a:avLst/>
          </a:prstGeom>
        </p:spPr>
        <p:txBody>
          <a:bodyPr wrap="square">
            <a:spAutoFit/>
          </a:bodyPr>
          <a:lstStyle/>
          <a:p>
            <a:pPr indent="450215" algn="just">
              <a:lnSpc>
                <a:spcPct val="150000"/>
              </a:lnSpc>
              <a:spcAft>
                <a:spcPts val="0"/>
              </a:spcAft>
            </a:pPr>
            <a:r>
              <a:rPr lang="ru-RU" sz="2000" b="1" dirty="0" smtClean="0">
                <a:effectLst/>
                <a:latin typeface="Times New Roman" panose="02020603050405020304" pitchFamily="18" charset="0"/>
                <a:ea typeface="Times New Roman" panose="02020603050405020304" pitchFamily="18" charset="0"/>
              </a:rPr>
              <a:t>Сильными сигналами </a:t>
            </a:r>
            <a:r>
              <a:rPr lang="ru-RU" sz="2000" dirty="0" smtClean="0">
                <a:effectLst/>
                <a:latin typeface="Times New Roman" panose="02020603050405020304" pitchFamily="18" charset="0"/>
                <a:ea typeface="Times New Roman" panose="02020603050405020304" pitchFamily="18" charset="0"/>
              </a:rPr>
              <a:t>является очевидная и конкретная информация, выявленная в ходе наблюдения за факторами внешней среды, на основании которой организация в состоянии дать оценку значимости этих факторов и принять соответствующие меры.</a:t>
            </a:r>
          </a:p>
          <a:p>
            <a:pPr indent="450215" algn="just">
              <a:lnSpc>
                <a:spcPct val="150000"/>
              </a:lnSpc>
              <a:spcAft>
                <a:spcPts val="0"/>
              </a:spcAft>
            </a:pPr>
            <a:endParaRPr lang="ru-RU" sz="2000" dirty="0" smtClean="0">
              <a:effectLst/>
              <a:latin typeface="Times New Roman" panose="02020603050405020304" pitchFamily="18" charset="0"/>
              <a:ea typeface="Times New Roman" panose="02020603050405020304" pitchFamily="18" charset="0"/>
            </a:endParaRPr>
          </a:p>
          <a:p>
            <a:pPr indent="450215" algn="just">
              <a:lnSpc>
                <a:spcPct val="150000"/>
              </a:lnSpc>
              <a:spcAft>
                <a:spcPts val="0"/>
              </a:spcAft>
            </a:pPr>
            <a:r>
              <a:rPr lang="ru-RU" sz="2000" b="1" dirty="0" smtClean="0">
                <a:effectLst/>
                <a:latin typeface="Times New Roman" panose="02020603050405020304" pitchFamily="18" charset="0"/>
                <a:ea typeface="Times New Roman" panose="02020603050405020304" pitchFamily="18" charset="0"/>
              </a:rPr>
              <a:t>Слабые сигналы </a:t>
            </a:r>
            <a:r>
              <a:rPr lang="ru-RU" sz="2000" dirty="0" smtClean="0">
                <a:effectLst/>
                <a:latin typeface="Times New Roman" panose="02020603050405020304" pitchFamily="18" charset="0"/>
                <a:ea typeface="Times New Roman" panose="02020603050405020304" pitchFamily="18" charset="0"/>
              </a:rPr>
              <a:t>представлены малыми объемами информации, характеризующей появление ранних и неточных признаков изменения определенных факторов внешней среды. </a:t>
            </a:r>
            <a:endParaRPr lang="ru-RU" sz="2000"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331304" y="561418"/>
            <a:ext cx="11396871" cy="830997"/>
          </a:xfrm>
          <a:prstGeom prst="rect">
            <a:avLst/>
          </a:prstGeom>
        </p:spPr>
        <p:txBody>
          <a:bodyPr wrap="square">
            <a:spAutoFit/>
          </a:bodyPr>
          <a:lstStyle/>
          <a:p>
            <a:pPr algn="ctr"/>
            <a:r>
              <a:rPr lang="ru-RU" sz="2400" b="1" dirty="0" smtClean="0"/>
              <a:t>Неопределенность внешней среды характеризуется сильными и слабыми сигналами</a:t>
            </a:r>
            <a:r>
              <a:rPr lang="ru-RU" b="1" dirty="0" smtClean="0"/>
              <a:t>.</a:t>
            </a:r>
            <a:endParaRPr lang="ru-RU" b="1" dirty="0"/>
          </a:p>
        </p:txBody>
      </p:sp>
      <p:pic>
        <p:nvPicPr>
          <p:cNvPr id="4" name="Рисунок 3"/>
          <p:cNvPicPr>
            <a:picLocks noChangeAspect="1"/>
          </p:cNvPicPr>
          <p:nvPr/>
        </p:nvPicPr>
        <p:blipFill>
          <a:blip r:embed="rId2"/>
          <a:stretch>
            <a:fillRect/>
          </a:stretch>
        </p:blipFill>
        <p:spPr>
          <a:xfrm>
            <a:off x="6973958" y="2188680"/>
            <a:ext cx="4754217" cy="3161554"/>
          </a:xfrm>
          <a:prstGeom prst="rect">
            <a:avLst/>
          </a:prstGeom>
        </p:spPr>
      </p:pic>
    </p:spTree>
    <p:extLst>
      <p:ext uri="{BB962C8B-B14F-4D97-AF65-F5344CB8AC3E}">
        <p14:creationId xmlns:p14="http://schemas.microsoft.com/office/powerpoint/2010/main" val="2248155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48868" y="299363"/>
            <a:ext cx="6491970" cy="579967"/>
          </a:xfrm>
          <a:prstGeom prst="rect">
            <a:avLst/>
          </a:prstGeom>
        </p:spPr>
        <p:txBody>
          <a:bodyPr wrap="none">
            <a:spAutoFit/>
          </a:bodyPr>
          <a:lstStyle/>
          <a:p>
            <a:pPr indent="450215" algn="just">
              <a:lnSpc>
                <a:spcPct val="150000"/>
              </a:lnSpc>
              <a:spcAft>
                <a:spcPts val="0"/>
              </a:spcAft>
            </a:pPr>
            <a:r>
              <a:rPr lang="ru-RU" sz="2400" b="1" dirty="0" smtClean="0">
                <a:effectLst/>
                <a:latin typeface="Times New Roman" panose="02020603050405020304" pitchFamily="18" charset="0"/>
                <a:ea typeface="Times New Roman" panose="02020603050405020304" pitchFamily="18" charset="0"/>
              </a:rPr>
              <a:t>Организация как элемент внешней среды</a:t>
            </a:r>
            <a:endParaRPr lang="ru-RU" sz="2400" b="1"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0" y="1137597"/>
            <a:ext cx="6652591" cy="5170646"/>
          </a:xfrm>
          <a:prstGeom prst="rect">
            <a:avLst/>
          </a:prstGeom>
        </p:spPr>
        <p:txBody>
          <a:bodyPr wrap="square">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Деятельность организации всегда подчиняется общим законам и принципам менеджмента. Характер их влияния на деятельность организации определяется теми требованиями, которые формируются в процессе ее взаимоотношений с факторами внешней среды. Именно внешняя среда для каждой организации определяет смысл ее создания, возможности функционирования и результат деятельности. В этом смысле, внешняя среда представляет собой некую глобальную сложнейшую систему, в которую входит множество разнообразных взаимно влияющих друг на друга организаций.</a:t>
            </a:r>
            <a:endParaRPr lang="ru-RU" sz="20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957392" y="2036261"/>
            <a:ext cx="4521683" cy="3373319"/>
          </a:xfrm>
          <a:prstGeom prst="rect">
            <a:avLst/>
          </a:prstGeom>
        </p:spPr>
      </p:pic>
    </p:spTree>
    <p:extLst>
      <p:ext uri="{BB962C8B-B14F-4D97-AF65-F5344CB8AC3E}">
        <p14:creationId xmlns:p14="http://schemas.microsoft.com/office/powerpoint/2010/main" val="436960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6835" y="1654579"/>
            <a:ext cx="6096000" cy="4191981"/>
          </a:xfrm>
          <a:prstGeom prst="rect">
            <a:avLst/>
          </a:prstGeom>
        </p:spPr>
        <p:txBody>
          <a:bodyPr>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Влияние внешней среды на деятельность организации происходит при помощи установления определенных условий и форм взаимодействия. Условия, которые определяются внешней средой, воздействуют на процесс формирования системы целей, возможностей использования всех видов и объемов ресурсов, поставки организацией результатов своей производственной деятельности (товара, продукта, услуги). </a:t>
            </a:r>
            <a:endParaRPr lang="ru-RU" sz="2000" dirty="0">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6823858" y="1654579"/>
            <a:ext cx="5011346" cy="4383404"/>
          </a:xfrm>
          <a:prstGeom prst="rect">
            <a:avLst/>
          </a:prstGeom>
        </p:spPr>
      </p:pic>
    </p:spTree>
    <p:extLst>
      <p:ext uri="{BB962C8B-B14F-4D97-AF65-F5344CB8AC3E}">
        <p14:creationId xmlns:p14="http://schemas.microsoft.com/office/powerpoint/2010/main" val="1672539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0903" y="1738379"/>
            <a:ext cx="10416210" cy="3970318"/>
          </a:xfrm>
          <a:prstGeom prst="rect">
            <a:avLst/>
          </a:prstGeom>
        </p:spPr>
        <p:txBody>
          <a:bodyPr wrap="square">
            <a:spAutoFit/>
          </a:bodyPr>
          <a:lstStyle/>
          <a:p>
            <a:pPr indent="450215" algn="just">
              <a:lnSpc>
                <a:spcPct val="150000"/>
              </a:lnSpc>
              <a:spcAft>
                <a:spcPts val="0"/>
              </a:spcAft>
            </a:pPr>
            <a:r>
              <a:rPr lang="ru-RU" sz="2400" dirty="0" smtClean="0">
                <a:effectLst/>
                <a:latin typeface="Times New Roman" panose="02020603050405020304" pitchFamily="18" charset="0"/>
                <a:ea typeface="Times New Roman" panose="02020603050405020304" pitchFamily="18" charset="0"/>
              </a:rPr>
              <a:t>Внешняя среда для организации чрезвычайно сложна и разнообразна. Все факторы внешней среды взаимосвязаны и значение их меняется от организации к организации, от подразделения к подразделению в пределах одного и того же предприятия. Несмотря на такие сложности и трудности организации, желающей обеспечить себе выживание и достижение поставленных целей, следует постоянно быть в состоянии эффективно реагировать и приспосабливаться к изменениям внешнего окружения.</a:t>
            </a:r>
            <a:endParaRPr lang="ru-RU"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62427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87894" y="1783211"/>
            <a:ext cx="4253949" cy="3170099"/>
          </a:xfrm>
          <a:prstGeom prst="rect">
            <a:avLst/>
          </a:prstGeom>
        </p:spPr>
        <p:txBody>
          <a:bodyPr wrap="square">
            <a:spAutoFit/>
          </a:bodyPr>
          <a:lstStyle/>
          <a:p>
            <a:r>
              <a:rPr lang="ru-RU" sz="2000" dirty="0" smtClean="0">
                <a:effectLst/>
                <a:latin typeface="Times New Roman" panose="02020603050405020304" pitchFamily="18" charset="0"/>
                <a:ea typeface="Calibri" panose="020F0502020204030204" pitchFamily="34" charset="0"/>
              </a:rPr>
              <a:t>Актуальность темы обусловлена тем, что современная внешняя среда предприятий характеризуется чрезвычайно высокой степенью сложности, динамизма и неопределенности. Способность приспосабливаться к изменениям во внешней среде – основное условие в бизнесе и других сферах жизнедеятельности. </a:t>
            </a:r>
            <a:endParaRPr lang="ru-RU" sz="2000" dirty="0"/>
          </a:p>
        </p:txBody>
      </p:sp>
      <p:pic>
        <p:nvPicPr>
          <p:cNvPr id="3" name="Рисунок 2"/>
          <p:cNvPicPr>
            <a:picLocks noChangeAspect="1"/>
          </p:cNvPicPr>
          <p:nvPr/>
        </p:nvPicPr>
        <p:blipFill>
          <a:blip r:embed="rId2"/>
          <a:stretch>
            <a:fillRect/>
          </a:stretch>
        </p:blipFill>
        <p:spPr>
          <a:xfrm>
            <a:off x="5871575" y="1540772"/>
            <a:ext cx="5604807" cy="3813106"/>
          </a:xfrm>
          <a:prstGeom prst="rect">
            <a:avLst/>
          </a:prstGeom>
        </p:spPr>
      </p:pic>
    </p:spTree>
    <p:extLst>
      <p:ext uri="{BB962C8B-B14F-4D97-AF65-F5344CB8AC3E}">
        <p14:creationId xmlns:p14="http://schemas.microsoft.com/office/powerpoint/2010/main" val="967879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5617" y="1665239"/>
            <a:ext cx="4717774" cy="3477875"/>
          </a:xfrm>
          <a:prstGeom prst="rect">
            <a:avLst/>
          </a:prstGeom>
        </p:spPr>
        <p:txBody>
          <a:bodyPr wrap="square">
            <a:spAutoFit/>
          </a:bodyPr>
          <a:lstStyle/>
          <a:p>
            <a:r>
              <a:rPr lang="ru-RU" dirty="0" smtClean="0">
                <a:effectLst/>
                <a:latin typeface="Calibri" panose="020F0502020204030204" pitchFamily="34" charset="0"/>
                <a:ea typeface="Calibri" panose="020F0502020204030204" pitchFamily="34" charset="0"/>
                <a:cs typeface="Times New Roman" panose="02020603050405020304" pitchFamily="18" charset="0"/>
              </a:rPr>
              <a:t> </a:t>
            </a:r>
            <a:r>
              <a:rPr lang="ru-RU" sz="2000" dirty="0" smtClean="0">
                <a:effectLst/>
                <a:latin typeface="Times New Roman" panose="02020603050405020304" pitchFamily="18" charset="0"/>
                <a:ea typeface="Calibri" panose="020F0502020204030204" pitchFamily="34" charset="0"/>
                <a:cs typeface="Times New Roman" panose="02020603050405020304" pitchFamily="18" charset="0"/>
              </a:rPr>
              <a:t>Любая организация находится и функционирует в среде. Каждое действие всех без исключения организаций возможно только в том случае, если среда допускает его осуществление. Внутренняя среда организации является источником ее жизненной силы, а внешняя среда – источник, питающий организацию ресурсами, необходимыми для поддержания ее внутреннего потенциала на должном уровне.</a:t>
            </a:r>
            <a:endParaRPr lang="ru-RU" sz="2000" dirty="0"/>
          </a:p>
        </p:txBody>
      </p:sp>
      <p:pic>
        <p:nvPicPr>
          <p:cNvPr id="3" name="Рисунок 2"/>
          <p:cNvPicPr>
            <a:picLocks noChangeAspect="1"/>
          </p:cNvPicPr>
          <p:nvPr/>
        </p:nvPicPr>
        <p:blipFill>
          <a:blip r:embed="rId2"/>
          <a:stretch>
            <a:fillRect/>
          </a:stretch>
        </p:blipFill>
        <p:spPr>
          <a:xfrm>
            <a:off x="6352760" y="1029527"/>
            <a:ext cx="4633291" cy="4678715"/>
          </a:xfrm>
          <a:prstGeom prst="rect">
            <a:avLst/>
          </a:prstGeom>
        </p:spPr>
      </p:pic>
    </p:spTree>
    <p:extLst>
      <p:ext uri="{BB962C8B-B14F-4D97-AF65-F5344CB8AC3E}">
        <p14:creationId xmlns:p14="http://schemas.microsoft.com/office/powerpoint/2010/main" val="3244190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6384350" y="1393820"/>
            <a:ext cx="5666017" cy="4120739"/>
          </a:xfrm>
          <a:prstGeom prst="rect">
            <a:avLst/>
          </a:prstGeom>
        </p:spPr>
      </p:pic>
      <p:sp>
        <p:nvSpPr>
          <p:cNvPr id="2" name="Прямоугольник 1"/>
          <p:cNvSpPr/>
          <p:nvPr/>
        </p:nvSpPr>
        <p:spPr>
          <a:xfrm>
            <a:off x="159026" y="1393821"/>
            <a:ext cx="6096000" cy="4653646"/>
          </a:xfrm>
          <a:prstGeom prst="rect">
            <a:avLst/>
          </a:prstGeom>
        </p:spPr>
        <p:txBody>
          <a:bodyPr>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Функционирование ранее рассмотренных внутренних элементов организации в значительной мере зависит от воздействия факторов внешней среды. Внешнее окружение настолько нестабильно и настолько непредсказуемо, что без понимания действия переменных этого окружения невозможно эффективное выполнение управленческих функций. Эффективное обеспечение деятельности организации - это своевременное и адекватное реагирование на поведение внешней среды.</a:t>
            </a:r>
            <a:endParaRPr lang="ru-RU"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366225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7322" y="1217258"/>
            <a:ext cx="5261113" cy="5115311"/>
          </a:xfrm>
          <a:prstGeom prst="rect">
            <a:avLst/>
          </a:prstGeom>
        </p:spPr>
        <p:txBody>
          <a:bodyPr wrap="square">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Концепция организации как открытой социальной системы базируется на таком мышлении, согласно которому все внутриорганизационное построение системы управления есть ничто иное как ответ на различные по своей природе воздействия со стороны внешней среды организации и некоторых других характеристик ее организационного контекста, в частности, технологии производства и качества ее человеческих ресурсов.</a:t>
            </a:r>
            <a:endParaRPr lang="ru-RU" sz="2000" dirty="0">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6381542" y="2013502"/>
            <a:ext cx="5321527" cy="2990022"/>
          </a:xfrm>
          <a:prstGeom prst="rect">
            <a:avLst/>
          </a:prstGeom>
        </p:spPr>
      </p:pic>
    </p:spTree>
    <p:extLst>
      <p:ext uri="{BB962C8B-B14F-4D97-AF65-F5344CB8AC3E}">
        <p14:creationId xmlns:p14="http://schemas.microsoft.com/office/powerpoint/2010/main" val="2881279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8713" y="1618207"/>
            <a:ext cx="4558748" cy="3785652"/>
          </a:xfrm>
          <a:prstGeom prst="rect">
            <a:avLst/>
          </a:prstGeom>
        </p:spPr>
        <p:txBody>
          <a:bodyPr wrap="square">
            <a:spAutoFit/>
          </a:bodyPr>
          <a:lstStyle/>
          <a:p>
            <a:r>
              <a:rPr lang="ru-RU" sz="2000" dirty="0" smtClean="0"/>
              <a:t>Изменение внешней среды оказывает серьезное влияние на управляемость организации. В настоящее время число новых задач управления, обусловленных изменениями внешней обстановки, неуклонно возрастает. Многие из них принципиально новы и не могут быть решены, исходя из опыта, полученного в предыдущей управленческой практике.</a:t>
            </a:r>
            <a:endParaRPr lang="ru-RU" sz="2000" dirty="0"/>
          </a:p>
        </p:txBody>
      </p:sp>
      <p:pic>
        <p:nvPicPr>
          <p:cNvPr id="3" name="Рисунок 2"/>
          <p:cNvPicPr>
            <a:picLocks noChangeAspect="1"/>
          </p:cNvPicPr>
          <p:nvPr/>
        </p:nvPicPr>
        <p:blipFill>
          <a:blip r:embed="rId2"/>
          <a:stretch>
            <a:fillRect/>
          </a:stretch>
        </p:blipFill>
        <p:spPr>
          <a:xfrm>
            <a:off x="7159487" y="1962764"/>
            <a:ext cx="3810000" cy="2857500"/>
          </a:xfrm>
          <a:prstGeom prst="rect">
            <a:avLst/>
          </a:prstGeom>
        </p:spPr>
      </p:pic>
    </p:spTree>
    <p:extLst>
      <p:ext uri="{BB962C8B-B14F-4D97-AF65-F5344CB8AC3E}">
        <p14:creationId xmlns:p14="http://schemas.microsoft.com/office/powerpoint/2010/main" val="196645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7566" y="1380569"/>
            <a:ext cx="6096000" cy="4653646"/>
          </a:xfrm>
          <a:prstGeom prst="rect">
            <a:avLst/>
          </a:prstGeom>
        </p:spPr>
        <p:txBody>
          <a:bodyPr>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Внешнее окружение организации велико и чрезвычайно разнообразно, и было бы пустой тратой сил пытаться учесть все факторы среды. Поэтому одна из первоочередных проблем, которую менеджер обязан разрешить, если он придерживается концепции открытой системы, - это определение элементов внешней среды. Более того, он должен предложить подходящие способы реагирования на внешние воздействия, а для этого он должен знать их характеристики, т. е. характер их влияния.</a:t>
            </a:r>
            <a:endParaRPr lang="ru-RU" sz="2000" dirty="0">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7505149" y="1868557"/>
            <a:ext cx="4232964" cy="3174723"/>
          </a:xfrm>
          <a:prstGeom prst="rect">
            <a:avLst/>
          </a:prstGeom>
        </p:spPr>
      </p:pic>
    </p:spTree>
    <p:extLst>
      <p:ext uri="{BB962C8B-B14F-4D97-AF65-F5344CB8AC3E}">
        <p14:creationId xmlns:p14="http://schemas.microsoft.com/office/powerpoint/2010/main" val="2153975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31699" y="418632"/>
            <a:ext cx="6169574" cy="579967"/>
          </a:xfrm>
          <a:prstGeom prst="rect">
            <a:avLst/>
          </a:prstGeom>
        </p:spPr>
        <p:txBody>
          <a:bodyPr wrap="none">
            <a:spAutoFit/>
          </a:bodyPr>
          <a:lstStyle/>
          <a:p>
            <a:pPr indent="450215" algn="just">
              <a:lnSpc>
                <a:spcPct val="150000"/>
              </a:lnSpc>
              <a:spcAft>
                <a:spcPts val="0"/>
              </a:spcAft>
            </a:pPr>
            <a:r>
              <a:rPr lang="ru-RU" sz="2400" b="1" dirty="0" smtClean="0">
                <a:effectLst/>
                <a:latin typeface="Times New Roman" panose="02020603050405020304" pitchFamily="18" charset="0"/>
                <a:ea typeface="Times New Roman" panose="02020603050405020304" pitchFamily="18" charset="0"/>
              </a:rPr>
              <a:t>Общие характеристики внешней среды</a:t>
            </a:r>
            <a:endParaRPr lang="ru-RU" sz="2400" b="1"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318051" y="1208169"/>
            <a:ext cx="11396871" cy="1421992"/>
          </a:xfrm>
          <a:prstGeom prst="rect">
            <a:avLst/>
          </a:prstGeom>
        </p:spPr>
        <p:txBody>
          <a:bodyPr wrap="square">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В практике деятельности организаций имеет место сложное взаимодействие и влияние переменных элементов организации на факторы внешней среды. Очевидно, что каждый отдельно взятый фактор будет воздействовать на различные организации по-разному.</a:t>
            </a:r>
            <a:endParaRPr lang="ru-RU" sz="2000" dirty="0">
              <a:effectLst/>
              <a:latin typeface="Times New Roman" panose="02020603050405020304" pitchFamily="18" charset="0"/>
              <a:ea typeface="Times New Roman" panose="02020603050405020304" pitchFamily="18" charset="0"/>
            </a:endParaRPr>
          </a:p>
        </p:txBody>
      </p:sp>
      <p:sp>
        <p:nvSpPr>
          <p:cNvPr id="4" name="Прямоугольник 3"/>
          <p:cNvSpPr/>
          <p:nvPr/>
        </p:nvSpPr>
        <p:spPr>
          <a:xfrm>
            <a:off x="821634" y="2878460"/>
            <a:ext cx="6096000" cy="2806987"/>
          </a:xfrm>
          <a:prstGeom prst="rect">
            <a:avLst/>
          </a:prstGeom>
        </p:spPr>
        <p:txBody>
          <a:bodyPr>
            <a:spAutoFit/>
          </a:bodyPr>
          <a:lstStyle/>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Эти четыре характеристики, взятые из книги М. X. </a:t>
            </a:r>
            <a:r>
              <a:rPr lang="ru-RU" sz="2000" dirty="0" err="1" smtClean="0">
                <a:effectLst/>
                <a:latin typeface="Times New Roman" panose="02020603050405020304" pitchFamily="18" charset="0"/>
                <a:ea typeface="Times New Roman" panose="02020603050405020304" pitchFamily="18" charset="0"/>
              </a:rPr>
              <a:t>Мескона</a:t>
            </a:r>
            <a:r>
              <a:rPr lang="ru-RU" sz="2000" dirty="0" smtClean="0">
                <a:effectLst/>
                <a:latin typeface="Times New Roman" panose="02020603050405020304" pitchFamily="18" charset="0"/>
                <a:ea typeface="Times New Roman" panose="02020603050405020304" pitchFamily="18" charset="0"/>
              </a:rPr>
              <a:t> и др., следующие:</a:t>
            </a:r>
          </a:p>
          <a:p>
            <a:pPr marL="342900" lvl="0" indent="-342900" algn="just">
              <a:lnSpc>
                <a:spcPct val="150000"/>
              </a:lnSpc>
              <a:spcAft>
                <a:spcPts val="0"/>
              </a:spcAft>
              <a:buFont typeface="+mj-lt"/>
              <a:buAutoNum type="arabicPeriod"/>
            </a:pPr>
            <a:r>
              <a:rPr lang="ru-RU" sz="2000" dirty="0" smtClean="0">
                <a:effectLst/>
                <a:latin typeface="Times New Roman" panose="02020603050405020304" pitchFamily="18" charset="0"/>
                <a:ea typeface="Times New Roman" panose="02020603050405020304" pitchFamily="18" charset="0"/>
                <a:cs typeface="Times New Roman" panose="02020603050405020304" pitchFamily="18" charset="0"/>
              </a:rPr>
              <a:t>взаимосвязанность факторов внешней среды;</a:t>
            </a:r>
          </a:p>
          <a:p>
            <a:pPr marL="342900" lvl="0" indent="-342900" algn="just">
              <a:lnSpc>
                <a:spcPct val="150000"/>
              </a:lnSpc>
              <a:spcAft>
                <a:spcPts val="0"/>
              </a:spcAft>
              <a:buFont typeface="+mj-lt"/>
              <a:buAutoNum type="arabicPeriod"/>
            </a:pPr>
            <a:r>
              <a:rPr lang="ru-RU" sz="2000" dirty="0" smtClean="0">
                <a:effectLst/>
                <a:latin typeface="Times New Roman" panose="02020603050405020304" pitchFamily="18" charset="0"/>
                <a:ea typeface="Times New Roman" panose="02020603050405020304" pitchFamily="18" charset="0"/>
                <a:cs typeface="Times New Roman" panose="02020603050405020304" pitchFamily="18" charset="0"/>
              </a:rPr>
              <a:t>сложность внешней среды;</a:t>
            </a:r>
          </a:p>
          <a:p>
            <a:pPr marL="342900" lvl="0" indent="-342900" algn="just">
              <a:lnSpc>
                <a:spcPct val="150000"/>
              </a:lnSpc>
              <a:spcAft>
                <a:spcPts val="0"/>
              </a:spcAft>
              <a:buFont typeface="+mj-lt"/>
              <a:buAutoNum type="arabicPeriod"/>
            </a:pPr>
            <a:r>
              <a:rPr lang="ru-RU" sz="2000" dirty="0" smtClean="0">
                <a:effectLst/>
                <a:latin typeface="Times New Roman" panose="02020603050405020304" pitchFamily="18" charset="0"/>
                <a:ea typeface="Times New Roman" panose="02020603050405020304" pitchFamily="18" charset="0"/>
                <a:cs typeface="Times New Roman" panose="02020603050405020304" pitchFamily="18" charset="0"/>
              </a:rPr>
              <a:t>подвижность внешней среды;</a:t>
            </a:r>
          </a:p>
          <a:p>
            <a:pPr marL="342900" lvl="0" indent="-342900" algn="just">
              <a:lnSpc>
                <a:spcPct val="150000"/>
              </a:lnSpc>
              <a:spcAft>
                <a:spcPts val="0"/>
              </a:spcAft>
              <a:buFont typeface="+mj-lt"/>
              <a:buAutoNum type="arabicPeriod"/>
            </a:pPr>
            <a:r>
              <a:rPr lang="ru-RU" sz="2000" dirty="0" smtClean="0">
                <a:effectLst/>
                <a:latin typeface="Times New Roman" panose="02020603050405020304" pitchFamily="18" charset="0"/>
                <a:ea typeface="Times New Roman" panose="02020603050405020304" pitchFamily="18" charset="0"/>
                <a:cs typeface="Times New Roman" panose="02020603050405020304" pitchFamily="18" charset="0"/>
              </a:rPr>
              <a:t>неопределенность внешней среды. </a:t>
            </a:r>
            <a:endParaRPr lang="ru-RU"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rot="2256507">
            <a:off x="8324021" y="2845233"/>
            <a:ext cx="1905000" cy="2724150"/>
          </a:xfrm>
          <a:prstGeom prst="rect">
            <a:avLst/>
          </a:prstGeom>
        </p:spPr>
      </p:pic>
    </p:spTree>
    <p:extLst>
      <p:ext uri="{BB962C8B-B14F-4D97-AF65-F5344CB8AC3E}">
        <p14:creationId xmlns:p14="http://schemas.microsoft.com/office/powerpoint/2010/main" val="1984713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4556" y="1570781"/>
            <a:ext cx="5102087" cy="4191981"/>
          </a:xfrm>
          <a:prstGeom prst="rect">
            <a:avLst/>
          </a:prstGeom>
        </p:spPr>
        <p:txBody>
          <a:bodyPr wrap="square">
            <a:spAutoFit/>
          </a:bodyPr>
          <a:lstStyle/>
          <a:p>
            <a:pPr indent="450215" algn="just">
              <a:lnSpc>
                <a:spcPct val="150000"/>
              </a:lnSpc>
              <a:spcAft>
                <a:spcPts val="0"/>
              </a:spcAft>
            </a:pPr>
            <a:r>
              <a:rPr lang="ru-RU" sz="2000" b="1" dirty="0" smtClean="0">
                <a:effectLst/>
                <a:latin typeface="Times New Roman" panose="02020603050405020304" pitchFamily="18" charset="0"/>
                <a:ea typeface="Times New Roman" panose="02020603050405020304" pitchFamily="18" charset="0"/>
              </a:rPr>
              <a:t>Взаимосвязанность факторов внешней среды </a:t>
            </a:r>
            <a:r>
              <a:rPr lang="ru-RU" sz="2000" dirty="0" smtClean="0">
                <a:effectLst/>
                <a:latin typeface="Times New Roman" panose="02020603050405020304" pitchFamily="18" charset="0"/>
                <a:ea typeface="Times New Roman" panose="02020603050405020304" pitchFamily="18" charset="0"/>
              </a:rPr>
              <a:t>- это уровень силы, с которой изменение одного фактора воздействует на другие факторы.</a:t>
            </a:r>
          </a:p>
          <a:p>
            <a:pPr indent="450215" algn="just">
              <a:lnSpc>
                <a:spcPct val="150000"/>
              </a:lnSpc>
              <a:spcAft>
                <a:spcPts val="0"/>
              </a:spcAft>
            </a:pPr>
            <a:r>
              <a:rPr lang="ru-RU" sz="2000" dirty="0" smtClean="0">
                <a:effectLst/>
                <a:latin typeface="Times New Roman" panose="02020603050405020304" pitchFamily="18" charset="0"/>
                <a:ea typeface="Times New Roman" panose="02020603050405020304" pitchFamily="18" charset="0"/>
              </a:rPr>
              <a:t>Под сложностью внешней среды подразумевается комплекс факторов, на которые организация обязана реагировать, а также уровень вариативности каждого фактора.</a:t>
            </a:r>
            <a:endParaRPr lang="ru-RU" sz="2000" dirty="0">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6386715" y="1739140"/>
            <a:ext cx="5512494" cy="3084651"/>
          </a:xfrm>
          <a:prstGeom prst="rect">
            <a:avLst/>
          </a:prstGeom>
        </p:spPr>
      </p:pic>
    </p:spTree>
    <p:extLst>
      <p:ext uri="{BB962C8B-B14F-4D97-AF65-F5344CB8AC3E}">
        <p14:creationId xmlns:p14="http://schemas.microsoft.com/office/powerpoint/2010/main" val="1598849539"/>
      </p:ext>
    </p:extLst>
  </p:cSld>
  <p:clrMapOvr>
    <a:masterClrMapping/>
  </p:clrMapOvr>
</p:sld>
</file>

<file path=ppt/theme/theme1.xml><?xml version="1.0" encoding="utf-8"?>
<a:theme xmlns:a="http://schemas.openxmlformats.org/drawingml/2006/main" name="След самолета">
  <a:themeElements>
    <a:clrScheme name="След самолета">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След самолета">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лед самолета">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docProps/app.xml><?xml version="1.0" encoding="utf-8"?>
<Properties xmlns="http://schemas.openxmlformats.org/officeDocument/2006/extended-properties" xmlns:vt="http://schemas.openxmlformats.org/officeDocument/2006/docPropsVTypes">
  <Template>TM04033937[[fn=След самолета]]</Template>
  <TotalTime>43</TotalTime>
  <Words>770</Words>
  <Application>Microsoft Office PowerPoint</Application>
  <PresentationFormat>Широкоэкранный</PresentationFormat>
  <Paragraphs>29</Paragraphs>
  <Slides>14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Calibri</vt:lpstr>
      <vt:lpstr>Century Gothic</vt:lpstr>
      <vt:lpstr>Times New Roman</vt:lpstr>
      <vt:lpstr>След самолета</vt:lpstr>
      <vt:lpstr>Внешняя среда организации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Внешняя среда организации</dc:title>
  <dc:creator>ИРА</dc:creator>
  <cp:lastModifiedBy>ИРА</cp:lastModifiedBy>
  <cp:revision>5</cp:revision>
  <dcterms:created xsi:type="dcterms:W3CDTF">2016-10-13T20:17:33Z</dcterms:created>
  <dcterms:modified xsi:type="dcterms:W3CDTF">2016-10-13T21:00:44Z</dcterms:modified>
</cp:coreProperties>
</file>