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524CABC-2823-49A7-9ACB-C731958E6C9C}">
          <p14:sldIdLst>
            <p14:sldId id="256"/>
            <p14:sldId id="257"/>
            <p14:sldId id="260"/>
            <p14:sldId id="258"/>
            <p14:sldId id="261"/>
            <p14:sldId id="262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8BCD9B24-E8A6-4975-8E00-10CFFBD0C591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870D340-A6F3-45AE-B65A-C9B7DD0487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093296"/>
            <a:ext cx="8964488" cy="990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16632"/>
            <a:ext cx="79563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>
                <a:latin typeface="+mj-lt"/>
              </a:rPr>
              <a:t>Роль </a:t>
            </a:r>
            <a:r>
              <a:rPr lang="ru-RU" sz="4000" dirty="0" smtClean="0">
                <a:latin typeface="+mj-lt"/>
              </a:rPr>
              <a:t>крещения Руси</a:t>
            </a:r>
            <a:r>
              <a:rPr lang="en-US" sz="4000" dirty="0" smtClean="0">
                <a:latin typeface="+mj-lt"/>
              </a:rPr>
              <a:t> </a:t>
            </a:r>
            <a:r>
              <a:rPr lang="ru-RU" sz="4000" dirty="0" smtClean="0">
                <a:latin typeface="+mj-lt"/>
              </a:rPr>
              <a:t>в развитии</a:t>
            </a:r>
            <a:endParaRPr lang="en-US" sz="4000" dirty="0" smtClean="0">
              <a:latin typeface="+mj-lt"/>
            </a:endParaRPr>
          </a:p>
          <a:p>
            <a:pPr algn="r"/>
            <a:r>
              <a:rPr lang="ru-RU" sz="4000" dirty="0" smtClean="0">
                <a:latin typeface="+mj-lt"/>
              </a:rPr>
              <a:t> древнерусского</a:t>
            </a:r>
            <a:r>
              <a:rPr lang="ru-RU" sz="4000" dirty="0">
                <a:latin typeface="+mj-lt"/>
              </a:rPr>
              <a:t> </a:t>
            </a:r>
            <a:r>
              <a:rPr lang="ru-RU" sz="4000" dirty="0" smtClean="0">
                <a:latin typeface="+mj-lt"/>
              </a:rPr>
              <a:t> </a:t>
            </a:r>
          </a:p>
          <a:p>
            <a:pPr algn="r"/>
            <a:r>
              <a:rPr lang="ru-RU" sz="4000" dirty="0" smtClean="0">
                <a:latin typeface="+mj-lt"/>
              </a:rPr>
              <a:t>государства</a:t>
            </a:r>
            <a:endParaRPr lang="ru-RU" sz="4000" dirty="0">
              <a:latin typeface="+mj-lt"/>
            </a:endParaRPr>
          </a:p>
        </p:txBody>
      </p:sp>
      <p:pic>
        <p:nvPicPr>
          <p:cNvPr id="4100" name="Picture 4" descr="http://podolyanin.com.ua/upload/medialibrary/784/7843a8e46d98f350a98ebdb60556bb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12" y="2204864"/>
            <a:ext cx="7620000" cy="395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23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8919" y="260648"/>
            <a:ext cx="6781800" cy="1168152"/>
          </a:xfrm>
        </p:spPr>
        <p:txBody>
          <a:bodyPr>
            <a:noAutofit/>
          </a:bodyPr>
          <a:lstStyle/>
          <a:p>
            <a:pPr algn="r"/>
            <a:r>
              <a:rPr lang="ru-RU" sz="4400" dirty="0"/>
              <a:t>П</a:t>
            </a:r>
            <a:r>
              <a:rPr lang="ru-RU" sz="4400" dirty="0" smtClean="0"/>
              <a:t>редпосылки </a:t>
            </a:r>
            <a:r>
              <a:rPr lang="ru-RU" sz="4400" dirty="0"/>
              <a:t>христианизации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7745" y="2358172"/>
            <a:ext cx="9144000" cy="4248472"/>
          </a:xfrm>
        </p:spPr>
        <p:txBody>
          <a:bodyPr>
            <a:normAutofit/>
          </a:bodyPr>
          <a:lstStyle/>
          <a:p>
            <a:r>
              <a:rPr lang="ru-RU" dirty="0"/>
              <a:t>Процесс разложения первобытнообщинного строя набирал </a:t>
            </a:r>
            <a:r>
              <a:rPr lang="ru-RU" dirty="0" smtClean="0"/>
              <a:t>темпы</a:t>
            </a:r>
          </a:p>
          <a:p>
            <a:r>
              <a:rPr lang="ru-RU" dirty="0" smtClean="0"/>
              <a:t>Возникало деление </a:t>
            </a:r>
            <a:r>
              <a:rPr lang="ru-RU" dirty="0"/>
              <a:t>на богатых и бедных. </a:t>
            </a:r>
            <a:endParaRPr lang="ru-RU" dirty="0" smtClean="0"/>
          </a:p>
          <a:p>
            <a:r>
              <a:rPr lang="ru-RU" dirty="0" smtClean="0"/>
              <a:t>Складывавшийся </a:t>
            </a:r>
            <a:r>
              <a:rPr lang="ru-RU" dirty="0"/>
              <a:t>феодальный строй нуждался в феодальной идеологии, которая оправдывала </a:t>
            </a:r>
            <a:r>
              <a:rPr lang="ru-RU" dirty="0" smtClean="0"/>
              <a:t>бы</a:t>
            </a:r>
          </a:p>
          <a:p>
            <a:pPr marL="1620838" indent="-457200">
              <a:buFont typeface="+mj-lt"/>
              <a:buAutoNum type="arabicPeriod"/>
            </a:pPr>
            <a:r>
              <a:rPr lang="ru-RU" dirty="0" smtClean="0"/>
              <a:t>социальное </a:t>
            </a:r>
            <a:r>
              <a:rPr lang="ru-RU" dirty="0"/>
              <a:t>расслоение </a:t>
            </a:r>
            <a:r>
              <a:rPr lang="ru-RU" dirty="0" smtClean="0"/>
              <a:t>общества</a:t>
            </a:r>
          </a:p>
          <a:p>
            <a:pPr marL="1620838" indent="-457200">
              <a:buFont typeface="+mj-lt"/>
              <a:buAutoNum type="arabicPeriod"/>
            </a:pPr>
            <a:r>
              <a:rPr lang="ru-RU" dirty="0" smtClean="0"/>
              <a:t>эксплуатацию </a:t>
            </a:r>
            <a:r>
              <a:rPr lang="ru-RU" dirty="0"/>
              <a:t>человека человеком </a:t>
            </a:r>
          </a:p>
          <a:p>
            <a:pPr marL="1620838" indent="-457200">
              <a:buFont typeface="+mj-lt"/>
              <a:buAutoNum type="arabicPeriod"/>
            </a:pPr>
            <a:r>
              <a:rPr lang="ru-RU" dirty="0" smtClean="0"/>
              <a:t>оправдывала </a:t>
            </a:r>
            <a:r>
              <a:rPr lang="ru-RU" dirty="0"/>
              <a:t>в их глазах насилие государственной власти.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3394662" cy="23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766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437984" cy="1152128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Выбор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2420888"/>
            <a:ext cx="3657600" cy="3623312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ru-RU" sz="4000" dirty="0" smtClean="0">
                <a:latin typeface="+mj-lt"/>
              </a:rPr>
              <a:t>Ислам</a:t>
            </a:r>
          </a:p>
          <a:p>
            <a:r>
              <a:rPr lang="ru-RU" dirty="0"/>
              <a:t>Ислам исповедовался в странах, находившихся далеко от центра Киевского государства и вне сферы его активной внешнеполитической </a:t>
            </a:r>
            <a:r>
              <a:rPr lang="ru-RU" dirty="0" smtClean="0"/>
              <a:t>деятельности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32485" y="2348880"/>
            <a:ext cx="4212468" cy="36300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900" dirty="0" smtClean="0">
                <a:latin typeface="+mj-lt"/>
              </a:rPr>
              <a:t>Христианство</a:t>
            </a:r>
            <a:endParaRPr lang="ru-RU" dirty="0"/>
          </a:p>
          <a:p>
            <a:r>
              <a:rPr lang="ru-RU" dirty="0"/>
              <a:t>Зато христианство прочно утвердилось не только в Византии, </a:t>
            </a:r>
            <a:r>
              <a:rPr lang="ru-RU" dirty="0" smtClean="0"/>
              <a:t>но </a:t>
            </a:r>
            <a:r>
              <a:rPr lang="ru-RU" dirty="0"/>
              <a:t>и в соседних </a:t>
            </a:r>
            <a:r>
              <a:rPr lang="ru-RU" dirty="0" smtClean="0"/>
              <a:t>государствах. </a:t>
            </a:r>
          </a:p>
          <a:p>
            <a:r>
              <a:rPr lang="ru-RU" dirty="0" smtClean="0"/>
              <a:t>Уже </a:t>
            </a:r>
            <a:r>
              <a:rPr lang="ru-RU" dirty="0"/>
              <a:t>в IX веке на Руси появлялись византийские и римские </a:t>
            </a:r>
            <a:r>
              <a:rPr lang="ru-RU" dirty="0" smtClean="0"/>
              <a:t>миссионеры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340768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Такой идеологией могла быть только религия, сложившаяся в классовом </a:t>
            </a:r>
            <a:r>
              <a:rPr lang="ru-RU" sz="2400" dirty="0" smtClean="0"/>
              <a:t>обществе. Ими были: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75118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781800" cy="792088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Пути христианизации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80920" cy="1080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Христианизацию Киевской Руси можно было осуществить либо с ориентацией на Рим, либо при посредстве Византия. 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162438"/>
            <a:ext cx="417646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+mj-lt"/>
              </a:rPr>
              <a:t>О</a:t>
            </a:r>
            <a:r>
              <a:rPr lang="ru-RU" sz="2800" dirty="0" smtClean="0">
                <a:latin typeface="+mj-lt"/>
              </a:rPr>
              <a:t>риентация </a:t>
            </a:r>
            <a:r>
              <a:rPr lang="ru-RU" sz="2800" dirty="0">
                <a:latin typeface="+mj-lt"/>
              </a:rPr>
              <a:t>на Рим </a:t>
            </a:r>
            <a:endParaRPr lang="ru-RU" sz="2800" dirty="0" smtClean="0">
              <a:latin typeface="+mj-lt"/>
            </a:endParaRPr>
          </a:p>
          <a:p>
            <a:endParaRPr lang="ru-RU" sz="2800" dirty="0" smtClean="0">
              <a:latin typeface="+mj-lt"/>
            </a:endParaRP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К</a:t>
            </a:r>
            <a:r>
              <a:rPr lang="ru-RU" sz="2400" dirty="0" smtClean="0"/>
              <a:t>иевский </a:t>
            </a:r>
            <a:r>
              <a:rPr lang="ru-RU" sz="2400" dirty="0"/>
              <a:t>князь должен был примириться с идеей главенства папы римского и согласиться на прямую зависимость </a:t>
            </a:r>
            <a:r>
              <a:rPr lang="ru-RU" sz="2400" dirty="0" smtClean="0"/>
              <a:t>от него. </a:t>
            </a:r>
          </a:p>
          <a:p>
            <a:pPr marL="342900" indent="-3429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Это </a:t>
            </a:r>
            <a:r>
              <a:rPr lang="ru-RU" sz="2400" dirty="0"/>
              <a:t>сделало бы Киевскую Русь объектом религиозно-политической </a:t>
            </a:r>
            <a:r>
              <a:rPr lang="ru-RU" sz="2400" dirty="0" smtClean="0"/>
              <a:t>экспансии.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2178940"/>
            <a:ext cx="4572000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+mj-lt"/>
              </a:rPr>
              <a:t>При </a:t>
            </a:r>
            <a:r>
              <a:rPr lang="ru-RU" sz="2800" dirty="0">
                <a:latin typeface="+mj-lt"/>
              </a:rPr>
              <a:t>посредстве </a:t>
            </a:r>
            <a:r>
              <a:rPr lang="ru-RU" sz="2800" dirty="0" smtClean="0">
                <a:latin typeface="+mj-lt"/>
              </a:rPr>
              <a:t>Византии</a:t>
            </a:r>
          </a:p>
          <a:p>
            <a:endParaRPr lang="ru-RU" sz="2800" dirty="0" smtClean="0">
              <a:latin typeface="+mj-lt"/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Ц</a:t>
            </a:r>
            <a:r>
              <a:rPr lang="ru-RU" sz="2400" dirty="0" smtClean="0"/>
              <a:t>ерковь </a:t>
            </a:r>
            <a:r>
              <a:rPr lang="ru-RU" sz="2400" dirty="0"/>
              <a:t>должна была включиться в структуру Древнерусского государства и признать власть киевского князя как </a:t>
            </a:r>
            <a:r>
              <a:rPr lang="ru-RU" sz="2400" b="1" dirty="0" err="1">
                <a:solidFill>
                  <a:srgbClr val="FF0000"/>
                </a:solidFill>
              </a:rPr>
              <a:t>богоустановленное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начало</a:t>
            </a:r>
            <a:endParaRPr lang="ru-RU" sz="2400" b="1" dirty="0">
              <a:solidFill>
                <a:srgbClr val="FF0000"/>
              </a:solidFill>
            </a:endParaRP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Обещание </a:t>
            </a:r>
            <a:r>
              <a:rPr lang="ru-RU" sz="2400" dirty="0"/>
              <a:t>выдать за князя сестру </a:t>
            </a:r>
            <a:r>
              <a:rPr lang="ru-RU" sz="2400" dirty="0" smtClean="0"/>
              <a:t>императора </a:t>
            </a:r>
            <a:r>
              <a:rPr lang="ru-RU" sz="2400" dirty="0"/>
              <a:t>Анну</a:t>
            </a:r>
          </a:p>
        </p:txBody>
      </p:sp>
    </p:spTree>
    <p:extLst>
      <p:ext uri="{BB962C8B-B14F-4D97-AF65-F5344CB8AC3E}">
        <p14:creationId xmlns:p14="http://schemas.microsoft.com/office/powerpoint/2010/main" val="3357646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11267"/>
            <a:ext cx="8677472" cy="753438"/>
          </a:xfrm>
        </p:spPr>
        <p:txBody>
          <a:bodyPr>
            <a:normAutofit/>
          </a:bodyPr>
          <a:lstStyle/>
          <a:p>
            <a:pPr algn="r"/>
            <a:r>
              <a:rPr lang="ru-RU" sz="4000" dirty="0"/>
              <a:t>Н</a:t>
            </a:r>
            <a:r>
              <a:rPr lang="ru-RU" sz="4000" dirty="0" smtClean="0"/>
              <a:t>овый общественный институт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407" y="1052736"/>
            <a:ext cx="8496944" cy="1728192"/>
          </a:xfrm>
        </p:spPr>
        <p:txBody>
          <a:bodyPr>
            <a:normAutofit/>
          </a:bodyPr>
          <a:lstStyle/>
          <a:p>
            <a:r>
              <a:rPr lang="ru-RU" dirty="0"/>
              <a:t>Крещение Владимира и его подданных </a:t>
            </a:r>
            <a:r>
              <a:rPr lang="ru-RU" dirty="0" smtClean="0"/>
              <a:t>означало </a:t>
            </a:r>
            <a:r>
              <a:rPr lang="ru-RU" dirty="0"/>
              <a:t>прежде всего проведение крупной государственной реформы: на Руси появился новый общественный институт – </a:t>
            </a:r>
            <a:r>
              <a:rPr lang="ru-RU" b="1" dirty="0"/>
              <a:t>православная церковь.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24" y="3217734"/>
            <a:ext cx="4608512" cy="2554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526" y="3217733"/>
            <a:ext cx="3748675" cy="2554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373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61920" cy="864096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 Функцией </a:t>
            </a:r>
            <a:r>
              <a:rPr lang="ru-RU" dirty="0"/>
              <a:t>церкви </a:t>
            </a:r>
            <a:r>
              <a:rPr lang="ru-RU" dirty="0" smtClean="0"/>
              <a:t>стало: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280920" cy="4680520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забота </a:t>
            </a:r>
            <a:r>
              <a:rPr lang="ru-RU" dirty="0"/>
              <a:t>о нищих и обездоленных.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хранение </a:t>
            </a:r>
            <a:r>
              <a:rPr lang="ru-RU" dirty="0"/>
              <a:t>документов, эталон мер и весов</a:t>
            </a:r>
            <a:r>
              <a:rPr lang="ru-RU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оглашение </a:t>
            </a:r>
            <a:r>
              <a:rPr lang="ru-RU" dirty="0"/>
              <a:t>указов.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 </a:t>
            </a:r>
            <a:r>
              <a:rPr lang="ru-RU" dirty="0"/>
              <a:t>эпоху дробления русской земли на уделы независимые от князей митрополиты оставались средоточием и символом единства Руси.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Церковь </a:t>
            </a:r>
            <a:r>
              <a:rPr lang="ru-RU" dirty="0"/>
              <a:t>старалась поднять значение княжеской власти.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Князей </a:t>
            </a:r>
            <a:r>
              <a:rPr lang="ru-RU" dirty="0"/>
              <a:t>она учила, как они должны </a:t>
            </a:r>
            <a:r>
              <a:rPr lang="ru-RU" dirty="0" smtClean="0"/>
              <a:t>управлять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Так духовенство проводило в жизнь идеи правильного государственного порядка, имея перед собой пример Византии, где царская власть стояла очень </a:t>
            </a:r>
            <a:r>
              <a:rPr lang="ru-RU" dirty="0" smtClean="0"/>
              <a:t>высоко.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2831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005936" cy="72008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126" y="1196752"/>
            <a:ext cx="8657529" cy="5040560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  <a:p>
            <a:r>
              <a:rPr lang="ru-RU" dirty="0"/>
              <a:t>Принятие христианства имело огромное значение </a:t>
            </a:r>
            <a:r>
              <a:rPr lang="ru-RU" dirty="0" smtClean="0"/>
              <a:t>и охватило </a:t>
            </a:r>
            <a:r>
              <a:rPr lang="ru-RU" dirty="0"/>
              <a:t>все стороны общественного устройства. На основе христианизации появился новый тип государственности. </a:t>
            </a:r>
            <a:endParaRPr lang="ru-RU" dirty="0" smtClean="0"/>
          </a:p>
          <a:p>
            <a:r>
              <a:rPr lang="ru-RU" dirty="0" smtClean="0"/>
              <a:t>Основную </a:t>
            </a:r>
            <a:r>
              <a:rPr lang="ru-RU" dirty="0"/>
              <a:t>роль в принятии христианства </a:t>
            </a:r>
            <a:r>
              <a:rPr lang="ru-RU" dirty="0" smtClean="0"/>
              <a:t>сыграло </a:t>
            </a:r>
            <a:r>
              <a:rPr lang="ru-RU" dirty="0"/>
              <a:t>то, что мир вокруг </a:t>
            </a:r>
            <a:r>
              <a:rPr lang="ru-RU" dirty="0" smtClean="0"/>
              <a:t>становился христианским. </a:t>
            </a:r>
            <a:endParaRPr lang="ru-RU" dirty="0"/>
          </a:p>
          <a:p>
            <a:r>
              <a:rPr lang="ru-RU" dirty="0"/>
              <a:t>В условиях христианизации усилилась тяга к </a:t>
            </a:r>
            <a:r>
              <a:rPr lang="ru-RU" dirty="0" smtClean="0"/>
              <a:t>единству.</a:t>
            </a:r>
          </a:p>
          <a:p>
            <a:r>
              <a:rPr lang="ru-RU" dirty="0" smtClean="0"/>
              <a:t>Завершив </a:t>
            </a:r>
            <a:r>
              <a:rPr lang="ru-RU" dirty="0"/>
              <a:t>создание единого государства, русские люди сохранили общий язык, правовые нормы, а главное - православную веру. </a:t>
            </a:r>
            <a:endParaRPr lang="ru-RU" dirty="0" smtClean="0"/>
          </a:p>
          <a:p>
            <a:r>
              <a:rPr lang="ru-RU" dirty="0" smtClean="0"/>
              <a:t>Православная церковь не только образовывала, но и воспитывала древнерусское общество.</a:t>
            </a:r>
          </a:p>
          <a:p>
            <a:r>
              <a:rPr lang="ru-RU" dirty="0" smtClean="0"/>
              <a:t>Таким образом, христианизация способствовала формированию русской цивилизации, ставшей разновидностью христианского европейского мира.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51078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207</TotalTime>
  <Words>381</Words>
  <Application>Microsoft Office PowerPoint</Application>
  <PresentationFormat>Экран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NewsPrint</vt:lpstr>
      <vt:lpstr>Презентация PowerPoint</vt:lpstr>
      <vt:lpstr>Предпосылки христианизации </vt:lpstr>
      <vt:lpstr>Выбор</vt:lpstr>
      <vt:lpstr>Пути христианизации</vt:lpstr>
      <vt:lpstr>Новый общественный институт </vt:lpstr>
      <vt:lpstr> Функцией церкви стало:</vt:lpstr>
      <vt:lpstr>Выводы: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Атланов</dc:creator>
  <cp:lastModifiedBy>Атланов</cp:lastModifiedBy>
  <cp:revision>20</cp:revision>
  <dcterms:created xsi:type="dcterms:W3CDTF">2013-11-18T08:33:10Z</dcterms:created>
  <dcterms:modified xsi:type="dcterms:W3CDTF">2014-11-13T12:40:26Z</dcterms:modified>
</cp:coreProperties>
</file>