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CE2460-C4C2-47F0-98D0-1AB519E57DA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574EDB-9D55-4C30-88CF-773D939F66DF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C0E5511-1C4C-45EE-A8A0-6690B1227A07}" type="parTrans" cxnId="{D3633C7B-C33F-49A7-9893-FC71B53F129B}">
      <dgm:prSet/>
      <dgm:spPr/>
      <dgm:t>
        <a:bodyPr/>
        <a:lstStyle/>
        <a:p>
          <a:endParaRPr lang="ru-RU"/>
        </a:p>
      </dgm:t>
    </dgm:pt>
    <dgm:pt modelId="{40EC1166-23BB-4BCA-A9B3-EA5340582B6A}" type="sibTrans" cxnId="{D3633C7B-C33F-49A7-9893-FC71B53F129B}">
      <dgm:prSet/>
      <dgm:spPr/>
      <dgm:t>
        <a:bodyPr/>
        <a:lstStyle/>
        <a:p>
          <a:endParaRPr lang="ru-RU"/>
        </a:p>
      </dgm:t>
    </dgm:pt>
    <dgm:pt modelId="{916EF5FB-000D-4953-B62A-109E76231E5E}">
      <dgm:prSet phldrT="[Текст]"/>
      <dgm:spPr/>
      <dgm:t>
        <a:bodyPr/>
        <a:lstStyle/>
        <a:p>
          <a:r>
            <a:rPr lang="ru-RU" dirty="0" smtClean="0"/>
            <a:t>Определяется планируемая структура расходов населения. В данную колонку входят все товары, которые приобретает населения, в том числе, компьютеры, оплата услуг и т.д.</a:t>
          </a:r>
          <a:endParaRPr lang="ru-RU" dirty="0"/>
        </a:p>
      </dgm:t>
    </dgm:pt>
    <dgm:pt modelId="{81FE4294-6B9E-4112-8F21-F9C5EB68D582}" type="parTrans" cxnId="{786F6F77-B43F-40F8-8EDB-017B2B00CC49}">
      <dgm:prSet/>
      <dgm:spPr/>
      <dgm:t>
        <a:bodyPr/>
        <a:lstStyle/>
        <a:p>
          <a:endParaRPr lang="ru-RU"/>
        </a:p>
      </dgm:t>
    </dgm:pt>
    <dgm:pt modelId="{9FD2DAA7-8CDD-4984-85DA-95E6E13D9D8D}" type="sibTrans" cxnId="{786F6F77-B43F-40F8-8EDB-017B2B00CC49}">
      <dgm:prSet/>
      <dgm:spPr/>
      <dgm:t>
        <a:bodyPr/>
        <a:lstStyle/>
        <a:p>
          <a:endParaRPr lang="ru-RU"/>
        </a:p>
      </dgm:t>
    </dgm:pt>
    <dgm:pt modelId="{8745A926-0EE6-41BB-8FD3-0D93208A83EB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03A5FBFF-5C8B-4615-AE2A-F27943DFCECE}" type="parTrans" cxnId="{B26CEE25-DB3E-4230-8681-D3C6D4A09931}">
      <dgm:prSet/>
      <dgm:spPr/>
      <dgm:t>
        <a:bodyPr/>
        <a:lstStyle/>
        <a:p>
          <a:endParaRPr lang="ru-RU"/>
        </a:p>
      </dgm:t>
    </dgm:pt>
    <dgm:pt modelId="{B60C2A41-5C65-4845-9F50-EFAB20FE7565}" type="sibTrans" cxnId="{B26CEE25-DB3E-4230-8681-D3C6D4A09931}">
      <dgm:prSet/>
      <dgm:spPr/>
      <dgm:t>
        <a:bodyPr/>
        <a:lstStyle/>
        <a:p>
          <a:endParaRPr lang="ru-RU"/>
        </a:p>
      </dgm:t>
    </dgm:pt>
    <dgm:pt modelId="{D7FB583A-138A-46CC-9A1F-34F5E2AD07F7}">
      <dgm:prSet phldrT="[Текст]"/>
      <dgm:spPr/>
      <dgm:t>
        <a:bodyPr/>
        <a:lstStyle/>
        <a:p>
          <a:r>
            <a:rPr lang="ru-RU" dirty="0" smtClean="0"/>
            <a:t>Росстат сравнивает цены за прошлый месяц, за прошлый год, и формирует данные об инфляции в процентах на сайте. В учет берется и каждая неделя месяца отдельно.</a:t>
          </a:r>
          <a:endParaRPr lang="ru-RU" dirty="0"/>
        </a:p>
      </dgm:t>
    </dgm:pt>
    <dgm:pt modelId="{15585534-F867-4281-A678-FD41D244B0ED}" type="parTrans" cxnId="{D6D21743-0A50-4E21-9160-51E23A690049}">
      <dgm:prSet/>
      <dgm:spPr/>
      <dgm:t>
        <a:bodyPr/>
        <a:lstStyle/>
        <a:p>
          <a:endParaRPr lang="ru-RU"/>
        </a:p>
      </dgm:t>
    </dgm:pt>
    <dgm:pt modelId="{C590651C-5CB7-4CCF-AB81-BC64A2D70153}" type="sibTrans" cxnId="{D6D21743-0A50-4E21-9160-51E23A690049}">
      <dgm:prSet/>
      <dgm:spPr/>
      <dgm:t>
        <a:bodyPr/>
        <a:lstStyle/>
        <a:p>
          <a:endParaRPr lang="ru-RU"/>
        </a:p>
      </dgm:t>
    </dgm:pt>
    <dgm:pt modelId="{4D8C648E-5787-43F3-9EA0-629F8081748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01C74A7E-DC6E-445E-98BC-700D017F7ADC}" type="parTrans" cxnId="{9EA8AB47-C966-4A45-8898-071434A98494}">
      <dgm:prSet/>
      <dgm:spPr/>
      <dgm:t>
        <a:bodyPr/>
        <a:lstStyle/>
        <a:p>
          <a:endParaRPr lang="ru-RU"/>
        </a:p>
      </dgm:t>
    </dgm:pt>
    <dgm:pt modelId="{43071907-90F8-4319-B3EA-B106C61495BA}" type="sibTrans" cxnId="{9EA8AB47-C966-4A45-8898-071434A98494}">
      <dgm:prSet/>
      <dgm:spPr/>
      <dgm:t>
        <a:bodyPr/>
        <a:lstStyle/>
        <a:p>
          <a:endParaRPr lang="ru-RU"/>
        </a:p>
      </dgm:t>
    </dgm:pt>
    <dgm:pt modelId="{75A4E7C1-9967-4AD6-8E11-4D3536D129FD}">
      <dgm:prSet phldrT="[Текст]"/>
      <dgm:spPr/>
      <dgm:t>
        <a:bodyPr/>
        <a:lstStyle/>
        <a:p>
          <a:r>
            <a:rPr lang="ru-RU" dirty="0" smtClean="0"/>
            <a:t>Каждый месяц подводятся приблизительные итоги. Особенности по месяцам помогают понять, какая будет годовая таблица и отчет.</a:t>
          </a:r>
          <a:endParaRPr lang="ru-RU" dirty="0"/>
        </a:p>
      </dgm:t>
    </dgm:pt>
    <dgm:pt modelId="{22FA43B8-4F95-439A-8D37-4C1BBFE99BE4}" type="parTrans" cxnId="{662DC2F2-A535-4D1D-B549-D7C0F931E3C7}">
      <dgm:prSet/>
      <dgm:spPr/>
      <dgm:t>
        <a:bodyPr/>
        <a:lstStyle/>
        <a:p>
          <a:endParaRPr lang="ru-RU"/>
        </a:p>
      </dgm:t>
    </dgm:pt>
    <dgm:pt modelId="{F60E62AA-E617-402B-8C0E-9E88C982455C}" type="sibTrans" cxnId="{662DC2F2-A535-4D1D-B549-D7C0F931E3C7}">
      <dgm:prSet/>
      <dgm:spPr/>
      <dgm:t>
        <a:bodyPr/>
        <a:lstStyle/>
        <a:p>
          <a:endParaRPr lang="ru-RU"/>
        </a:p>
      </dgm:t>
    </dgm:pt>
    <dgm:pt modelId="{19DF7467-FAB2-4460-8ADE-5FCFC053A8AB}" type="pres">
      <dgm:prSet presAssocID="{ECCE2460-C4C2-47F0-98D0-1AB519E57DA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D4D6BB-1B24-4763-83F7-8A27B5F3F3A6}" type="pres">
      <dgm:prSet presAssocID="{FC574EDB-9D55-4C30-88CF-773D939F66DF}" presName="composite" presStyleCnt="0"/>
      <dgm:spPr/>
    </dgm:pt>
    <dgm:pt modelId="{740A7F95-191B-4880-81BE-FD45568BB841}" type="pres">
      <dgm:prSet presAssocID="{FC574EDB-9D55-4C30-88CF-773D939F66D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EFF8C-BB0A-4666-AE74-6E522B6AA7E5}" type="pres">
      <dgm:prSet presAssocID="{FC574EDB-9D55-4C30-88CF-773D939F66D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ABE65-CA3B-4648-AA17-61ADF6E830B2}" type="pres">
      <dgm:prSet presAssocID="{40EC1166-23BB-4BCA-A9B3-EA5340582B6A}" presName="sp" presStyleCnt="0"/>
      <dgm:spPr/>
    </dgm:pt>
    <dgm:pt modelId="{B3E5A9AF-7198-4A52-A979-60FF8AD27BEE}" type="pres">
      <dgm:prSet presAssocID="{8745A926-0EE6-41BB-8FD3-0D93208A83EB}" presName="composite" presStyleCnt="0"/>
      <dgm:spPr/>
    </dgm:pt>
    <dgm:pt modelId="{5E6FFD9E-63BE-4799-8A87-6C834C3E715A}" type="pres">
      <dgm:prSet presAssocID="{8745A926-0EE6-41BB-8FD3-0D93208A83E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6FA47-FA0F-4875-938D-E4008A173A87}" type="pres">
      <dgm:prSet presAssocID="{8745A926-0EE6-41BB-8FD3-0D93208A83E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B1097-255B-4B70-BCA3-696A638AFF9C}" type="pres">
      <dgm:prSet presAssocID="{B60C2A41-5C65-4845-9F50-EFAB20FE7565}" presName="sp" presStyleCnt="0"/>
      <dgm:spPr/>
    </dgm:pt>
    <dgm:pt modelId="{CFE42E68-090D-4A70-8BFD-6A399E6C0C94}" type="pres">
      <dgm:prSet presAssocID="{4D8C648E-5787-43F3-9EA0-629F80817481}" presName="composite" presStyleCnt="0"/>
      <dgm:spPr/>
    </dgm:pt>
    <dgm:pt modelId="{91FC27E6-494E-40F3-B3D4-C635A8F27BD4}" type="pres">
      <dgm:prSet presAssocID="{4D8C648E-5787-43F3-9EA0-629F8081748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A4E7E-9356-409F-AC37-F391026EEA70}" type="pres">
      <dgm:prSet presAssocID="{4D8C648E-5787-43F3-9EA0-629F8081748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DDD518-956A-44C0-94D2-DD15892A54A2}" type="presOf" srcId="{D7FB583A-138A-46CC-9A1F-34F5E2AD07F7}" destId="{28C6FA47-FA0F-4875-938D-E4008A173A87}" srcOrd="0" destOrd="0" presId="urn:microsoft.com/office/officeart/2005/8/layout/chevron2"/>
    <dgm:cxn modelId="{D3633C7B-C33F-49A7-9893-FC71B53F129B}" srcId="{ECCE2460-C4C2-47F0-98D0-1AB519E57DA1}" destId="{FC574EDB-9D55-4C30-88CF-773D939F66DF}" srcOrd="0" destOrd="0" parTransId="{BC0E5511-1C4C-45EE-A8A0-6690B1227A07}" sibTransId="{40EC1166-23BB-4BCA-A9B3-EA5340582B6A}"/>
    <dgm:cxn modelId="{C25BA7C5-3064-415B-B128-E126CBEF7E25}" type="presOf" srcId="{4D8C648E-5787-43F3-9EA0-629F80817481}" destId="{91FC27E6-494E-40F3-B3D4-C635A8F27BD4}" srcOrd="0" destOrd="0" presId="urn:microsoft.com/office/officeart/2005/8/layout/chevron2"/>
    <dgm:cxn modelId="{D8D69DF8-B7D4-4119-ABDB-B79FE61F9F06}" type="presOf" srcId="{FC574EDB-9D55-4C30-88CF-773D939F66DF}" destId="{740A7F95-191B-4880-81BE-FD45568BB841}" srcOrd="0" destOrd="0" presId="urn:microsoft.com/office/officeart/2005/8/layout/chevron2"/>
    <dgm:cxn modelId="{D6D21743-0A50-4E21-9160-51E23A690049}" srcId="{8745A926-0EE6-41BB-8FD3-0D93208A83EB}" destId="{D7FB583A-138A-46CC-9A1F-34F5E2AD07F7}" srcOrd="0" destOrd="0" parTransId="{15585534-F867-4281-A678-FD41D244B0ED}" sibTransId="{C590651C-5CB7-4CCF-AB81-BC64A2D70153}"/>
    <dgm:cxn modelId="{C1F834ED-A425-4977-B4A8-CA9CAF74A54B}" type="presOf" srcId="{ECCE2460-C4C2-47F0-98D0-1AB519E57DA1}" destId="{19DF7467-FAB2-4460-8ADE-5FCFC053A8AB}" srcOrd="0" destOrd="0" presId="urn:microsoft.com/office/officeart/2005/8/layout/chevron2"/>
    <dgm:cxn modelId="{0B9332AF-FB96-4746-BE35-B3C5836451FD}" type="presOf" srcId="{8745A926-0EE6-41BB-8FD3-0D93208A83EB}" destId="{5E6FFD9E-63BE-4799-8A87-6C834C3E715A}" srcOrd="0" destOrd="0" presId="urn:microsoft.com/office/officeart/2005/8/layout/chevron2"/>
    <dgm:cxn modelId="{786F6F77-B43F-40F8-8EDB-017B2B00CC49}" srcId="{FC574EDB-9D55-4C30-88CF-773D939F66DF}" destId="{916EF5FB-000D-4953-B62A-109E76231E5E}" srcOrd="0" destOrd="0" parTransId="{81FE4294-6B9E-4112-8F21-F9C5EB68D582}" sibTransId="{9FD2DAA7-8CDD-4984-85DA-95E6E13D9D8D}"/>
    <dgm:cxn modelId="{B26CEE25-DB3E-4230-8681-D3C6D4A09931}" srcId="{ECCE2460-C4C2-47F0-98D0-1AB519E57DA1}" destId="{8745A926-0EE6-41BB-8FD3-0D93208A83EB}" srcOrd="1" destOrd="0" parTransId="{03A5FBFF-5C8B-4615-AE2A-F27943DFCECE}" sibTransId="{B60C2A41-5C65-4845-9F50-EFAB20FE7565}"/>
    <dgm:cxn modelId="{E4AA1A9B-AE42-479D-A13E-640005481E1E}" type="presOf" srcId="{916EF5FB-000D-4953-B62A-109E76231E5E}" destId="{4BBEFF8C-BB0A-4666-AE74-6E522B6AA7E5}" srcOrd="0" destOrd="0" presId="urn:microsoft.com/office/officeart/2005/8/layout/chevron2"/>
    <dgm:cxn modelId="{662DC2F2-A535-4D1D-B549-D7C0F931E3C7}" srcId="{4D8C648E-5787-43F3-9EA0-629F80817481}" destId="{75A4E7C1-9967-4AD6-8E11-4D3536D129FD}" srcOrd="0" destOrd="0" parTransId="{22FA43B8-4F95-439A-8D37-4C1BBFE99BE4}" sibTransId="{F60E62AA-E617-402B-8C0E-9E88C982455C}"/>
    <dgm:cxn modelId="{7F1742BE-32AE-442B-91F4-350CD9990622}" type="presOf" srcId="{75A4E7C1-9967-4AD6-8E11-4D3536D129FD}" destId="{801A4E7E-9356-409F-AC37-F391026EEA70}" srcOrd="0" destOrd="0" presId="urn:microsoft.com/office/officeart/2005/8/layout/chevron2"/>
    <dgm:cxn modelId="{9EA8AB47-C966-4A45-8898-071434A98494}" srcId="{ECCE2460-C4C2-47F0-98D0-1AB519E57DA1}" destId="{4D8C648E-5787-43F3-9EA0-629F80817481}" srcOrd="2" destOrd="0" parTransId="{01C74A7E-DC6E-445E-98BC-700D017F7ADC}" sibTransId="{43071907-90F8-4319-B3EA-B106C61495BA}"/>
    <dgm:cxn modelId="{2614BC43-FCD2-44C5-9746-71E48CE457A5}" type="presParOf" srcId="{19DF7467-FAB2-4460-8ADE-5FCFC053A8AB}" destId="{11D4D6BB-1B24-4763-83F7-8A27B5F3F3A6}" srcOrd="0" destOrd="0" presId="urn:microsoft.com/office/officeart/2005/8/layout/chevron2"/>
    <dgm:cxn modelId="{60A2A8C0-EB25-4932-AB1A-899CF6ACE5F0}" type="presParOf" srcId="{11D4D6BB-1B24-4763-83F7-8A27B5F3F3A6}" destId="{740A7F95-191B-4880-81BE-FD45568BB841}" srcOrd="0" destOrd="0" presId="urn:microsoft.com/office/officeart/2005/8/layout/chevron2"/>
    <dgm:cxn modelId="{16553F6D-67BD-49CA-B3E6-43C5EFBEA4F8}" type="presParOf" srcId="{11D4D6BB-1B24-4763-83F7-8A27B5F3F3A6}" destId="{4BBEFF8C-BB0A-4666-AE74-6E522B6AA7E5}" srcOrd="1" destOrd="0" presId="urn:microsoft.com/office/officeart/2005/8/layout/chevron2"/>
    <dgm:cxn modelId="{7E03FFE0-D814-4B0F-AECB-6E9474AA7D6C}" type="presParOf" srcId="{19DF7467-FAB2-4460-8ADE-5FCFC053A8AB}" destId="{3F5ABE65-CA3B-4648-AA17-61ADF6E830B2}" srcOrd="1" destOrd="0" presId="urn:microsoft.com/office/officeart/2005/8/layout/chevron2"/>
    <dgm:cxn modelId="{1656EE7B-4B6B-4E81-A147-27AC754A5D9A}" type="presParOf" srcId="{19DF7467-FAB2-4460-8ADE-5FCFC053A8AB}" destId="{B3E5A9AF-7198-4A52-A979-60FF8AD27BEE}" srcOrd="2" destOrd="0" presId="urn:microsoft.com/office/officeart/2005/8/layout/chevron2"/>
    <dgm:cxn modelId="{44FD8249-1C08-47B4-8A09-AE07F175AAF7}" type="presParOf" srcId="{B3E5A9AF-7198-4A52-A979-60FF8AD27BEE}" destId="{5E6FFD9E-63BE-4799-8A87-6C834C3E715A}" srcOrd="0" destOrd="0" presId="urn:microsoft.com/office/officeart/2005/8/layout/chevron2"/>
    <dgm:cxn modelId="{B6860AC8-BD01-40E1-9E5F-25CA8E93CC62}" type="presParOf" srcId="{B3E5A9AF-7198-4A52-A979-60FF8AD27BEE}" destId="{28C6FA47-FA0F-4875-938D-E4008A173A87}" srcOrd="1" destOrd="0" presId="urn:microsoft.com/office/officeart/2005/8/layout/chevron2"/>
    <dgm:cxn modelId="{DBD4E650-D407-473B-B311-BBAEAD1FA1A1}" type="presParOf" srcId="{19DF7467-FAB2-4460-8ADE-5FCFC053A8AB}" destId="{93EB1097-255B-4B70-BCA3-696A638AFF9C}" srcOrd="3" destOrd="0" presId="urn:microsoft.com/office/officeart/2005/8/layout/chevron2"/>
    <dgm:cxn modelId="{F5A14D01-F3CC-43B7-BA8A-731F73C51CDF}" type="presParOf" srcId="{19DF7467-FAB2-4460-8ADE-5FCFC053A8AB}" destId="{CFE42E68-090D-4A70-8BFD-6A399E6C0C94}" srcOrd="4" destOrd="0" presId="urn:microsoft.com/office/officeart/2005/8/layout/chevron2"/>
    <dgm:cxn modelId="{0B051030-21B5-4123-B03F-8163AEEA47CD}" type="presParOf" srcId="{CFE42E68-090D-4A70-8BFD-6A399E6C0C94}" destId="{91FC27E6-494E-40F3-B3D4-C635A8F27BD4}" srcOrd="0" destOrd="0" presId="urn:microsoft.com/office/officeart/2005/8/layout/chevron2"/>
    <dgm:cxn modelId="{8617F0F8-6A6D-427E-814E-5A08608841BF}" type="presParOf" srcId="{CFE42E68-090D-4A70-8BFD-6A399E6C0C94}" destId="{801A4E7E-9356-409F-AC37-F391026EEA7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A1012C-6D15-4586-BA4B-FE4642F6B5DE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268F72-05FE-46F2-9616-7E43A739C46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E6511DA8-CCC5-4087-A7A6-51F59B8F9BF1}" type="parTrans" cxnId="{BBEBC697-A568-4BAA-8AA0-049430E86CC9}">
      <dgm:prSet/>
      <dgm:spPr/>
      <dgm:t>
        <a:bodyPr/>
        <a:lstStyle/>
        <a:p>
          <a:endParaRPr lang="ru-RU"/>
        </a:p>
      </dgm:t>
    </dgm:pt>
    <dgm:pt modelId="{A0BC325A-67C0-4420-9B4E-805A5F3174CB}" type="sibTrans" cxnId="{BBEBC697-A568-4BAA-8AA0-049430E86CC9}">
      <dgm:prSet/>
      <dgm:spPr/>
      <dgm:t>
        <a:bodyPr/>
        <a:lstStyle/>
        <a:p>
          <a:endParaRPr lang="ru-RU"/>
        </a:p>
      </dgm:t>
    </dgm:pt>
    <dgm:pt modelId="{EE0954F5-0F68-4BD4-BC32-D37BEFBE5440}">
      <dgm:prSet phldrT="[Текст]"/>
      <dgm:spPr/>
      <dgm:t>
        <a:bodyPr/>
        <a:lstStyle/>
        <a:p>
          <a:r>
            <a:rPr lang="ru-RU" dirty="0" smtClean="0"/>
            <a:t>Рост  цен  на  коммунальные  ресурсы,  который  диктуется  естественными  монополистами  в  соответствующих  сферах. </a:t>
          </a:r>
          <a:endParaRPr lang="ru-RU" dirty="0"/>
        </a:p>
      </dgm:t>
    </dgm:pt>
    <dgm:pt modelId="{4D4F4511-3993-41C5-998A-A37250F3476D}" type="parTrans" cxnId="{46684E68-A780-4C8E-8A4D-F2D04FBFBBB9}">
      <dgm:prSet/>
      <dgm:spPr/>
      <dgm:t>
        <a:bodyPr/>
        <a:lstStyle/>
        <a:p>
          <a:endParaRPr lang="ru-RU"/>
        </a:p>
      </dgm:t>
    </dgm:pt>
    <dgm:pt modelId="{8660D72B-D242-452C-88D3-A7C4A95EB7F8}" type="sibTrans" cxnId="{46684E68-A780-4C8E-8A4D-F2D04FBFBBB9}">
      <dgm:prSet/>
      <dgm:spPr/>
      <dgm:t>
        <a:bodyPr/>
        <a:lstStyle/>
        <a:p>
          <a:endParaRPr lang="ru-RU"/>
        </a:p>
      </dgm:t>
    </dgm:pt>
    <dgm:pt modelId="{0CCF7DB0-34BA-48D9-AAA2-FD71BA0116DA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2D9C528-0A53-45D4-ACDB-F02645F683B6}" type="parTrans" cxnId="{0D276290-C014-4554-B513-6517B273FEFF}">
      <dgm:prSet/>
      <dgm:spPr/>
      <dgm:t>
        <a:bodyPr/>
        <a:lstStyle/>
        <a:p>
          <a:endParaRPr lang="ru-RU"/>
        </a:p>
      </dgm:t>
    </dgm:pt>
    <dgm:pt modelId="{277D9651-51F3-4FC6-9E20-33D9870FB0AF}" type="sibTrans" cxnId="{0D276290-C014-4554-B513-6517B273FEFF}">
      <dgm:prSet/>
      <dgm:spPr/>
      <dgm:t>
        <a:bodyPr/>
        <a:lstStyle/>
        <a:p>
          <a:endParaRPr lang="ru-RU"/>
        </a:p>
      </dgm:t>
    </dgm:pt>
    <dgm:pt modelId="{3CF2A8A1-0C8F-4107-921C-C65C360CBF63}">
      <dgm:prSet phldrT="[Текст]"/>
      <dgm:spPr/>
      <dgm:t>
        <a:bodyPr/>
        <a:lstStyle/>
        <a:p>
          <a:r>
            <a:rPr lang="ru-RU" dirty="0" smtClean="0"/>
            <a:t>Затратный  характер  роста  цен,  поскольку  повышение  цен  происходит  не  </a:t>
          </a:r>
          <a:r>
            <a:rPr lang="ru-RU" dirty="0" err="1" smtClean="0"/>
            <a:t>засчёт</a:t>
          </a:r>
          <a:r>
            <a:rPr lang="ru-RU" dirty="0" smtClean="0"/>
            <a:t>  наличия  конкурентов,  а  именно  </a:t>
          </a:r>
          <a:r>
            <a:rPr lang="ru-RU" dirty="0" err="1" smtClean="0"/>
            <a:t>засчёт</a:t>
          </a:r>
          <a:r>
            <a:rPr lang="ru-RU" dirty="0" smtClean="0"/>
            <a:t>  увеличения  стоимости  затрат  на  оказание  данных  видов  услуг.</a:t>
          </a:r>
          <a:endParaRPr lang="ru-RU" dirty="0"/>
        </a:p>
      </dgm:t>
    </dgm:pt>
    <dgm:pt modelId="{7480C773-F2C1-4D17-AC84-DD8E0FA7B6B8}" type="parTrans" cxnId="{0CCB41BB-67A2-4CFD-8FF1-D8A792743579}">
      <dgm:prSet/>
      <dgm:spPr/>
      <dgm:t>
        <a:bodyPr/>
        <a:lstStyle/>
        <a:p>
          <a:endParaRPr lang="ru-RU"/>
        </a:p>
      </dgm:t>
    </dgm:pt>
    <dgm:pt modelId="{731CE28C-4D6C-4717-9263-D2D83D850904}" type="sibTrans" cxnId="{0CCB41BB-67A2-4CFD-8FF1-D8A792743579}">
      <dgm:prSet/>
      <dgm:spPr/>
      <dgm:t>
        <a:bodyPr/>
        <a:lstStyle/>
        <a:p>
          <a:endParaRPr lang="ru-RU"/>
        </a:p>
      </dgm:t>
    </dgm:pt>
    <dgm:pt modelId="{B8439E0F-9642-491B-AEA6-98BC718FB416}" type="pres">
      <dgm:prSet presAssocID="{60A1012C-6D15-4586-BA4B-FE4642F6B5D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0276C9-7486-475F-A259-BC9C727CE804}" type="pres">
      <dgm:prSet presAssocID="{5E268F72-05FE-46F2-9616-7E43A739C46C}" presName="composite" presStyleCnt="0"/>
      <dgm:spPr/>
    </dgm:pt>
    <dgm:pt modelId="{FD8D5B2E-A368-4BCD-A7EA-1EC64D872300}" type="pres">
      <dgm:prSet presAssocID="{5E268F72-05FE-46F2-9616-7E43A739C46C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4C772-EBA3-44D0-BF2C-38B81A2E80C2}" type="pres">
      <dgm:prSet presAssocID="{5E268F72-05FE-46F2-9616-7E43A739C46C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5138E-B6D4-4F83-8B27-1828C0CF47B6}" type="pres">
      <dgm:prSet presAssocID="{A0BC325A-67C0-4420-9B4E-805A5F3174CB}" presName="sp" presStyleCnt="0"/>
      <dgm:spPr/>
    </dgm:pt>
    <dgm:pt modelId="{32F7F769-2C76-4BE7-B7EF-241AEEEB87C0}" type="pres">
      <dgm:prSet presAssocID="{0CCF7DB0-34BA-48D9-AAA2-FD71BA0116DA}" presName="composite" presStyleCnt="0"/>
      <dgm:spPr/>
    </dgm:pt>
    <dgm:pt modelId="{A974228A-EBC9-49AF-87A1-882D0346EF91}" type="pres">
      <dgm:prSet presAssocID="{0CCF7DB0-34BA-48D9-AAA2-FD71BA0116DA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EFCE4-21E1-4F68-9488-77E750580C08}" type="pres">
      <dgm:prSet presAssocID="{0CCF7DB0-34BA-48D9-AAA2-FD71BA0116DA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276290-C014-4554-B513-6517B273FEFF}" srcId="{60A1012C-6D15-4586-BA4B-FE4642F6B5DE}" destId="{0CCF7DB0-34BA-48D9-AAA2-FD71BA0116DA}" srcOrd="1" destOrd="0" parTransId="{A2D9C528-0A53-45D4-ACDB-F02645F683B6}" sibTransId="{277D9651-51F3-4FC6-9E20-33D9870FB0AF}"/>
    <dgm:cxn modelId="{7ED77B63-165E-4221-BC85-19722548FC01}" type="presOf" srcId="{5E268F72-05FE-46F2-9616-7E43A739C46C}" destId="{FD8D5B2E-A368-4BCD-A7EA-1EC64D872300}" srcOrd="0" destOrd="0" presId="urn:microsoft.com/office/officeart/2005/8/layout/chevron2"/>
    <dgm:cxn modelId="{A6E02DEC-767D-4003-A2FB-28138E65143D}" type="presOf" srcId="{3CF2A8A1-0C8F-4107-921C-C65C360CBF63}" destId="{D2AEFCE4-21E1-4F68-9488-77E750580C08}" srcOrd="0" destOrd="0" presId="urn:microsoft.com/office/officeart/2005/8/layout/chevron2"/>
    <dgm:cxn modelId="{BBEBC697-A568-4BAA-8AA0-049430E86CC9}" srcId="{60A1012C-6D15-4586-BA4B-FE4642F6B5DE}" destId="{5E268F72-05FE-46F2-9616-7E43A739C46C}" srcOrd="0" destOrd="0" parTransId="{E6511DA8-CCC5-4087-A7A6-51F59B8F9BF1}" sibTransId="{A0BC325A-67C0-4420-9B4E-805A5F3174CB}"/>
    <dgm:cxn modelId="{A03F094A-6CDB-48D4-8309-9D7AAB0492FB}" type="presOf" srcId="{60A1012C-6D15-4586-BA4B-FE4642F6B5DE}" destId="{B8439E0F-9642-491B-AEA6-98BC718FB416}" srcOrd="0" destOrd="0" presId="urn:microsoft.com/office/officeart/2005/8/layout/chevron2"/>
    <dgm:cxn modelId="{AC23244F-C068-4DEF-A461-7DF724F6751F}" type="presOf" srcId="{EE0954F5-0F68-4BD4-BC32-D37BEFBE5440}" destId="{3BC4C772-EBA3-44D0-BF2C-38B81A2E80C2}" srcOrd="0" destOrd="0" presId="urn:microsoft.com/office/officeart/2005/8/layout/chevron2"/>
    <dgm:cxn modelId="{46684E68-A780-4C8E-8A4D-F2D04FBFBBB9}" srcId="{5E268F72-05FE-46F2-9616-7E43A739C46C}" destId="{EE0954F5-0F68-4BD4-BC32-D37BEFBE5440}" srcOrd="0" destOrd="0" parTransId="{4D4F4511-3993-41C5-998A-A37250F3476D}" sibTransId="{8660D72B-D242-452C-88D3-A7C4A95EB7F8}"/>
    <dgm:cxn modelId="{41F04578-FF09-411E-8BF3-E84A2231F832}" type="presOf" srcId="{0CCF7DB0-34BA-48D9-AAA2-FD71BA0116DA}" destId="{A974228A-EBC9-49AF-87A1-882D0346EF91}" srcOrd="0" destOrd="0" presId="urn:microsoft.com/office/officeart/2005/8/layout/chevron2"/>
    <dgm:cxn modelId="{0CCB41BB-67A2-4CFD-8FF1-D8A792743579}" srcId="{0CCF7DB0-34BA-48D9-AAA2-FD71BA0116DA}" destId="{3CF2A8A1-0C8F-4107-921C-C65C360CBF63}" srcOrd="0" destOrd="0" parTransId="{7480C773-F2C1-4D17-AC84-DD8E0FA7B6B8}" sibTransId="{731CE28C-4D6C-4717-9263-D2D83D850904}"/>
    <dgm:cxn modelId="{7CDB5063-B0F1-4DAC-8CF7-20D2FFDC57A9}" type="presParOf" srcId="{B8439E0F-9642-491B-AEA6-98BC718FB416}" destId="{BB0276C9-7486-475F-A259-BC9C727CE804}" srcOrd="0" destOrd="0" presId="urn:microsoft.com/office/officeart/2005/8/layout/chevron2"/>
    <dgm:cxn modelId="{B6A1078E-8CFC-4FCD-B180-8F31CFB38487}" type="presParOf" srcId="{BB0276C9-7486-475F-A259-BC9C727CE804}" destId="{FD8D5B2E-A368-4BCD-A7EA-1EC64D872300}" srcOrd="0" destOrd="0" presId="urn:microsoft.com/office/officeart/2005/8/layout/chevron2"/>
    <dgm:cxn modelId="{7971BEE5-B7CF-4141-8503-D0DC14E5A7D5}" type="presParOf" srcId="{BB0276C9-7486-475F-A259-BC9C727CE804}" destId="{3BC4C772-EBA3-44D0-BF2C-38B81A2E80C2}" srcOrd="1" destOrd="0" presId="urn:microsoft.com/office/officeart/2005/8/layout/chevron2"/>
    <dgm:cxn modelId="{ED2F37F2-F11E-44B2-A93F-72FAC14F93DF}" type="presParOf" srcId="{B8439E0F-9642-491B-AEA6-98BC718FB416}" destId="{ACE5138E-B6D4-4F83-8B27-1828C0CF47B6}" srcOrd="1" destOrd="0" presId="urn:microsoft.com/office/officeart/2005/8/layout/chevron2"/>
    <dgm:cxn modelId="{7BD49660-F1E1-4B10-BB03-C0F22C9F70BE}" type="presParOf" srcId="{B8439E0F-9642-491B-AEA6-98BC718FB416}" destId="{32F7F769-2C76-4BE7-B7EF-241AEEEB87C0}" srcOrd="2" destOrd="0" presId="urn:microsoft.com/office/officeart/2005/8/layout/chevron2"/>
    <dgm:cxn modelId="{0BD842A1-A200-43C6-9B7E-0A6C3BD90FA8}" type="presParOf" srcId="{32F7F769-2C76-4BE7-B7EF-241AEEEB87C0}" destId="{A974228A-EBC9-49AF-87A1-882D0346EF91}" srcOrd="0" destOrd="0" presId="urn:microsoft.com/office/officeart/2005/8/layout/chevron2"/>
    <dgm:cxn modelId="{9469EF29-2B58-49A9-A9AA-32B4E7465D37}" type="presParOf" srcId="{32F7F769-2C76-4BE7-B7EF-241AEEEB87C0}" destId="{D2AEFCE4-21E1-4F68-9488-77E750580C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3A759B-BEAC-4A38-B032-D54CDEFC4334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02226B-6BD5-4BF1-A388-4EB2149D67C1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A3A3E936-2298-4462-A83D-C87DF70125D2}" type="parTrans" cxnId="{580A40EB-684C-414F-B67D-6B655F680771}">
      <dgm:prSet/>
      <dgm:spPr/>
      <dgm:t>
        <a:bodyPr/>
        <a:lstStyle/>
        <a:p>
          <a:endParaRPr lang="ru-RU"/>
        </a:p>
      </dgm:t>
    </dgm:pt>
    <dgm:pt modelId="{A659D525-FEEB-45FB-A1BB-11D85CB06E73}" type="sibTrans" cxnId="{580A40EB-684C-414F-B67D-6B655F680771}">
      <dgm:prSet/>
      <dgm:spPr/>
      <dgm:t>
        <a:bodyPr/>
        <a:lstStyle/>
        <a:p>
          <a:endParaRPr lang="ru-RU"/>
        </a:p>
      </dgm:t>
    </dgm:pt>
    <dgm:pt modelId="{41B3F7A8-023D-466C-8E39-F2F30EC6767D}">
      <dgm:prSet phldrT="[Текст]" custT="1"/>
      <dgm:spPr/>
      <dgm:t>
        <a:bodyPr/>
        <a:lstStyle/>
        <a:p>
          <a:r>
            <a:rPr lang="ru-RU" sz="1800" dirty="0" smtClean="0"/>
            <a:t>Борьба  с  деятельностью  монополий;</a:t>
          </a:r>
          <a:endParaRPr lang="ru-RU" sz="1800" dirty="0"/>
        </a:p>
      </dgm:t>
    </dgm:pt>
    <dgm:pt modelId="{067344CF-D643-4989-8BF6-78F29FB686F4}" type="parTrans" cxnId="{E21C4196-056C-4736-96BC-A0ED74F7D587}">
      <dgm:prSet/>
      <dgm:spPr/>
      <dgm:t>
        <a:bodyPr/>
        <a:lstStyle/>
        <a:p>
          <a:endParaRPr lang="ru-RU"/>
        </a:p>
      </dgm:t>
    </dgm:pt>
    <dgm:pt modelId="{8BF2A3D8-F83D-4421-BF31-3ED85ABBE6F5}" type="sibTrans" cxnId="{E21C4196-056C-4736-96BC-A0ED74F7D587}">
      <dgm:prSet/>
      <dgm:spPr/>
      <dgm:t>
        <a:bodyPr/>
        <a:lstStyle/>
        <a:p>
          <a:endParaRPr lang="ru-RU"/>
        </a:p>
      </dgm:t>
    </dgm:pt>
    <dgm:pt modelId="{DA75ADEB-A1E9-4738-B749-9E1C098D110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A8CD33AF-8D43-47BC-A030-91121B4AF9C4}" type="parTrans" cxnId="{929A267B-5DDC-4B6B-A371-F8C05C441705}">
      <dgm:prSet/>
      <dgm:spPr/>
      <dgm:t>
        <a:bodyPr/>
        <a:lstStyle/>
        <a:p>
          <a:endParaRPr lang="ru-RU"/>
        </a:p>
      </dgm:t>
    </dgm:pt>
    <dgm:pt modelId="{AD9A5A60-3A75-41B8-A23E-251587471CF0}" type="sibTrans" cxnId="{929A267B-5DDC-4B6B-A371-F8C05C441705}">
      <dgm:prSet/>
      <dgm:spPr/>
      <dgm:t>
        <a:bodyPr/>
        <a:lstStyle/>
        <a:p>
          <a:endParaRPr lang="ru-RU"/>
        </a:p>
      </dgm:t>
    </dgm:pt>
    <dgm:pt modelId="{3A025D33-B70D-4542-BAAF-818825F3FBA5}">
      <dgm:prSet phldrT="[Текст]" custT="1"/>
      <dgm:spPr/>
      <dgm:t>
        <a:bodyPr/>
        <a:lstStyle/>
        <a:p>
          <a:r>
            <a:rPr lang="ru-RU" sz="1800" dirty="0" smtClean="0"/>
            <a:t>Установление  лимитов  в  росте  тарифов  на  услуги  ЖКХ,  от  повышения  которых  напрямую  зависит  рост  цен;</a:t>
          </a:r>
          <a:endParaRPr lang="ru-RU" sz="1800" dirty="0"/>
        </a:p>
      </dgm:t>
    </dgm:pt>
    <dgm:pt modelId="{F54A739A-38B6-4631-ADB9-8D957535C20C}" type="parTrans" cxnId="{5CA347D4-CC39-4E14-B75D-18923F86E45B}">
      <dgm:prSet/>
      <dgm:spPr/>
      <dgm:t>
        <a:bodyPr/>
        <a:lstStyle/>
        <a:p>
          <a:endParaRPr lang="ru-RU"/>
        </a:p>
      </dgm:t>
    </dgm:pt>
    <dgm:pt modelId="{2B754FEE-BD38-4CDD-9364-28DB5CD363B0}" type="sibTrans" cxnId="{5CA347D4-CC39-4E14-B75D-18923F86E45B}">
      <dgm:prSet/>
      <dgm:spPr/>
      <dgm:t>
        <a:bodyPr/>
        <a:lstStyle/>
        <a:p>
          <a:endParaRPr lang="ru-RU"/>
        </a:p>
      </dgm:t>
    </dgm:pt>
    <dgm:pt modelId="{4BBA3451-C9B1-4EF8-A0C6-7F123CD4FA29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85F3E08D-B73C-4A69-9CDE-071D541B5DC0}" type="parTrans" cxnId="{FFD34DA1-2A56-46CE-9758-93542BB54043}">
      <dgm:prSet/>
      <dgm:spPr/>
      <dgm:t>
        <a:bodyPr/>
        <a:lstStyle/>
        <a:p>
          <a:endParaRPr lang="ru-RU"/>
        </a:p>
      </dgm:t>
    </dgm:pt>
    <dgm:pt modelId="{A6EBB58D-BF0E-4D91-9FAC-47B21F8A73AB}" type="sibTrans" cxnId="{FFD34DA1-2A56-46CE-9758-93542BB54043}">
      <dgm:prSet/>
      <dgm:spPr/>
      <dgm:t>
        <a:bodyPr/>
        <a:lstStyle/>
        <a:p>
          <a:endParaRPr lang="ru-RU"/>
        </a:p>
      </dgm:t>
    </dgm:pt>
    <dgm:pt modelId="{6240FB3F-361B-4350-B20F-A68FEC3D2D7E}">
      <dgm:prSet phldrT="[Текст]" custT="1"/>
      <dgm:spPr/>
      <dgm:t>
        <a:bodyPr/>
        <a:lstStyle/>
        <a:p>
          <a:r>
            <a:rPr lang="ru-RU" sz="1800" dirty="0" smtClean="0"/>
            <a:t>Стимулирование  конкуренции  и  создание  благоприятных  условий  для  роста  конкурентоспособности  отечественных  производителей,  которые  могут  представлять  на  рынке  более  качественные  и  доступные  для  российского  потребителя  товары  и  услуги;</a:t>
          </a:r>
          <a:endParaRPr lang="ru-RU" sz="1800" dirty="0"/>
        </a:p>
      </dgm:t>
    </dgm:pt>
    <dgm:pt modelId="{4BA369F1-80CB-4F09-AA85-9FA384AAE09E}" type="parTrans" cxnId="{0130A19D-016B-4CE0-82C2-014BE751A594}">
      <dgm:prSet/>
      <dgm:spPr/>
      <dgm:t>
        <a:bodyPr/>
        <a:lstStyle/>
        <a:p>
          <a:endParaRPr lang="ru-RU"/>
        </a:p>
      </dgm:t>
    </dgm:pt>
    <dgm:pt modelId="{027B5434-8F5F-4568-AF23-1A1F59A84AB6}" type="sibTrans" cxnId="{0130A19D-016B-4CE0-82C2-014BE751A594}">
      <dgm:prSet/>
      <dgm:spPr/>
      <dgm:t>
        <a:bodyPr/>
        <a:lstStyle/>
        <a:p>
          <a:endParaRPr lang="ru-RU"/>
        </a:p>
      </dgm:t>
    </dgm:pt>
    <dgm:pt modelId="{74213505-26B0-4AD4-A7B4-E6A1C2652197}">
      <dgm:prSet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39CF12B8-7E00-4F4C-BBB5-BB5EBA1D6901}" type="parTrans" cxnId="{52B1A101-F7EC-4B11-9545-993A517D9940}">
      <dgm:prSet/>
      <dgm:spPr/>
      <dgm:t>
        <a:bodyPr/>
        <a:lstStyle/>
        <a:p>
          <a:endParaRPr lang="ru-RU"/>
        </a:p>
      </dgm:t>
    </dgm:pt>
    <dgm:pt modelId="{8A9C0EE6-2B97-4222-9468-DBDF30EB6FF8}" type="sibTrans" cxnId="{52B1A101-F7EC-4B11-9545-993A517D9940}">
      <dgm:prSet/>
      <dgm:spPr/>
      <dgm:t>
        <a:bodyPr/>
        <a:lstStyle/>
        <a:p>
          <a:endParaRPr lang="ru-RU"/>
        </a:p>
      </dgm:t>
    </dgm:pt>
    <dgm:pt modelId="{7F8927E8-0E09-4C17-8E77-FE6E4E97AE4F}">
      <dgm:prSet custT="1"/>
      <dgm:spPr/>
      <dgm:t>
        <a:bodyPr/>
        <a:lstStyle/>
        <a:p>
          <a:r>
            <a:rPr lang="ru-RU" sz="1800" dirty="0" smtClean="0"/>
            <a:t>Правовое  регулирование  товарных  наценок,  их  снижение;</a:t>
          </a:r>
          <a:endParaRPr lang="ru-RU" sz="1800" dirty="0"/>
        </a:p>
      </dgm:t>
    </dgm:pt>
    <dgm:pt modelId="{B3F066CC-3F75-422C-B04C-047BBC3A33B0}" type="parTrans" cxnId="{F9C4F6D2-0C34-4824-8FC8-E8D1B49362D3}">
      <dgm:prSet/>
      <dgm:spPr/>
      <dgm:t>
        <a:bodyPr/>
        <a:lstStyle/>
        <a:p>
          <a:endParaRPr lang="ru-RU"/>
        </a:p>
      </dgm:t>
    </dgm:pt>
    <dgm:pt modelId="{37D07832-DDE9-4C7E-BA58-81BE45E4928E}" type="sibTrans" cxnId="{F9C4F6D2-0C34-4824-8FC8-E8D1B49362D3}">
      <dgm:prSet/>
      <dgm:spPr/>
      <dgm:t>
        <a:bodyPr/>
        <a:lstStyle/>
        <a:p>
          <a:endParaRPr lang="ru-RU"/>
        </a:p>
      </dgm:t>
    </dgm:pt>
    <dgm:pt modelId="{25AB6862-65A6-43EE-A380-BDA06AE8F169}">
      <dgm:prSet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A19EA182-C995-48DB-8C3D-FEDA93832D45}" type="parTrans" cxnId="{EF2052E6-ED47-409A-A9FA-6B18FA2D7F36}">
      <dgm:prSet/>
      <dgm:spPr/>
      <dgm:t>
        <a:bodyPr/>
        <a:lstStyle/>
        <a:p>
          <a:endParaRPr lang="ru-RU"/>
        </a:p>
      </dgm:t>
    </dgm:pt>
    <dgm:pt modelId="{8219673A-1FB4-4F09-B9F1-66E2D103DADF}" type="sibTrans" cxnId="{EF2052E6-ED47-409A-A9FA-6B18FA2D7F36}">
      <dgm:prSet/>
      <dgm:spPr/>
      <dgm:t>
        <a:bodyPr/>
        <a:lstStyle/>
        <a:p>
          <a:endParaRPr lang="ru-RU"/>
        </a:p>
      </dgm:t>
    </dgm:pt>
    <dgm:pt modelId="{E48466F9-941F-4A09-864E-0DBAD4B8B328}">
      <dgm:prSet custT="1"/>
      <dgm:spPr/>
      <dgm:t>
        <a:bodyPr/>
        <a:lstStyle/>
        <a:p>
          <a:r>
            <a:rPr lang="ru-RU" sz="1800" dirty="0" smtClean="0"/>
            <a:t>Установление  необходимого  соотношения  между  экспортом  и  импортом,  количественное  увеличение  первого;</a:t>
          </a:r>
          <a:endParaRPr lang="ru-RU" sz="1800" dirty="0"/>
        </a:p>
      </dgm:t>
    </dgm:pt>
    <dgm:pt modelId="{4872E057-F0A3-4257-BACC-F42A3A6F6FAC}" type="parTrans" cxnId="{D0F2C316-55AD-41C9-8B61-8CFA2711366D}">
      <dgm:prSet/>
      <dgm:spPr/>
      <dgm:t>
        <a:bodyPr/>
        <a:lstStyle/>
        <a:p>
          <a:endParaRPr lang="ru-RU"/>
        </a:p>
      </dgm:t>
    </dgm:pt>
    <dgm:pt modelId="{B89A0B9E-3211-4931-B25C-0A1B2C2F0100}" type="sibTrans" cxnId="{D0F2C316-55AD-41C9-8B61-8CFA2711366D}">
      <dgm:prSet/>
      <dgm:spPr/>
      <dgm:t>
        <a:bodyPr/>
        <a:lstStyle/>
        <a:p>
          <a:endParaRPr lang="ru-RU"/>
        </a:p>
      </dgm:t>
    </dgm:pt>
    <dgm:pt modelId="{377BABD8-9ECE-4ED8-A7E8-6AB6028C0ADE}">
      <dgm:prSet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00F48554-710C-4CCF-B019-68CE365F4668}" type="parTrans" cxnId="{074F6BBF-672A-4753-912D-77205786DAF5}">
      <dgm:prSet/>
      <dgm:spPr/>
      <dgm:t>
        <a:bodyPr/>
        <a:lstStyle/>
        <a:p>
          <a:endParaRPr lang="ru-RU"/>
        </a:p>
      </dgm:t>
    </dgm:pt>
    <dgm:pt modelId="{E761E319-87C1-4FA9-BA18-4D6CD9E28A0C}" type="sibTrans" cxnId="{074F6BBF-672A-4753-912D-77205786DAF5}">
      <dgm:prSet/>
      <dgm:spPr/>
      <dgm:t>
        <a:bodyPr/>
        <a:lstStyle/>
        <a:p>
          <a:endParaRPr lang="ru-RU"/>
        </a:p>
      </dgm:t>
    </dgm:pt>
    <dgm:pt modelId="{943DE0DE-4B22-4E8D-B2A7-684DEB16BA9B}">
      <dgm:prSet custT="1"/>
      <dgm:spPr/>
      <dgm:t>
        <a:bodyPr/>
        <a:lstStyle/>
        <a:p>
          <a:r>
            <a:rPr lang="ru-RU" sz="1800" dirty="0" smtClean="0"/>
            <a:t>Повышение  устойчивости  национальной  валюты,  как  на  внутреннем,  так  и  на  внешнем  рынках.</a:t>
          </a:r>
          <a:endParaRPr lang="ru-RU" sz="1800" dirty="0"/>
        </a:p>
      </dgm:t>
    </dgm:pt>
    <dgm:pt modelId="{2AF1AB43-2DC6-49A2-850A-76A755D70ADE}" type="parTrans" cxnId="{D64EB365-19CF-4E44-9D58-6F739D5A7F24}">
      <dgm:prSet/>
      <dgm:spPr/>
      <dgm:t>
        <a:bodyPr/>
        <a:lstStyle/>
        <a:p>
          <a:endParaRPr lang="ru-RU"/>
        </a:p>
      </dgm:t>
    </dgm:pt>
    <dgm:pt modelId="{15FE1161-39F8-4506-8314-E4E8C6B577E1}" type="sibTrans" cxnId="{D64EB365-19CF-4E44-9D58-6F739D5A7F24}">
      <dgm:prSet/>
      <dgm:spPr/>
      <dgm:t>
        <a:bodyPr/>
        <a:lstStyle/>
        <a:p>
          <a:endParaRPr lang="ru-RU"/>
        </a:p>
      </dgm:t>
    </dgm:pt>
    <dgm:pt modelId="{3554B7FD-4800-4EFE-8326-2A0FC4BB718F}" type="pres">
      <dgm:prSet presAssocID="{BA3A759B-BEAC-4A38-B032-D54CDEFC433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0166D6-C47F-4626-9321-B463BC8E9B42}" type="pres">
      <dgm:prSet presAssocID="{6902226B-6BD5-4BF1-A388-4EB2149D67C1}" presName="composite" presStyleCnt="0"/>
      <dgm:spPr/>
    </dgm:pt>
    <dgm:pt modelId="{F73E8718-F629-46DF-8D3C-A6D5893ED185}" type="pres">
      <dgm:prSet presAssocID="{6902226B-6BD5-4BF1-A388-4EB2149D67C1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933C8D-9FEC-483D-976F-BF9C1FABA38F}" type="pres">
      <dgm:prSet presAssocID="{6902226B-6BD5-4BF1-A388-4EB2149D67C1}" presName="descendantText" presStyleLbl="alignAcc1" presStyleIdx="0" presStyleCnt="6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E2E74-5043-4700-ACCE-05F44FC67C4C}" type="pres">
      <dgm:prSet presAssocID="{A659D525-FEEB-45FB-A1BB-11D85CB06E73}" presName="sp" presStyleCnt="0"/>
      <dgm:spPr/>
    </dgm:pt>
    <dgm:pt modelId="{925EC547-135D-4233-89CB-A86FD36AE019}" type="pres">
      <dgm:prSet presAssocID="{DA75ADEB-A1E9-4738-B749-9E1C098D1102}" presName="composite" presStyleCnt="0"/>
      <dgm:spPr/>
    </dgm:pt>
    <dgm:pt modelId="{8B4B89C7-3D0D-46B2-8037-F916BEE8729B}" type="pres">
      <dgm:prSet presAssocID="{DA75ADEB-A1E9-4738-B749-9E1C098D1102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88F1E-09A3-491D-9450-CFA80869CF02}" type="pres">
      <dgm:prSet presAssocID="{DA75ADEB-A1E9-4738-B749-9E1C098D1102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916539-0228-4DAE-88C8-71875DEF0EC4}" type="pres">
      <dgm:prSet presAssocID="{AD9A5A60-3A75-41B8-A23E-251587471CF0}" presName="sp" presStyleCnt="0"/>
      <dgm:spPr/>
    </dgm:pt>
    <dgm:pt modelId="{9BB3C7F0-A80E-4B90-B0D6-787E3B880CF7}" type="pres">
      <dgm:prSet presAssocID="{4BBA3451-C9B1-4EF8-A0C6-7F123CD4FA29}" presName="composite" presStyleCnt="0"/>
      <dgm:spPr/>
    </dgm:pt>
    <dgm:pt modelId="{523F1234-7F16-4384-8A65-7D8C371C6B6D}" type="pres">
      <dgm:prSet presAssocID="{4BBA3451-C9B1-4EF8-A0C6-7F123CD4FA29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8B0BF-76B2-4123-812A-2FC3FE364001}" type="pres">
      <dgm:prSet presAssocID="{4BBA3451-C9B1-4EF8-A0C6-7F123CD4FA29}" presName="descendantText" presStyleLbl="alignAcc1" presStyleIdx="2" presStyleCnt="6" custScaleY="269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92318-323B-4397-BFD6-2D6076CD9180}" type="pres">
      <dgm:prSet presAssocID="{A6EBB58D-BF0E-4D91-9FAC-47B21F8A73AB}" presName="sp" presStyleCnt="0"/>
      <dgm:spPr/>
    </dgm:pt>
    <dgm:pt modelId="{10586F90-A411-4C0D-BF63-9D9F61453127}" type="pres">
      <dgm:prSet presAssocID="{74213505-26B0-4AD4-A7B4-E6A1C2652197}" presName="composite" presStyleCnt="0"/>
      <dgm:spPr/>
    </dgm:pt>
    <dgm:pt modelId="{D5B7F38A-2FE3-40F7-B3D1-F256786B49D6}" type="pres">
      <dgm:prSet presAssocID="{74213505-26B0-4AD4-A7B4-E6A1C265219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088FCD-D4B5-4D29-A8F4-9C309DD8158F}" type="pres">
      <dgm:prSet presAssocID="{74213505-26B0-4AD4-A7B4-E6A1C2652197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409C3-D664-457E-B685-D1A491962123}" type="pres">
      <dgm:prSet presAssocID="{8A9C0EE6-2B97-4222-9468-DBDF30EB6FF8}" presName="sp" presStyleCnt="0"/>
      <dgm:spPr/>
    </dgm:pt>
    <dgm:pt modelId="{23982A03-4B5F-4393-BCF4-23C24FF35FCC}" type="pres">
      <dgm:prSet presAssocID="{25AB6862-65A6-43EE-A380-BDA06AE8F169}" presName="composite" presStyleCnt="0"/>
      <dgm:spPr/>
    </dgm:pt>
    <dgm:pt modelId="{862C10AD-97E9-4499-A7E5-F59E601DCB51}" type="pres">
      <dgm:prSet presAssocID="{25AB6862-65A6-43EE-A380-BDA06AE8F169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676BC-A815-405C-9C4B-6D064A664937}" type="pres">
      <dgm:prSet presAssocID="{25AB6862-65A6-43EE-A380-BDA06AE8F169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AA63E-3072-4144-BD76-03DDF8021246}" type="pres">
      <dgm:prSet presAssocID="{8219673A-1FB4-4F09-B9F1-66E2D103DADF}" presName="sp" presStyleCnt="0"/>
      <dgm:spPr/>
    </dgm:pt>
    <dgm:pt modelId="{195BB2D8-C085-4700-9B10-D5E1DE8727E4}" type="pres">
      <dgm:prSet presAssocID="{377BABD8-9ECE-4ED8-A7E8-6AB6028C0ADE}" presName="composite" presStyleCnt="0"/>
      <dgm:spPr/>
    </dgm:pt>
    <dgm:pt modelId="{21CACD9D-F3D6-4E5D-8D66-A0D2616640AC}" type="pres">
      <dgm:prSet presAssocID="{377BABD8-9ECE-4ED8-A7E8-6AB6028C0ADE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6FA0C8-BD33-49DC-9E66-5701DE311025}" type="pres">
      <dgm:prSet presAssocID="{377BABD8-9ECE-4ED8-A7E8-6AB6028C0ADE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A347D4-CC39-4E14-B75D-18923F86E45B}" srcId="{DA75ADEB-A1E9-4738-B749-9E1C098D1102}" destId="{3A025D33-B70D-4542-BAAF-818825F3FBA5}" srcOrd="0" destOrd="0" parTransId="{F54A739A-38B6-4631-ADB9-8D957535C20C}" sibTransId="{2B754FEE-BD38-4CDD-9364-28DB5CD363B0}"/>
    <dgm:cxn modelId="{C52F6898-FED2-4910-867C-EAD268831A32}" type="presOf" srcId="{7F8927E8-0E09-4C17-8E77-FE6E4E97AE4F}" destId="{67088FCD-D4B5-4D29-A8F4-9C309DD8158F}" srcOrd="0" destOrd="0" presId="urn:microsoft.com/office/officeart/2005/8/layout/chevron2"/>
    <dgm:cxn modelId="{49F98374-5346-46D1-AC16-D27B45C279EB}" type="presOf" srcId="{74213505-26B0-4AD4-A7B4-E6A1C2652197}" destId="{D5B7F38A-2FE3-40F7-B3D1-F256786B49D6}" srcOrd="0" destOrd="0" presId="urn:microsoft.com/office/officeart/2005/8/layout/chevron2"/>
    <dgm:cxn modelId="{FFD34DA1-2A56-46CE-9758-93542BB54043}" srcId="{BA3A759B-BEAC-4A38-B032-D54CDEFC4334}" destId="{4BBA3451-C9B1-4EF8-A0C6-7F123CD4FA29}" srcOrd="2" destOrd="0" parTransId="{85F3E08D-B73C-4A69-9CDE-071D541B5DC0}" sibTransId="{A6EBB58D-BF0E-4D91-9FAC-47B21F8A73AB}"/>
    <dgm:cxn modelId="{4750442A-B7F1-4C1D-9E9A-C0F25CDF2C20}" type="presOf" srcId="{E48466F9-941F-4A09-864E-0DBAD4B8B328}" destId="{4FD676BC-A815-405C-9C4B-6D064A664937}" srcOrd="0" destOrd="0" presId="urn:microsoft.com/office/officeart/2005/8/layout/chevron2"/>
    <dgm:cxn modelId="{E21C4196-056C-4736-96BC-A0ED74F7D587}" srcId="{6902226B-6BD5-4BF1-A388-4EB2149D67C1}" destId="{41B3F7A8-023D-466C-8E39-F2F30EC6767D}" srcOrd="0" destOrd="0" parTransId="{067344CF-D643-4989-8BF6-78F29FB686F4}" sibTransId="{8BF2A3D8-F83D-4421-BF31-3ED85ABBE6F5}"/>
    <dgm:cxn modelId="{6BD45CA1-CDB5-4865-9080-113B388EE17A}" type="presOf" srcId="{377BABD8-9ECE-4ED8-A7E8-6AB6028C0ADE}" destId="{21CACD9D-F3D6-4E5D-8D66-A0D2616640AC}" srcOrd="0" destOrd="0" presId="urn:microsoft.com/office/officeart/2005/8/layout/chevron2"/>
    <dgm:cxn modelId="{580A40EB-684C-414F-B67D-6B655F680771}" srcId="{BA3A759B-BEAC-4A38-B032-D54CDEFC4334}" destId="{6902226B-6BD5-4BF1-A388-4EB2149D67C1}" srcOrd="0" destOrd="0" parTransId="{A3A3E936-2298-4462-A83D-C87DF70125D2}" sibTransId="{A659D525-FEEB-45FB-A1BB-11D85CB06E73}"/>
    <dgm:cxn modelId="{8DA3A79D-425F-40FA-A023-1C91F75D85AB}" type="presOf" srcId="{3A025D33-B70D-4542-BAAF-818825F3FBA5}" destId="{56988F1E-09A3-491D-9450-CFA80869CF02}" srcOrd="0" destOrd="0" presId="urn:microsoft.com/office/officeart/2005/8/layout/chevron2"/>
    <dgm:cxn modelId="{5383533B-6BF1-4D5E-855D-33833D2414A2}" type="presOf" srcId="{DA75ADEB-A1E9-4738-B749-9E1C098D1102}" destId="{8B4B89C7-3D0D-46B2-8037-F916BEE8729B}" srcOrd="0" destOrd="0" presId="urn:microsoft.com/office/officeart/2005/8/layout/chevron2"/>
    <dgm:cxn modelId="{E243240D-3F09-4138-A5CD-A4D77E8E3801}" type="presOf" srcId="{41B3F7A8-023D-466C-8E39-F2F30EC6767D}" destId="{7F933C8D-9FEC-483D-976F-BF9C1FABA38F}" srcOrd="0" destOrd="0" presId="urn:microsoft.com/office/officeart/2005/8/layout/chevron2"/>
    <dgm:cxn modelId="{7BF0BCD2-12E4-4E07-AF38-92E464B93C3F}" type="presOf" srcId="{943DE0DE-4B22-4E8D-B2A7-684DEB16BA9B}" destId="{646FA0C8-BD33-49DC-9E66-5701DE311025}" srcOrd="0" destOrd="0" presId="urn:microsoft.com/office/officeart/2005/8/layout/chevron2"/>
    <dgm:cxn modelId="{EF2052E6-ED47-409A-A9FA-6B18FA2D7F36}" srcId="{BA3A759B-BEAC-4A38-B032-D54CDEFC4334}" destId="{25AB6862-65A6-43EE-A380-BDA06AE8F169}" srcOrd="4" destOrd="0" parTransId="{A19EA182-C995-48DB-8C3D-FEDA93832D45}" sibTransId="{8219673A-1FB4-4F09-B9F1-66E2D103DADF}"/>
    <dgm:cxn modelId="{BF5B1234-C4E3-40F9-B544-7F36CAEB2716}" type="presOf" srcId="{6240FB3F-361B-4350-B20F-A68FEC3D2D7E}" destId="{AB58B0BF-76B2-4123-812A-2FC3FE364001}" srcOrd="0" destOrd="0" presId="urn:microsoft.com/office/officeart/2005/8/layout/chevron2"/>
    <dgm:cxn modelId="{929A267B-5DDC-4B6B-A371-F8C05C441705}" srcId="{BA3A759B-BEAC-4A38-B032-D54CDEFC4334}" destId="{DA75ADEB-A1E9-4738-B749-9E1C098D1102}" srcOrd="1" destOrd="0" parTransId="{A8CD33AF-8D43-47BC-A030-91121B4AF9C4}" sibTransId="{AD9A5A60-3A75-41B8-A23E-251587471CF0}"/>
    <dgm:cxn modelId="{8D338CAA-9B51-4072-BA0B-11DB3D816D2F}" type="presOf" srcId="{BA3A759B-BEAC-4A38-B032-D54CDEFC4334}" destId="{3554B7FD-4800-4EFE-8326-2A0FC4BB718F}" srcOrd="0" destOrd="0" presId="urn:microsoft.com/office/officeart/2005/8/layout/chevron2"/>
    <dgm:cxn modelId="{C5F858C9-E472-4315-A9E9-C22B87D041F0}" type="presOf" srcId="{25AB6862-65A6-43EE-A380-BDA06AE8F169}" destId="{862C10AD-97E9-4499-A7E5-F59E601DCB51}" srcOrd="0" destOrd="0" presId="urn:microsoft.com/office/officeart/2005/8/layout/chevron2"/>
    <dgm:cxn modelId="{D0F2C316-55AD-41C9-8B61-8CFA2711366D}" srcId="{25AB6862-65A6-43EE-A380-BDA06AE8F169}" destId="{E48466F9-941F-4A09-864E-0DBAD4B8B328}" srcOrd="0" destOrd="0" parTransId="{4872E057-F0A3-4257-BACC-F42A3A6F6FAC}" sibTransId="{B89A0B9E-3211-4931-B25C-0A1B2C2F0100}"/>
    <dgm:cxn modelId="{074F6BBF-672A-4753-912D-77205786DAF5}" srcId="{BA3A759B-BEAC-4A38-B032-D54CDEFC4334}" destId="{377BABD8-9ECE-4ED8-A7E8-6AB6028C0ADE}" srcOrd="5" destOrd="0" parTransId="{00F48554-710C-4CCF-B019-68CE365F4668}" sibTransId="{E761E319-87C1-4FA9-BA18-4D6CD9E28A0C}"/>
    <dgm:cxn modelId="{0130A19D-016B-4CE0-82C2-014BE751A594}" srcId="{4BBA3451-C9B1-4EF8-A0C6-7F123CD4FA29}" destId="{6240FB3F-361B-4350-B20F-A68FEC3D2D7E}" srcOrd="0" destOrd="0" parTransId="{4BA369F1-80CB-4F09-AA85-9FA384AAE09E}" sibTransId="{027B5434-8F5F-4568-AF23-1A1F59A84AB6}"/>
    <dgm:cxn modelId="{B646F102-5205-43D7-9FEC-62E10BE1C0BA}" type="presOf" srcId="{4BBA3451-C9B1-4EF8-A0C6-7F123CD4FA29}" destId="{523F1234-7F16-4384-8A65-7D8C371C6B6D}" srcOrd="0" destOrd="0" presId="urn:microsoft.com/office/officeart/2005/8/layout/chevron2"/>
    <dgm:cxn modelId="{F9C4F6D2-0C34-4824-8FC8-E8D1B49362D3}" srcId="{74213505-26B0-4AD4-A7B4-E6A1C2652197}" destId="{7F8927E8-0E09-4C17-8E77-FE6E4E97AE4F}" srcOrd="0" destOrd="0" parTransId="{B3F066CC-3F75-422C-B04C-047BBC3A33B0}" sibTransId="{37D07832-DDE9-4C7E-BA58-81BE45E4928E}"/>
    <dgm:cxn modelId="{075D5954-311D-49CE-B3AA-EA0B63357587}" type="presOf" srcId="{6902226B-6BD5-4BF1-A388-4EB2149D67C1}" destId="{F73E8718-F629-46DF-8D3C-A6D5893ED185}" srcOrd="0" destOrd="0" presId="urn:microsoft.com/office/officeart/2005/8/layout/chevron2"/>
    <dgm:cxn modelId="{D64EB365-19CF-4E44-9D58-6F739D5A7F24}" srcId="{377BABD8-9ECE-4ED8-A7E8-6AB6028C0ADE}" destId="{943DE0DE-4B22-4E8D-B2A7-684DEB16BA9B}" srcOrd="0" destOrd="0" parTransId="{2AF1AB43-2DC6-49A2-850A-76A755D70ADE}" sibTransId="{15FE1161-39F8-4506-8314-E4E8C6B577E1}"/>
    <dgm:cxn modelId="{52B1A101-F7EC-4B11-9545-993A517D9940}" srcId="{BA3A759B-BEAC-4A38-B032-D54CDEFC4334}" destId="{74213505-26B0-4AD4-A7B4-E6A1C2652197}" srcOrd="3" destOrd="0" parTransId="{39CF12B8-7E00-4F4C-BBB5-BB5EBA1D6901}" sibTransId="{8A9C0EE6-2B97-4222-9468-DBDF30EB6FF8}"/>
    <dgm:cxn modelId="{23A441FF-837A-476B-BCF9-5691C548F048}" type="presParOf" srcId="{3554B7FD-4800-4EFE-8326-2A0FC4BB718F}" destId="{B90166D6-C47F-4626-9321-B463BC8E9B42}" srcOrd="0" destOrd="0" presId="urn:microsoft.com/office/officeart/2005/8/layout/chevron2"/>
    <dgm:cxn modelId="{946D9163-ACCC-49DE-A2CD-0794EF394243}" type="presParOf" srcId="{B90166D6-C47F-4626-9321-B463BC8E9B42}" destId="{F73E8718-F629-46DF-8D3C-A6D5893ED185}" srcOrd="0" destOrd="0" presId="urn:microsoft.com/office/officeart/2005/8/layout/chevron2"/>
    <dgm:cxn modelId="{13AF3A1B-8CBC-4BFE-80CB-1C1EE86A96B8}" type="presParOf" srcId="{B90166D6-C47F-4626-9321-B463BC8E9B42}" destId="{7F933C8D-9FEC-483D-976F-BF9C1FABA38F}" srcOrd="1" destOrd="0" presId="urn:microsoft.com/office/officeart/2005/8/layout/chevron2"/>
    <dgm:cxn modelId="{2D2CEE94-9CBD-457C-AC62-237FC4CEE5A0}" type="presParOf" srcId="{3554B7FD-4800-4EFE-8326-2A0FC4BB718F}" destId="{445E2E74-5043-4700-ACCE-05F44FC67C4C}" srcOrd="1" destOrd="0" presId="urn:microsoft.com/office/officeart/2005/8/layout/chevron2"/>
    <dgm:cxn modelId="{39782146-7675-4F4F-A3C8-6EC437989803}" type="presParOf" srcId="{3554B7FD-4800-4EFE-8326-2A0FC4BB718F}" destId="{925EC547-135D-4233-89CB-A86FD36AE019}" srcOrd="2" destOrd="0" presId="urn:microsoft.com/office/officeart/2005/8/layout/chevron2"/>
    <dgm:cxn modelId="{2B7D7262-E81E-4863-A14E-77E9E054F3F7}" type="presParOf" srcId="{925EC547-135D-4233-89CB-A86FD36AE019}" destId="{8B4B89C7-3D0D-46B2-8037-F916BEE8729B}" srcOrd="0" destOrd="0" presId="urn:microsoft.com/office/officeart/2005/8/layout/chevron2"/>
    <dgm:cxn modelId="{1EC1E724-0892-4044-B399-3B74A0281518}" type="presParOf" srcId="{925EC547-135D-4233-89CB-A86FD36AE019}" destId="{56988F1E-09A3-491D-9450-CFA80869CF02}" srcOrd="1" destOrd="0" presId="urn:microsoft.com/office/officeart/2005/8/layout/chevron2"/>
    <dgm:cxn modelId="{FC2417E7-0B22-4598-B2B0-FEBFD8E4F0CA}" type="presParOf" srcId="{3554B7FD-4800-4EFE-8326-2A0FC4BB718F}" destId="{EC916539-0228-4DAE-88C8-71875DEF0EC4}" srcOrd="3" destOrd="0" presId="urn:microsoft.com/office/officeart/2005/8/layout/chevron2"/>
    <dgm:cxn modelId="{A5DA874A-BEFA-4543-8BA8-280729B809B0}" type="presParOf" srcId="{3554B7FD-4800-4EFE-8326-2A0FC4BB718F}" destId="{9BB3C7F0-A80E-4B90-B0D6-787E3B880CF7}" srcOrd="4" destOrd="0" presId="urn:microsoft.com/office/officeart/2005/8/layout/chevron2"/>
    <dgm:cxn modelId="{7B6FF700-BA63-42D1-B184-963221698860}" type="presParOf" srcId="{9BB3C7F0-A80E-4B90-B0D6-787E3B880CF7}" destId="{523F1234-7F16-4384-8A65-7D8C371C6B6D}" srcOrd="0" destOrd="0" presId="urn:microsoft.com/office/officeart/2005/8/layout/chevron2"/>
    <dgm:cxn modelId="{5AE70B68-BFE2-43DD-9F24-697BFDCC2AD0}" type="presParOf" srcId="{9BB3C7F0-A80E-4B90-B0D6-787E3B880CF7}" destId="{AB58B0BF-76B2-4123-812A-2FC3FE364001}" srcOrd="1" destOrd="0" presId="urn:microsoft.com/office/officeart/2005/8/layout/chevron2"/>
    <dgm:cxn modelId="{CD0C9454-C58C-40B6-98AE-6D420823F1EC}" type="presParOf" srcId="{3554B7FD-4800-4EFE-8326-2A0FC4BB718F}" destId="{76392318-323B-4397-BFD6-2D6076CD9180}" srcOrd="5" destOrd="0" presId="urn:microsoft.com/office/officeart/2005/8/layout/chevron2"/>
    <dgm:cxn modelId="{8B45A7E3-A0DB-4A0E-B41E-7FA1444FA8B9}" type="presParOf" srcId="{3554B7FD-4800-4EFE-8326-2A0FC4BB718F}" destId="{10586F90-A411-4C0D-BF63-9D9F61453127}" srcOrd="6" destOrd="0" presId="urn:microsoft.com/office/officeart/2005/8/layout/chevron2"/>
    <dgm:cxn modelId="{C9B312CE-51AD-4ED4-AAED-A97E0F33B97C}" type="presParOf" srcId="{10586F90-A411-4C0D-BF63-9D9F61453127}" destId="{D5B7F38A-2FE3-40F7-B3D1-F256786B49D6}" srcOrd="0" destOrd="0" presId="urn:microsoft.com/office/officeart/2005/8/layout/chevron2"/>
    <dgm:cxn modelId="{FF30BFA4-A253-4177-A1A9-F088EDE4C0C8}" type="presParOf" srcId="{10586F90-A411-4C0D-BF63-9D9F61453127}" destId="{67088FCD-D4B5-4D29-A8F4-9C309DD8158F}" srcOrd="1" destOrd="0" presId="urn:microsoft.com/office/officeart/2005/8/layout/chevron2"/>
    <dgm:cxn modelId="{D81EDE75-1F33-4964-A1C0-0477380982EC}" type="presParOf" srcId="{3554B7FD-4800-4EFE-8326-2A0FC4BB718F}" destId="{A81409C3-D664-457E-B685-D1A491962123}" srcOrd="7" destOrd="0" presId="urn:microsoft.com/office/officeart/2005/8/layout/chevron2"/>
    <dgm:cxn modelId="{69AC12DE-FE64-4BA5-A82C-9F80192A56B6}" type="presParOf" srcId="{3554B7FD-4800-4EFE-8326-2A0FC4BB718F}" destId="{23982A03-4B5F-4393-BCF4-23C24FF35FCC}" srcOrd="8" destOrd="0" presId="urn:microsoft.com/office/officeart/2005/8/layout/chevron2"/>
    <dgm:cxn modelId="{60A4EB6A-FC7A-4CD6-88EA-6044DF8117A2}" type="presParOf" srcId="{23982A03-4B5F-4393-BCF4-23C24FF35FCC}" destId="{862C10AD-97E9-4499-A7E5-F59E601DCB51}" srcOrd="0" destOrd="0" presId="urn:microsoft.com/office/officeart/2005/8/layout/chevron2"/>
    <dgm:cxn modelId="{AE2EA411-CFEA-4336-8547-024F7D9D3566}" type="presParOf" srcId="{23982A03-4B5F-4393-BCF4-23C24FF35FCC}" destId="{4FD676BC-A815-405C-9C4B-6D064A664937}" srcOrd="1" destOrd="0" presId="urn:microsoft.com/office/officeart/2005/8/layout/chevron2"/>
    <dgm:cxn modelId="{D0EFE8E4-BDA4-499E-947A-5E0065A6E121}" type="presParOf" srcId="{3554B7FD-4800-4EFE-8326-2A0FC4BB718F}" destId="{F76AA63E-3072-4144-BD76-03DDF8021246}" srcOrd="9" destOrd="0" presId="urn:microsoft.com/office/officeart/2005/8/layout/chevron2"/>
    <dgm:cxn modelId="{5D2387E8-0DB1-40A7-BE06-15777F7769C7}" type="presParOf" srcId="{3554B7FD-4800-4EFE-8326-2A0FC4BB718F}" destId="{195BB2D8-C085-4700-9B10-D5E1DE8727E4}" srcOrd="10" destOrd="0" presId="urn:microsoft.com/office/officeart/2005/8/layout/chevron2"/>
    <dgm:cxn modelId="{9B3F7E09-9CDA-4642-B883-9A7B3FEAE898}" type="presParOf" srcId="{195BB2D8-C085-4700-9B10-D5E1DE8727E4}" destId="{21CACD9D-F3D6-4E5D-8D66-A0D2616640AC}" srcOrd="0" destOrd="0" presId="urn:microsoft.com/office/officeart/2005/8/layout/chevron2"/>
    <dgm:cxn modelId="{9743D4D8-BD9E-4EBB-B60B-69E94FB43D77}" type="presParOf" srcId="{195BB2D8-C085-4700-9B10-D5E1DE8727E4}" destId="{646FA0C8-BD33-49DC-9E66-5701DE3110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0A7F95-191B-4880-81BE-FD45568BB841}">
      <dsp:nvSpPr>
        <dsp:cNvPr id="0" name=""/>
        <dsp:cNvSpPr/>
      </dsp:nvSpPr>
      <dsp:spPr>
        <a:xfrm rot="5400000">
          <a:off x="-235684" y="235995"/>
          <a:ext cx="1571232" cy="109986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1</a:t>
          </a:r>
          <a:endParaRPr lang="ru-RU" sz="3300" kern="1200" dirty="0"/>
        </a:p>
      </dsp:txBody>
      <dsp:txXfrm rot="-5400000">
        <a:off x="1" y="550241"/>
        <a:ext cx="1099862" cy="471370"/>
      </dsp:txXfrm>
    </dsp:sp>
    <dsp:sp modelId="{4BBEFF8C-BB0A-4666-AE74-6E522B6AA7E5}">
      <dsp:nvSpPr>
        <dsp:cNvPr id="0" name=""/>
        <dsp:cNvSpPr/>
      </dsp:nvSpPr>
      <dsp:spPr>
        <a:xfrm rot="5400000">
          <a:off x="4154080" y="-3053907"/>
          <a:ext cx="1021300" cy="71297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Определяется планируемая структура расходов населения. В данную колонку входят все товары, которые приобретает населения, в том числе, компьютеры, оплата услуг и т.д.</a:t>
          </a:r>
          <a:endParaRPr lang="ru-RU" sz="1900" kern="1200" dirty="0"/>
        </a:p>
      </dsp:txBody>
      <dsp:txXfrm rot="-5400000">
        <a:off x="1099862" y="50167"/>
        <a:ext cx="7079881" cy="921588"/>
      </dsp:txXfrm>
    </dsp:sp>
    <dsp:sp modelId="{5E6FFD9E-63BE-4799-8A87-6C834C3E715A}">
      <dsp:nvSpPr>
        <dsp:cNvPr id="0" name=""/>
        <dsp:cNvSpPr/>
      </dsp:nvSpPr>
      <dsp:spPr>
        <a:xfrm rot="5400000">
          <a:off x="-235684" y="1612624"/>
          <a:ext cx="1571232" cy="109986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2</a:t>
          </a:r>
          <a:endParaRPr lang="ru-RU" sz="3300" kern="1200" dirty="0"/>
        </a:p>
      </dsp:txBody>
      <dsp:txXfrm rot="-5400000">
        <a:off x="1" y="1926870"/>
        <a:ext cx="1099862" cy="471370"/>
      </dsp:txXfrm>
    </dsp:sp>
    <dsp:sp modelId="{28C6FA47-FA0F-4875-938D-E4008A173A87}">
      <dsp:nvSpPr>
        <dsp:cNvPr id="0" name=""/>
        <dsp:cNvSpPr/>
      </dsp:nvSpPr>
      <dsp:spPr>
        <a:xfrm rot="5400000">
          <a:off x="4154080" y="-1677278"/>
          <a:ext cx="1021300" cy="71297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Росстат сравнивает цены за прошлый месяц, за прошлый год, и формирует данные об инфляции в процентах на сайте. В учет берется и каждая неделя месяца отдельно.</a:t>
          </a:r>
          <a:endParaRPr lang="ru-RU" sz="1900" kern="1200" dirty="0"/>
        </a:p>
      </dsp:txBody>
      <dsp:txXfrm rot="-5400000">
        <a:off x="1099862" y="1426796"/>
        <a:ext cx="7079881" cy="921588"/>
      </dsp:txXfrm>
    </dsp:sp>
    <dsp:sp modelId="{91FC27E6-494E-40F3-B3D4-C635A8F27BD4}">
      <dsp:nvSpPr>
        <dsp:cNvPr id="0" name=""/>
        <dsp:cNvSpPr/>
      </dsp:nvSpPr>
      <dsp:spPr>
        <a:xfrm rot="5400000">
          <a:off x="-235684" y="2989254"/>
          <a:ext cx="1571232" cy="109986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3</a:t>
          </a:r>
          <a:endParaRPr lang="ru-RU" sz="3300" kern="1200" dirty="0"/>
        </a:p>
      </dsp:txBody>
      <dsp:txXfrm rot="-5400000">
        <a:off x="1" y="3303500"/>
        <a:ext cx="1099862" cy="471370"/>
      </dsp:txXfrm>
    </dsp:sp>
    <dsp:sp modelId="{801A4E7E-9356-409F-AC37-F391026EEA70}">
      <dsp:nvSpPr>
        <dsp:cNvPr id="0" name=""/>
        <dsp:cNvSpPr/>
      </dsp:nvSpPr>
      <dsp:spPr>
        <a:xfrm rot="5400000">
          <a:off x="4154080" y="-300648"/>
          <a:ext cx="1021300" cy="71297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Каждый месяц подводятся приблизительные итоги. Особенности по месяцам помогают понять, какая будет годовая таблица и отчет.</a:t>
          </a:r>
          <a:endParaRPr lang="ru-RU" sz="1900" kern="1200" dirty="0"/>
        </a:p>
      </dsp:txBody>
      <dsp:txXfrm rot="-5400000">
        <a:off x="1099862" y="2803426"/>
        <a:ext cx="7079881" cy="9215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8D5B2E-A368-4BCD-A7EA-1EC64D872300}">
      <dsp:nvSpPr>
        <dsp:cNvPr id="0" name=""/>
        <dsp:cNvSpPr/>
      </dsp:nvSpPr>
      <dsp:spPr>
        <a:xfrm rot="5400000">
          <a:off x="-345290" y="348458"/>
          <a:ext cx="2301939" cy="16113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1</a:t>
          </a:r>
          <a:endParaRPr lang="ru-RU" sz="4800" kern="1200" dirty="0"/>
        </a:p>
      </dsp:txBody>
      <dsp:txXfrm rot="-5400000">
        <a:off x="2" y="808846"/>
        <a:ext cx="1611357" cy="690582"/>
      </dsp:txXfrm>
    </dsp:sp>
    <dsp:sp modelId="{3BC4C772-EBA3-44D0-BF2C-38B81A2E80C2}">
      <dsp:nvSpPr>
        <dsp:cNvPr id="0" name=""/>
        <dsp:cNvSpPr/>
      </dsp:nvSpPr>
      <dsp:spPr>
        <a:xfrm rot="5400000">
          <a:off x="4172348" y="-2557822"/>
          <a:ext cx="1496260" cy="66182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Рост  цен  на  коммунальные  ресурсы,  который  диктуется  естественными  монополистами  в  соответствующих  сферах. </a:t>
          </a:r>
          <a:endParaRPr lang="ru-RU" sz="2000" kern="1200" dirty="0"/>
        </a:p>
      </dsp:txBody>
      <dsp:txXfrm rot="-5400000">
        <a:off x="1611358" y="76209"/>
        <a:ext cx="6545201" cy="1350178"/>
      </dsp:txXfrm>
    </dsp:sp>
    <dsp:sp modelId="{A974228A-EBC9-49AF-87A1-882D0346EF91}">
      <dsp:nvSpPr>
        <dsp:cNvPr id="0" name=""/>
        <dsp:cNvSpPr/>
      </dsp:nvSpPr>
      <dsp:spPr>
        <a:xfrm rot="5400000">
          <a:off x="-345290" y="2365295"/>
          <a:ext cx="2301939" cy="161135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kern="1200" dirty="0" smtClean="0"/>
            <a:t>2</a:t>
          </a:r>
          <a:endParaRPr lang="ru-RU" sz="4800" kern="1200" dirty="0"/>
        </a:p>
      </dsp:txBody>
      <dsp:txXfrm rot="-5400000">
        <a:off x="2" y="2825683"/>
        <a:ext cx="1611357" cy="690582"/>
      </dsp:txXfrm>
    </dsp:sp>
    <dsp:sp modelId="{D2AEFCE4-21E1-4F68-9488-77E750580C08}">
      <dsp:nvSpPr>
        <dsp:cNvPr id="0" name=""/>
        <dsp:cNvSpPr/>
      </dsp:nvSpPr>
      <dsp:spPr>
        <a:xfrm rot="5400000">
          <a:off x="4172348" y="-540986"/>
          <a:ext cx="1496260" cy="661824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Затратный  характер  роста  цен,  поскольку  повышение  цен  происходит  не  </a:t>
          </a:r>
          <a:r>
            <a:rPr lang="ru-RU" sz="2000" kern="1200" dirty="0" err="1" smtClean="0"/>
            <a:t>засчёт</a:t>
          </a:r>
          <a:r>
            <a:rPr lang="ru-RU" sz="2000" kern="1200" dirty="0" smtClean="0"/>
            <a:t>  наличия  конкурентов,  а  именно  </a:t>
          </a:r>
          <a:r>
            <a:rPr lang="ru-RU" sz="2000" kern="1200" dirty="0" err="1" smtClean="0"/>
            <a:t>засчёт</a:t>
          </a:r>
          <a:r>
            <a:rPr lang="ru-RU" sz="2000" kern="1200" dirty="0" smtClean="0"/>
            <a:t>  увеличения  стоимости  затрат  на  оказание  данных  видов  услуг.</a:t>
          </a:r>
          <a:endParaRPr lang="ru-RU" sz="2000" kern="1200" dirty="0"/>
        </a:p>
      </dsp:txBody>
      <dsp:txXfrm rot="-5400000">
        <a:off x="1611358" y="2093045"/>
        <a:ext cx="6545201" cy="13501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Инфляция. Состояние инфляции в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Выполнили студентки 1 курса гр. </a:t>
            </a:r>
            <a:r>
              <a:rPr lang="ru-RU" dirty="0" smtClean="0"/>
              <a:t>___________</a:t>
            </a:r>
            <a:endParaRPr lang="ru-RU" dirty="0" smtClean="0"/>
          </a:p>
          <a:p>
            <a:r>
              <a:rPr lang="ru-RU" dirty="0" smtClean="0"/>
              <a:t>________</a:t>
            </a:r>
            <a:endParaRPr lang="ru-RU" dirty="0" smtClean="0"/>
          </a:p>
          <a:p>
            <a:r>
              <a:rPr lang="ru-RU" dirty="0" smtClean="0"/>
              <a:t>________</a:t>
            </a:r>
            <a:endParaRPr lang="ru-RU" dirty="0" smtClean="0"/>
          </a:p>
          <a:p>
            <a:r>
              <a:rPr lang="ru-RU" smtClean="0"/>
              <a:t>________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Открытость  современных  </a:t>
            </a:r>
            <a:r>
              <a:rPr lang="ru-RU" dirty="0" smtClean="0"/>
              <a:t>экономик,</a:t>
            </a:r>
            <a:r>
              <a:rPr lang="ru-RU" dirty="0"/>
              <a:t> </a:t>
            </a:r>
            <a:r>
              <a:rPr lang="ru-RU" dirty="0" smtClean="0"/>
              <a:t>приводит</a:t>
            </a:r>
            <a:r>
              <a:rPr lang="ru-RU" dirty="0"/>
              <a:t>  не  только  к  </a:t>
            </a:r>
            <a:r>
              <a:rPr lang="ru-RU" dirty="0" smtClean="0"/>
              <a:t>расширению</a:t>
            </a:r>
            <a:r>
              <a:rPr lang="ru-RU" dirty="0"/>
              <a:t> </a:t>
            </a:r>
            <a:r>
              <a:rPr lang="ru-RU" dirty="0" smtClean="0"/>
              <a:t>рынка</a:t>
            </a:r>
            <a:r>
              <a:rPr lang="ru-RU" dirty="0"/>
              <a:t>  и  производственных  связей,  но  и  к риску  возникновения  </a:t>
            </a:r>
            <a:r>
              <a:rPr lang="ru-RU" dirty="0" smtClean="0"/>
              <a:t>импортируемой</a:t>
            </a:r>
            <a:r>
              <a:rPr lang="ru-RU" dirty="0"/>
              <a:t> </a:t>
            </a:r>
            <a:r>
              <a:rPr lang="ru-RU" dirty="0" smtClean="0"/>
              <a:t>инфляции</a:t>
            </a:r>
            <a:r>
              <a:rPr lang="ru-RU" dirty="0"/>
              <a:t>. 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764704"/>
            <a:ext cx="80648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Рост</a:t>
            </a:r>
            <a:r>
              <a:rPr lang="ru-RU" sz="3200" dirty="0"/>
              <a:t>  инфляции  за счёт  импорта  товаров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37" y="4104495"/>
            <a:ext cx="3650689" cy="243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26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628800"/>
            <a:ext cx="80648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Повышение  цен  субъектами  малого  и  </a:t>
            </a:r>
            <a:r>
              <a:rPr lang="ru-RU" sz="2400" dirty="0" smtClean="0"/>
              <a:t>среднего</a:t>
            </a:r>
            <a:r>
              <a:rPr lang="ru-RU" sz="2400" dirty="0"/>
              <a:t> </a:t>
            </a:r>
            <a:r>
              <a:rPr lang="ru-RU" sz="2400" dirty="0" smtClean="0"/>
              <a:t>бизнеса</a:t>
            </a:r>
            <a:r>
              <a:rPr lang="ru-RU" sz="2400" dirty="0"/>
              <a:t>,  которым  приходится  нелегко  в  </a:t>
            </a:r>
            <a:r>
              <a:rPr lang="ru-RU" sz="2400" dirty="0" smtClean="0"/>
              <a:t>условиях</a:t>
            </a:r>
            <a:r>
              <a:rPr lang="ru-RU" sz="2400" dirty="0"/>
              <a:t> </a:t>
            </a:r>
            <a:r>
              <a:rPr lang="ru-RU" sz="2400" dirty="0" smtClean="0"/>
              <a:t>экономики</a:t>
            </a:r>
            <a:r>
              <a:rPr lang="ru-RU" sz="2400" dirty="0"/>
              <a:t>  нашей  страны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3789040"/>
            <a:ext cx="806489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/>
              <a:t>Наличие  механизма  инфляционных  </a:t>
            </a:r>
            <a:r>
              <a:rPr lang="ru-RU" sz="2400" dirty="0" smtClean="0"/>
              <a:t>ожиданий,</a:t>
            </a:r>
            <a:r>
              <a:rPr lang="ru-RU" sz="2400" dirty="0"/>
              <a:t> </a:t>
            </a:r>
            <a:r>
              <a:rPr lang="ru-RU" sz="2400" dirty="0" smtClean="0"/>
              <a:t>который</a:t>
            </a:r>
            <a:r>
              <a:rPr lang="ru-RU" sz="2400" dirty="0"/>
              <a:t>  превышает  прогнозируемый  и  реальный  уровни  инфляции  и  заставляет  </a:t>
            </a:r>
            <a:r>
              <a:rPr lang="ru-RU" sz="2400" dirty="0" smtClean="0"/>
              <a:t>население</a:t>
            </a:r>
            <a:r>
              <a:rPr lang="ru-RU" sz="2400" dirty="0"/>
              <a:t> </a:t>
            </a:r>
            <a:r>
              <a:rPr lang="ru-RU" sz="2400" dirty="0" smtClean="0"/>
              <a:t>«затовариваться</a:t>
            </a:r>
            <a:r>
              <a:rPr lang="ru-RU" sz="2400" dirty="0"/>
              <a:t>»,  создавая  излишний  </a:t>
            </a:r>
            <a:r>
              <a:rPr lang="ru-RU" sz="2400" dirty="0" smtClean="0"/>
              <a:t>спрос,</a:t>
            </a:r>
            <a:r>
              <a:rPr lang="ru-RU" sz="2400" dirty="0"/>
              <a:t> </a:t>
            </a:r>
            <a:r>
              <a:rPr lang="ru-RU" sz="2400" dirty="0" smtClean="0"/>
              <a:t>ведущий</a:t>
            </a:r>
            <a:r>
              <a:rPr lang="ru-RU" sz="2400" dirty="0"/>
              <a:t>  к  росту  цен.</a:t>
            </a:r>
          </a:p>
        </p:txBody>
      </p:sp>
    </p:spTree>
    <p:extLst>
      <p:ext uri="{BB962C8B-B14F-4D97-AF65-F5344CB8AC3E}">
        <p14:creationId xmlns:p14="http://schemas.microsoft.com/office/powerpoint/2010/main" val="312261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Основными  направлениями  </a:t>
            </a:r>
            <a:r>
              <a:rPr lang="ru-RU" dirty="0" smtClean="0"/>
              <a:t>антиинфляционной</a:t>
            </a:r>
            <a:r>
              <a:rPr lang="ru-RU" dirty="0"/>
              <a:t>  политики  </a:t>
            </a:r>
            <a:r>
              <a:rPr lang="ru-RU" dirty="0" smtClean="0"/>
              <a:t>являются: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362014"/>
              </p:ext>
            </p:extLst>
          </p:nvPr>
        </p:nvGraphicFramePr>
        <p:xfrm>
          <a:off x="467544" y="1916832"/>
          <a:ext cx="822960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672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39068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0531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6" y="701367"/>
            <a:ext cx="9131354" cy="5408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результате инфляции: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2060848"/>
            <a:ext cx="6696744" cy="26642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Рост иностранной валюты.</a:t>
            </a:r>
          </a:p>
          <a:p>
            <a:pPr lvl="0"/>
            <a:r>
              <a:rPr lang="ru-RU" dirty="0"/>
              <a:t>Поднятие цен практически на все.</a:t>
            </a:r>
          </a:p>
          <a:p>
            <a:pPr lvl="0"/>
            <a:r>
              <a:rPr lang="ru-RU" dirty="0"/>
              <a:t>Обесценивание больше 10%.</a:t>
            </a:r>
          </a:p>
          <a:p>
            <a:pPr lvl="0"/>
            <a:r>
              <a:rPr lang="ru-RU" dirty="0"/>
              <a:t>И, как результат, санкции.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981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03648" y="1700808"/>
            <a:ext cx="5904656" cy="3168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94726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Инфляция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сопровождается  </a:t>
            </a:r>
            <a:r>
              <a:rPr lang="ru-RU" dirty="0" smtClean="0"/>
              <a:t>ростом</a:t>
            </a:r>
            <a:r>
              <a:rPr lang="ru-RU" dirty="0"/>
              <a:t>  уровня  цен,  </a:t>
            </a:r>
            <a:r>
              <a:rPr lang="ru-RU" dirty="0" smtClean="0"/>
              <a:t>и</a:t>
            </a:r>
            <a:r>
              <a:rPr lang="ru-RU" dirty="0"/>
              <a:t> </a:t>
            </a:r>
            <a:r>
              <a:rPr lang="ru-RU" dirty="0" smtClean="0"/>
              <a:t>нарушением</a:t>
            </a:r>
            <a:r>
              <a:rPr lang="ru-RU" dirty="0"/>
              <a:t>  пропорций  воспроизводства  </a:t>
            </a:r>
            <a:r>
              <a:rPr lang="ru-RU" dirty="0" smtClean="0"/>
              <a:t>в </a:t>
            </a:r>
            <a:r>
              <a:rPr lang="ru-RU" dirty="0"/>
              <a:t>различных  сферах  рыночного  </a:t>
            </a:r>
            <a:r>
              <a:rPr lang="ru-RU" dirty="0" smtClean="0"/>
              <a:t>хозяйства;</a:t>
            </a:r>
          </a:p>
          <a:p>
            <a:r>
              <a:rPr lang="ru-RU" dirty="0"/>
              <a:t>возникает  </a:t>
            </a:r>
            <a:r>
              <a:rPr lang="ru-RU" dirty="0" smtClean="0"/>
              <a:t>в</a:t>
            </a:r>
            <a:r>
              <a:rPr lang="ru-RU" dirty="0"/>
              <a:t>  условиях  дисбаланса  между  совокупным  спросом  и  </a:t>
            </a:r>
            <a:r>
              <a:rPr lang="ru-RU" dirty="0" smtClean="0"/>
              <a:t>совокупным предложением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2495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расчета инфляции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5298248"/>
              </p:ext>
            </p:extLst>
          </p:nvPr>
        </p:nvGraphicFramePr>
        <p:xfrm>
          <a:off x="457200" y="2249424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93458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4482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П</a:t>
            </a:r>
            <a:r>
              <a:rPr lang="ru-RU" sz="2800" b="1" dirty="0" smtClean="0"/>
              <a:t>ланово-распределительная </a:t>
            </a:r>
            <a:r>
              <a:rPr lang="ru-RU" sz="2800" b="1" dirty="0"/>
              <a:t>система </a:t>
            </a:r>
            <a:r>
              <a:rPr lang="ru-RU" sz="2800" b="1" dirty="0" smtClean="0"/>
              <a:t>хозяйствования </a:t>
            </a:r>
            <a:r>
              <a:rPr lang="ru-RU" sz="2800" dirty="0"/>
              <a:t>породила затратный механизм хозяйствования и нарушение материальной и денежной сбалансированности в народном хозяйстве, что объяснялось </a:t>
            </a:r>
            <a:r>
              <a:rPr lang="ru-RU" sz="2800" b="1" dirty="0"/>
              <a:t>диспропорциями во всех сферах экономи­ки</a:t>
            </a:r>
            <a:r>
              <a:rPr lang="ru-RU" sz="2800" dirty="0"/>
              <a:t>, прежде всего: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3217544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в распределении национального продукта на фонд накопления и фонд потребления и на базе этого проведении активной инвестиционной политики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в производстве средств производства и товаров народного потребления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в системе государственного ценообразования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доходах и расходах государственного бюджета (дефицит</a:t>
            </a:r>
            <a:r>
              <a:rPr lang="ru-RU" sz="2400" dirty="0" smtClean="0"/>
              <a:t>);</a:t>
            </a:r>
          </a:p>
          <a:p>
            <a:r>
              <a:rPr lang="ru-RU" sz="2400" dirty="0"/>
              <a:t>в кредитных и финансовых ресурсах.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39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Изменение  инфляции  в  России  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за</a:t>
            </a:r>
            <a:r>
              <a:rPr lang="ru-RU" b="1" dirty="0"/>
              <a:t>  1991—2016  гг.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7704856" cy="46570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763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95536" y="2060848"/>
            <a:ext cx="828092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43000"/>
            <a:ext cx="8363272" cy="10668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Р</a:t>
            </a:r>
            <a:r>
              <a:rPr lang="ru-RU" sz="3600" dirty="0" smtClean="0"/>
              <a:t>оссийская</a:t>
            </a:r>
            <a:r>
              <a:rPr lang="ru-RU" sz="3600" dirty="0"/>
              <a:t>  инфляция  имеет  следующие  специфические  признаки: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55136"/>
            <a:ext cx="8229600" cy="963552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Рост  тарифов  на  услуги  жилищно-коммунального  хозяйства</a:t>
            </a:r>
            <a:r>
              <a:rPr lang="ru-RU" i="1" dirty="0">
                <a:solidFill>
                  <a:schemeClr val="bg1"/>
                </a:solidFill>
              </a:rPr>
              <a:t>  (</a:t>
            </a:r>
            <a:r>
              <a:rPr lang="ru-RU" i="1" dirty="0" smtClean="0">
                <a:solidFill>
                  <a:schemeClr val="bg1"/>
                </a:solidFill>
              </a:rPr>
              <a:t>ЖКХ)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http://sibac.info/files/2014_10_23_StudEconom/5_Rubctov.files/image0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5544616" cy="3290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300192" y="5026064"/>
            <a:ext cx="2574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Динамика стоимости</a:t>
            </a:r>
            <a:r>
              <a:rPr lang="ru-RU" i="1" dirty="0"/>
              <a:t> </a:t>
            </a:r>
            <a:r>
              <a:rPr lang="ru-RU" i="1" dirty="0" smtClean="0"/>
              <a:t>отдельных</a:t>
            </a:r>
            <a:r>
              <a:rPr lang="ru-RU" i="1" dirty="0"/>
              <a:t>  </a:t>
            </a:r>
            <a:r>
              <a:rPr lang="ru-RU" i="1" dirty="0" smtClean="0"/>
              <a:t>видов</a:t>
            </a:r>
            <a:r>
              <a:rPr lang="ru-RU" i="1" dirty="0"/>
              <a:t> </a:t>
            </a:r>
            <a:r>
              <a:rPr lang="ru-RU" i="1" dirty="0" smtClean="0"/>
              <a:t>коммунальных</a:t>
            </a:r>
            <a:r>
              <a:rPr lang="ru-RU" i="1" dirty="0"/>
              <a:t>  услуг  для 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87623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9399406"/>
              </p:ext>
            </p:extLst>
          </p:nvPr>
        </p:nvGraphicFramePr>
        <p:xfrm>
          <a:off x="457200" y="2249424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С  чем  связывают  такой  стремительный  рост  цен  на  тарифы  ЖКХ?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90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836712"/>
            <a:ext cx="820891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Рост  цен  на  продукты  первой  необходимости  и  продовольственные  товары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24" y="2204864"/>
            <a:ext cx="6904438" cy="43243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7380312" y="3068960"/>
            <a:ext cx="15841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Индексы  потребительских  цен  </a:t>
            </a:r>
            <a:r>
              <a:rPr lang="ru-RU" b="1" dirty="0" smtClean="0"/>
              <a:t>на </a:t>
            </a:r>
            <a:r>
              <a:rPr lang="ru-RU" b="1" dirty="0"/>
              <a:t>продовольственные  товары  по </a:t>
            </a:r>
            <a:r>
              <a:rPr lang="ru-RU" b="1" dirty="0" smtClean="0"/>
              <a:t>РФ</a:t>
            </a:r>
            <a:r>
              <a:rPr lang="ru-RU" b="1" dirty="0"/>
              <a:t>  в  2009—2016  гг.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08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764704"/>
            <a:ext cx="806489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 </a:t>
            </a:r>
            <a:r>
              <a:rPr lang="ru-RU" sz="3200" dirty="0" smtClean="0"/>
              <a:t>Несбалансированность</a:t>
            </a:r>
            <a:r>
              <a:rPr lang="ru-RU" sz="3200" dirty="0"/>
              <a:t>  между  ценами  и  заработной  </a:t>
            </a:r>
            <a:r>
              <a:rPr lang="ru-RU" sz="3200" dirty="0" smtClean="0"/>
              <a:t>платой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cs typeface="Estrangelo Edessa" pitchFamily="66" charset="0"/>
              </a:rPr>
              <a:t>На  современном  этапе  развития</a:t>
            </a:r>
            <a:r>
              <a:rPr lang="ru-RU" dirty="0">
                <a:cs typeface="Estrangelo Edessa" pitchFamily="66" charset="0"/>
              </a:rPr>
              <a:t> </a:t>
            </a:r>
            <a:r>
              <a:rPr lang="ru-RU" dirty="0" smtClean="0">
                <a:cs typeface="Estrangelo Edessa" pitchFamily="66" charset="0"/>
              </a:rPr>
              <a:t>существующие  диспропорции  объясняются  отсутствием  политики  межотраслевого</a:t>
            </a:r>
            <a:r>
              <a:rPr lang="ru-RU" dirty="0">
                <a:cs typeface="Estrangelo Edessa" pitchFamily="66" charset="0"/>
              </a:rPr>
              <a:t> </a:t>
            </a:r>
            <a:r>
              <a:rPr lang="ru-RU" dirty="0" smtClean="0">
                <a:cs typeface="Estrangelo Edessa" pitchFamily="66" charset="0"/>
              </a:rPr>
              <a:t>баланса,  которая  позволяла  соотносить</a:t>
            </a:r>
            <a:r>
              <a:rPr lang="ru-RU" dirty="0">
                <a:cs typeface="Estrangelo Edessa" pitchFamily="66" charset="0"/>
              </a:rPr>
              <a:t> </a:t>
            </a:r>
            <a:r>
              <a:rPr lang="ru-RU" dirty="0" smtClean="0">
                <a:cs typeface="Estrangelo Edessa" pitchFamily="66" charset="0"/>
              </a:rPr>
              <a:t>размер  заработной  платы  с  уровнем  цен</a:t>
            </a:r>
            <a:r>
              <a:rPr lang="ru-RU" dirty="0">
                <a:cs typeface="Estrangelo Edessa" pitchFamily="66" charset="0"/>
              </a:rPr>
              <a:t> </a:t>
            </a:r>
            <a:r>
              <a:rPr lang="ru-RU" dirty="0" smtClean="0">
                <a:cs typeface="Estrangelo Edessa" pitchFamily="66" charset="0"/>
              </a:rPr>
              <a:t>на  различные  товары  и  услуги. </a:t>
            </a:r>
            <a:endParaRPr lang="ru-RU" dirty="0">
              <a:cs typeface="Estrangelo Edess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72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149</TotalTime>
  <Words>339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Инфляция. Состояние инфляции в России</vt:lpstr>
      <vt:lpstr>Инфляция</vt:lpstr>
      <vt:lpstr>Этапы расчета инфляции</vt:lpstr>
      <vt:lpstr>Планово-распределительная система хозяйствования породила затратный механизм хозяйствования и нарушение материальной и денежной сбалансированности в народном хозяйстве, что объяснялось диспропорциями во всех сферах экономи­ки, прежде всего: </vt:lpstr>
      <vt:lpstr>Изменение  инфляции  в  России    за  1991—2016  гг.  </vt:lpstr>
      <vt:lpstr>Российская  инфляция  имеет  следующие  специфические  признаки: </vt:lpstr>
      <vt:lpstr>С  чем  связывают  такой  стремительный  рост  цен  на  тарифы  ЖКХ? 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Основными  направлениями  антиинфляционной  политики  являются:</vt:lpstr>
      <vt:lpstr>Презентация PowerPoint</vt:lpstr>
      <vt:lpstr>В результате инфляции: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Инфляция. Состояние инфляции в России</dc:title>
  <dc:creator>Андрей</dc:creator>
  <cp:lastModifiedBy>Андрей</cp:lastModifiedBy>
  <cp:revision>10</cp:revision>
  <dcterms:created xsi:type="dcterms:W3CDTF">2016-02-16T09:17:48Z</dcterms:created>
  <dcterms:modified xsi:type="dcterms:W3CDTF">2016-04-18T20:13:20Z</dcterms:modified>
</cp:coreProperties>
</file>