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35" autoAdjust="0"/>
    <p:restoredTop sz="94660"/>
  </p:normalViewPr>
  <p:slideViewPr>
    <p:cSldViewPr>
      <p:cViewPr varScale="1">
        <p:scale>
          <a:sx n="91" d="100"/>
          <a:sy n="91" d="100"/>
        </p:scale>
        <p:origin x="-136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51C4962-9086-4458-A62A-9CEE0B640DDC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75BD7E2-99DD-42F6-AF66-E9E06B19D8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1C4962-9086-4458-A62A-9CEE0B640DDC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75BD7E2-99DD-42F6-AF66-E9E06B19D8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1C4962-9086-4458-A62A-9CEE0B640DDC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75BD7E2-99DD-42F6-AF66-E9E06B19D8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1C4962-9086-4458-A62A-9CEE0B640DDC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75BD7E2-99DD-42F6-AF66-E9E06B19D82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1C4962-9086-4458-A62A-9CEE0B640DDC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75BD7E2-99DD-42F6-AF66-E9E06B19D82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1C4962-9086-4458-A62A-9CEE0B640DDC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75BD7E2-99DD-42F6-AF66-E9E06B19D82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1C4962-9086-4458-A62A-9CEE0B640DDC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75BD7E2-99DD-42F6-AF66-E9E06B19D82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1C4962-9086-4458-A62A-9CEE0B640DDC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75BD7E2-99DD-42F6-AF66-E9E06B19D823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51C4962-9086-4458-A62A-9CEE0B640DDC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75BD7E2-99DD-42F6-AF66-E9E06B19D8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351C4962-9086-4458-A62A-9CEE0B640DDC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75BD7E2-99DD-42F6-AF66-E9E06B19D82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51C4962-9086-4458-A62A-9CEE0B640DDC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75BD7E2-99DD-42F6-AF66-E9E06B19D82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351C4962-9086-4458-A62A-9CEE0B640DDC}" type="datetimeFigureOut">
              <a:rPr lang="ru-RU" smtClean="0"/>
              <a:t>29.09.2016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75BD7E2-99DD-42F6-AF66-E9E06B19D82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14357"/>
            <a:ext cx="7772400" cy="286800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«Экономика Ярославской </a:t>
            </a:r>
            <a:r>
              <a:rPr lang="ru-RU" dirty="0"/>
              <a:t>области на фоне общенациональной экономической </a:t>
            </a:r>
            <a:r>
              <a:rPr lang="ru-RU" dirty="0" smtClean="0"/>
              <a:t>ситуации»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sz="2400" dirty="0" smtClean="0"/>
          </a:p>
          <a:p>
            <a:pPr algn="r"/>
            <a:r>
              <a:rPr lang="ru-RU" sz="1800" dirty="0" smtClean="0"/>
              <a:t>Подготовила: Лукьянова Е. В</a:t>
            </a:r>
            <a:endParaRPr lang="ru-RU" sz="18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Ярославская область сегодня — это регион с богатейшим экономическим и научным потенциалом. Ярославская область входит в число наиболее развитых в промышленном отношении регионов страны. </a:t>
            </a:r>
            <a:r>
              <a:rPr lang="ru-RU" dirty="0" smtClean="0"/>
              <a:t>Высокие темпы экономического роста региона. </a:t>
            </a:r>
            <a:r>
              <a:rPr lang="ru-RU" dirty="0" smtClean="0"/>
              <a:t>По объемам производства ВРП область находится в числе лидеров, занимая место в первой пятерке среди регионов Центрального федерального </a:t>
            </a:r>
            <a:r>
              <a:rPr lang="ru-RU" dirty="0" smtClean="0"/>
              <a:t>округа и превышая рост ВВП России. </a:t>
            </a:r>
            <a:r>
              <a:rPr lang="ru-RU" dirty="0" smtClean="0"/>
              <a:t>Темпы инфляции в Ярославской области опережают общероссийские</a:t>
            </a:r>
            <a:r>
              <a:rPr lang="ru-RU" dirty="0" smtClean="0"/>
              <a:t>. </a:t>
            </a:r>
            <a:r>
              <a:rPr lang="ru-RU" dirty="0" smtClean="0"/>
              <a:t>Ярославская область занимает 4-е место в ЦФО по уровню занятости и 17-е в РФ. Сложилось положительное </a:t>
            </a:r>
            <a:r>
              <a:rPr lang="ru-RU" dirty="0" smtClean="0"/>
              <a:t>сальдо </a:t>
            </a:r>
            <a:r>
              <a:rPr lang="ru-RU" dirty="0" smtClean="0"/>
              <a:t>внешнеторгового баланса: экспорт товаров превысил </a:t>
            </a:r>
            <a:r>
              <a:rPr lang="ru-RU" dirty="0" smtClean="0"/>
              <a:t>импорт, как в стране. На фоне общенациональной экономической ситуации Ярославская область </a:t>
            </a:r>
            <a:r>
              <a:rPr lang="ru-RU" dirty="0" smtClean="0"/>
              <a:t>является экономически развитым регионом России, занимая по многим параметрам социально-экономического развития ведущие места в Центральной России</a:t>
            </a:r>
            <a:r>
              <a:rPr lang="ru-RU" dirty="0" smtClean="0"/>
              <a:t>. 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Вывод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Спасибо за внимание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Экономическая ситуация в области сегодня</a:t>
            </a:r>
          </a:p>
          <a:p>
            <a:r>
              <a:rPr lang="ru-RU" dirty="0" smtClean="0"/>
              <a:t>Экономика Ярославской области</a:t>
            </a:r>
          </a:p>
          <a:p>
            <a:r>
              <a:rPr lang="ru-RU" dirty="0" smtClean="0"/>
              <a:t>Сравнение экономической ситуации в области на фоне общенациональной по пунктам</a:t>
            </a:r>
          </a:p>
          <a:p>
            <a:r>
              <a:rPr lang="ru-RU" dirty="0" smtClean="0"/>
              <a:t>Вывод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презентации: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928802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Ярославская область сегодня — это регион с богатейшим экономическим и научным потенциалом. Ярославская область является экономически развитым регионом России, занимая по многим параметрам социально-экономического развития ведущие места в Центральной России. Ярославский регион — это высокоиндустриальная часть России, сыгравшая большую роль в экономическом развитии страны. 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417638"/>
          </a:xfrm>
        </p:spPr>
        <p:txBody>
          <a:bodyPr>
            <a:normAutofit/>
          </a:bodyPr>
          <a:lstStyle/>
          <a:p>
            <a:pPr algn="ctr"/>
            <a:r>
              <a:rPr lang="ru-RU" b="0" dirty="0" smtClean="0"/>
              <a:t>Экономическая ситуация в области сегодня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 smtClean="0"/>
              <a:t>Ярославская </a:t>
            </a:r>
            <a:r>
              <a:rPr lang="ru-RU" dirty="0" smtClean="0"/>
              <a:t>область входит в число наиболее развитых в промышленном отношении регионов страны. Около 300 ярославских предприятий имеют федеральное значение и являются лидерами в своих отраслях. Ведущими отраслями промышленности Ярославской области являются: машиностроение и металлообработка, пищевая, химическая и нефтехимическая промышленность</a:t>
            </a:r>
            <a:r>
              <a:rPr lang="ru-RU" dirty="0" smtClean="0"/>
              <a:t>. Экономика </a:t>
            </a:r>
            <a:r>
              <a:rPr lang="ru-RU" dirty="0" smtClean="0"/>
              <a:t>Ярославской области в настоящее время в значительной мере диверсифицирована, но самая большая ее часть относится к индустриальной сфере.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71435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Экономика Ярославской области</a:t>
            </a:r>
            <a:br>
              <a:rPr lang="ru-RU" dirty="0" smtClean="0"/>
            </a:br>
            <a:r>
              <a:rPr lang="ru-RU" b="0" dirty="0" smtClean="0"/>
              <a:t/>
            </a:r>
            <a:br>
              <a:rPr lang="ru-RU" b="0" dirty="0" smtClean="0"/>
            </a:b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85736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Результаты макроэкономической</a:t>
            </a:r>
          </a:p>
          <a:p>
            <a:pPr>
              <a:buNone/>
            </a:pPr>
            <a:r>
              <a:rPr lang="ru-RU" dirty="0" smtClean="0"/>
              <a:t>деятельности:</a:t>
            </a:r>
          </a:p>
          <a:p>
            <a:pPr marL="624078" indent="-514350">
              <a:buAutoNum type="arabicPeriod"/>
            </a:pPr>
            <a:r>
              <a:rPr lang="ru-RU" dirty="0" smtClean="0"/>
              <a:t>Темпы экономического роста</a:t>
            </a:r>
          </a:p>
          <a:p>
            <a:pPr marL="624078" indent="-514350">
              <a:buAutoNum type="arabicPeriod"/>
            </a:pPr>
            <a:r>
              <a:rPr lang="ru-RU" dirty="0" smtClean="0"/>
              <a:t>Темпы инфляции</a:t>
            </a:r>
          </a:p>
          <a:p>
            <a:pPr marL="624078" indent="-514350">
              <a:buAutoNum type="arabicPeriod"/>
            </a:pPr>
            <a:r>
              <a:rPr lang="ru-RU" dirty="0" smtClean="0"/>
              <a:t>Норма безработицы</a:t>
            </a:r>
          </a:p>
          <a:p>
            <a:pPr marL="624078" indent="-514350">
              <a:buAutoNum type="arabicPeriod"/>
            </a:pPr>
            <a:r>
              <a:rPr lang="ru-RU" dirty="0" smtClean="0"/>
              <a:t>Внешнеторговый оборот</a:t>
            </a:r>
          </a:p>
          <a:p>
            <a:pPr marL="624078" indent="-514350" algn="ctr">
              <a:buNone/>
            </a:pPr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Сравнение экономической ситуации в области на фоне общенациональной по пунктам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Динамика валового регионального продукта Ярославской области за последние 3 года свидетельствует о высоких темпах роста экономики региона, превышающих </a:t>
            </a:r>
            <a:r>
              <a:rPr lang="ru-RU" dirty="0" err="1" smtClean="0"/>
              <a:t>среднероссийский</a:t>
            </a:r>
            <a:r>
              <a:rPr lang="ru-RU" dirty="0" smtClean="0"/>
              <a:t> уровень. По объемам производства ВРП область находится в числе лидеров, занимая место в первой пятерке среди регионов Центрального федерального округа.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Темпы экономического роста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Повышение цен с января </a:t>
            </a:r>
            <a:r>
              <a:rPr lang="ru-RU" dirty="0" smtClean="0"/>
              <a:t>текущего </a:t>
            </a:r>
            <a:r>
              <a:rPr lang="ru-RU" dirty="0" smtClean="0"/>
              <a:t>года по июль в Ярославской области стало значительно меньшим. Рост инфляции в сравнении с тем же временным промежутком минувшего года составляет 9,1%. Инфляция в </a:t>
            </a:r>
            <a:r>
              <a:rPr lang="ru-RU" dirty="0" smtClean="0"/>
              <a:t>РФ </a:t>
            </a:r>
            <a:r>
              <a:rPr lang="ru-RU" dirty="0" smtClean="0"/>
              <a:t>составила 12,9%. По </a:t>
            </a:r>
            <a:r>
              <a:rPr lang="ru-RU" dirty="0" smtClean="0"/>
              <a:t>всем данным, темпы </a:t>
            </a:r>
            <a:r>
              <a:rPr lang="ru-RU" dirty="0" smtClean="0"/>
              <a:t>инфляции в Ярославской области опережают общероссийские</a:t>
            </a:r>
            <a:r>
              <a:rPr lang="ru-RU" dirty="0" smtClean="0"/>
              <a:t>. </a:t>
            </a:r>
            <a:endParaRPr lang="ru-RU" dirty="0" smtClean="0"/>
          </a:p>
          <a:p>
            <a:pPr algn="ctr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Темпы роста инфляции в Ярославской области снизились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Уровень регистрируемой безработицы в Ярославской области, по официальным данным, составляет 1,8</a:t>
            </a:r>
            <a:r>
              <a:rPr lang="ru-RU" dirty="0" smtClean="0"/>
              <a:t>%- </a:t>
            </a:r>
            <a:r>
              <a:rPr lang="ru-RU" dirty="0" smtClean="0"/>
              <a:t>сообщили в департаменте государственной службы занятости населения</a:t>
            </a:r>
            <a:r>
              <a:rPr lang="ru-RU" dirty="0" smtClean="0"/>
              <a:t>. </a:t>
            </a:r>
            <a:r>
              <a:rPr lang="ru-RU" dirty="0" smtClean="0"/>
              <a:t>По последним данным Росстата, Ярославская область занимает 4-е место в ЦФО по уровню занятости и 17-е в РФ.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 Ярославской области продолжается рост безработицы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dirty="0" smtClean="0"/>
              <a:t>В 2015 г. организации области торговали </a:t>
            </a:r>
            <a:r>
              <a:rPr lang="ru-RU" dirty="0" smtClean="0"/>
              <a:t>с</a:t>
            </a:r>
          </a:p>
          <a:p>
            <a:pPr algn="ctr">
              <a:buNone/>
            </a:pPr>
            <a:r>
              <a:rPr lang="ru-RU" dirty="0" smtClean="0"/>
              <a:t>партнерами </a:t>
            </a:r>
            <a:r>
              <a:rPr lang="ru-RU" dirty="0" smtClean="0"/>
              <a:t>из 92 стран </a:t>
            </a:r>
            <a:r>
              <a:rPr lang="ru-RU" dirty="0" smtClean="0"/>
              <a:t>мира.</a:t>
            </a:r>
          </a:p>
          <a:p>
            <a:pPr algn="ctr">
              <a:buNone/>
            </a:pPr>
            <a:r>
              <a:rPr lang="ru-RU" dirty="0" smtClean="0"/>
              <a:t>Внешнеторговый </a:t>
            </a:r>
            <a:r>
              <a:rPr lang="ru-RU" dirty="0" smtClean="0"/>
              <a:t>оборот области </a:t>
            </a:r>
            <a:r>
              <a:rPr lang="ru-RU" dirty="0" smtClean="0"/>
              <a:t>по</a:t>
            </a:r>
          </a:p>
          <a:p>
            <a:pPr algn="ctr">
              <a:buNone/>
            </a:pPr>
            <a:r>
              <a:rPr lang="ru-RU" dirty="0" smtClean="0"/>
              <a:t>сравнению </a:t>
            </a:r>
            <a:r>
              <a:rPr lang="ru-RU" dirty="0" smtClean="0"/>
              <a:t>с 2014 г. уменьшился </a:t>
            </a:r>
            <a:r>
              <a:rPr lang="ru-RU" dirty="0" smtClean="0"/>
              <a:t>на 28</a:t>
            </a:r>
          </a:p>
          <a:p>
            <a:pPr algn="ctr">
              <a:buNone/>
            </a:pPr>
            <a:r>
              <a:rPr lang="ru-RU" dirty="0" smtClean="0"/>
              <a:t>процентов </a:t>
            </a:r>
            <a:r>
              <a:rPr lang="ru-RU" dirty="0" smtClean="0"/>
              <a:t>и составил 1386 </a:t>
            </a:r>
            <a:r>
              <a:rPr lang="ru-RU" dirty="0" smtClean="0"/>
              <a:t>млн.долларов</a:t>
            </a:r>
          </a:p>
          <a:p>
            <a:pPr algn="ctr">
              <a:buNone/>
            </a:pPr>
            <a:r>
              <a:rPr lang="ru-RU" dirty="0" smtClean="0"/>
              <a:t>США</a:t>
            </a:r>
            <a:r>
              <a:rPr lang="ru-RU" dirty="0" smtClean="0"/>
              <a:t>. Сложилось положительное </a:t>
            </a:r>
            <a:r>
              <a:rPr lang="ru-RU" dirty="0" smtClean="0"/>
              <a:t>сальдо</a:t>
            </a:r>
          </a:p>
          <a:p>
            <a:pPr algn="ctr">
              <a:buNone/>
            </a:pPr>
            <a:r>
              <a:rPr lang="ru-RU" dirty="0" smtClean="0"/>
              <a:t>внешнеторгового </a:t>
            </a:r>
            <a:r>
              <a:rPr lang="ru-RU" dirty="0" smtClean="0"/>
              <a:t>баланса: экспорт </a:t>
            </a:r>
            <a:r>
              <a:rPr lang="ru-RU" dirty="0" smtClean="0"/>
              <a:t>товаров</a:t>
            </a:r>
          </a:p>
          <a:p>
            <a:pPr algn="ctr">
              <a:buNone/>
            </a:pPr>
            <a:r>
              <a:rPr lang="ru-RU" dirty="0" smtClean="0"/>
              <a:t>превысил </a:t>
            </a:r>
            <a:r>
              <a:rPr lang="ru-RU" dirty="0" smtClean="0"/>
              <a:t>импорт </a:t>
            </a:r>
            <a:r>
              <a:rPr lang="ru-RU" dirty="0" smtClean="0"/>
              <a:t>на </a:t>
            </a:r>
            <a:r>
              <a:rPr lang="ru-RU" dirty="0" smtClean="0"/>
              <a:t>226 млн.долларов США</a:t>
            </a:r>
            <a:r>
              <a:rPr lang="ru-RU" dirty="0" smtClean="0"/>
              <a:t>.</a:t>
            </a:r>
          </a:p>
          <a:p>
            <a:pPr algn="ctr">
              <a:buNone/>
            </a:pPr>
            <a:r>
              <a:rPr lang="ru-RU" dirty="0" smtClean="0"/>
              <a:t>В январе 2016г. внешнеторговый оборот </a:t>
            </a:r>
            <a:r>
              <a:rPr lang="ru-RU" dirty="0" smtClean="0"/>
              <a:t>России</a:t>
            </a:r>
          </a:p>
          <a:p>
            <a:pPr algn="ctr">
              <a:buNone/>
            </a:pPr>
            <a:r>
              <a:rPr lang="ru-RU" dirty="0" smtClean="0"/>
              <a:t>составил</a:t>
            </a:r>
            <a:r>
              <a:rPr lang="ru-RU" dirty="0" smtClean="0"/>
              <a:t>, по данным Банка России, </a:t>
            </a:r>
            <a:r>
              <a:rPr lang="ru-RU" dirty="0" smtClean="0"/>
              <a:t>27,4</a:t>
            </a:r>
          </a:p>
          <a:p>
            <a:pPr algn="ctr">
              <a:buNone/>
            </a:pPr>
            <a:r>
              <a:rPr lang="ru-RU" dirty="0" smtClean="0"/>
              <a:t>млрд.долларов </a:t>
            </a:r>
            <a:r>
              <a:rPr lang="ru-RU" dirty="0" smtClean="0"/>
              <a:t>США </a:t>
            </a:r>
            <a:r>
              <a:rPr lang="ru-RU" dirty="0" smtClean="0"/>
              <a:t>в </a:t>
            </a:r>
            <a:r>
              <a:rPr lang="ru-RU" dirty="0" smtClean="0"/>
              <a:t>том числе экспорт - </a:t>
            </a:r>
            <a:r>
              <a:rPr lang="ru-RU" dirty="0" smtClean="0"/>
              <a:t>17,6</a:t>
            </a:r>
          </a:p>
          <a:p>
            <a:pPr algn="ctr">
              <a:buNone/>
            </a:pPr>
            <a:r>
              <a:rPr lang="ru-RU" dirty="0" smtClean="0"/>
              <a:t>млрд.долларов, импорт </a:t>
            </a:r>
            <a:r>
              <a:rPr lang="ru-RU" dirty="0" smtClean="0"/>
              <a:t>- 9,7 </a:t>
            </a:r>
            <a:r>
              <a:rPr lang="ru-RU" dirty="0" smtClean="0"/>
              <a:t>млрд.долларов. Сальдо</a:t>
            </a:r>
          </a:p>
          <a:p>
            <a:pPr algn="ctr">
              <a:buNone/>
            </a:pPr>
            <a:r>
              <a:rPr lang="ru-RU" dirty="0" smtClean="0"/>
              <a:t>торгового </a:t>
            </a:r>
            <a:r>
              <a:rPr lang="ru-RU" dirty="0" smtClean="0"/>
              <a:t>баланса оставалось </a:t>
            </a:r>
            <a:r>
              <a:rPr lang="ru-RU" dirty="0" smtClean="0"/>
              <a:t>положительным. 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Внешнеторговый оборот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102</TotalTime>
  <Words>543</Words>
  <Application>Microsoft Office PowerPoint</Application>
  <PresentationFormat>Экран (4:3)</PresentationFormat>
  <Paragraphs>42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Открытая</vt:lpstr>
      <vt:lpstr>«Экономика Ярославской области на фоне общенациональной экономической ситуации»</vt:lpstr>
      <vt:lpstr>План презентации:</vt:lpstr>
      <vt:lpstr>Экономическая ситуация в области сегодня</vt:lpstr>
      <vt:lpstr>Экономика Ярославской области  </vt:lpstr>
      <vt:lpstr>Сравнение экономической ситуации в области на фоне общенациональной по пунктам </vt:lpstr>
      <vt:lpstr>Темпы экономического роста</vt:lpstr>
      <vt:lpstr>Темпы роста инфляции в Ярославской области снизились</vt:lpstr>
      <vt:lpstr>В Ярославской области продолжается рост безработицы </vt:lpstr>
      <vt:lpstr>Внешнеторговый оборот</vt:lpstr>
      <vt:lpstr>Вывод</vt:lpstr>
      <vt:lpstr>Спасибо за внимание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«Экономика Ярославской области на фоне общенациональной экономической ситуации»</dc:title>
  <dc:creator>Пользователь Windows</dc:creator>
  <cp:lastModifiedBy>Пользователь Windows</cp:lastModifiedBy>
  <cp:revision>11</cp:revision>
  <dcterms:created xsi:type="dcterms:W3CDTF">2016-09-29T07:23:21Z</dcterms:created>
  <dcterms:modified xsi:type="dcterms:W3CDTF">2016-09-29T09:05:49Z</dcterms:modified>
</cp:coreProperties>
</file>