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4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7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A7A"/>
    <a:srgbClr val="FDF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100" d="100"/>
          <a:sy n="100" d="100"/>
        </p:scale>
        <p:origin x="-486" y="768"/>
      </p:cViewPr>
      <p:guideLst>
        <p:guide orient="horz" pos="2160"/>
        <p:guide pos="2880"/>
      </p:guideLst>
    </p:cSldViewPr>
  </p:slideViewPr>
  <p:outlineViewPr>
    <p:cViewPr>
      <p:scale>
        <a:sx n="1" d="1"/>
        <a:sy n="1" d="1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3170175-C3ED-4C72-B085-79CCCD670CC9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2977F1F-E40B-4E53-8E11-28ED506983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931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3CD1B0D-083E-4DA2-81AD-16B7E97118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086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Rectangle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D9FB51A-E05F-4494-ADA5-A77EAE266FCF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D1B0D-083E-4DA2-81AD-16B7E971189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AB5E-65B2-470F-A90D-8944CCF2250D}" type="datetime2">
              <a:rPr lang="en-US" smtClean="0"/>
              <a:pPr/>
              <a:t>Tuesday, November 22, 2016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066D-E18E-46CA-ADDB-DC7D9F287FCD}" type="datetime2">
              <a:rPr lang="en-US" smtClean="0"/>
              <a:pPr/>
              <a:t>Tuesday, November 22, 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E5AB2-AD30-4274-ADEE-77A916493B5C}" type="datetime2">
              <a:rPr lang="en-US" smtClean="0"/>
              <a:pPr/>
              <a:t>Tuesday, November 22, 2016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76396-5064-41C5-A285-015EE0047001}" type="datetime2">
              <a:rPr lang="en-US" smtClean="0"/>
              <a:pPr/>
              <a:t>Tuesday, November 22, 2016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A2BDD-D331-44F0-96AA-4FB4ED4970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034B0-3E89-40BA-B086-97296A422E36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C974-5669-4F4D-B5F7-AEFAF0EB8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034B0-3E89-40BA-B086-97296A422E36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C974-5669-4F4D-B5F7-AEFAF0EB8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Заголовок и текст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034B0-3E89-40BA-B086-97296A422E36}" type="datetimeFigureOut">
              <a:rPr lang="en-US" smtClean="0"/>
              <a:pPr/>
              <a:t>11/22/2016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4C974-5669-4F4D-B5F7-AEFAF0EB8F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>
              <a:defRPr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/>
            <a:fld id="{4C8A7A92-D244-4C94-97DC-00C50A8E32A7}" type="datetime2">
              <a:rPr lang="en-US" smtClean="0"/>
              <a:pPr algn="l"/>
              <a:t>Tuesday, November 22, 2016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/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F7A2BDD-D331-44F0-96AA-4FB4ED497064}" type="slidenum">
              <a:rPr lang="en-US" smtClean="0">
                <a:solidFill>
                  <a:schemeClr val="accent1">
                    <a:shade val="7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1" latinLnBrk="0" hangingPunct="1">
        <a:spcBef>
          <a:spcPct val="0"/>
        </a:spcBef>
        <a:buNone/>
        <a:defRPr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>
          <a:xfrm>
            <a:off x="971600" y="4293096"/>
            <a:ext cx="7560840" cy="1224136"/>
          </a:xfrm>
        </p:spPr>
        <p:txBody>
          <a:bodyPr>
            <a:noAutofit/>
          </a:bodyPr>
          <a:lstStyle/>
          <a:p>
            <a:r>
              <a:rPr lang="ru-RU" sz="4400" dirty="0" smtClean="0"/>
              <a:t>ДОГОВОР ФРАНЧАЙЗИНГА</a:t>
            </a:r>
            <a:endParaRPr lang="en-US" sz="4400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>
          <a:xfrm>
            <a:off x="6876256" y="5445224"/>
            <a:ext cx="2106960" cy="720080"/>
          </a:xfrm>
        </p:spPr>
        <p:txBody>
          <a:bodyPr>
            <a:normAutofit fontScale="62500" lnSpcReduction="20000"/>
          </a:bodyPr>
          <a:lstStyle/>
          <a:p>
            <a:r>
              <a:rPr lang="ru-RU" sz="2400" kern="1200" dirty="0" smtClean="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rPr>
              <a:t>ФМЭО, </a:t>
            </a:r>
            <a:r>
              <a:rPr lang="ru-RU" sz="2400" kern="1200" dirty="0" smtClean="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rPr>
              <a:t>ДАИ-2</a:t>
            </a:r>
            <a:r>
              <a:rPr lang="en-US" sz="2400" kern="1200" dirty="0" smtClean="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rPr>
              <a:t>, 3-</a:t>
            </a:r>
            <a:r>
              <a:rPr lang="ru-RU" sz="2400" kern="1200" dirty="0" smtClean="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rPr>
              <a:t>й курс</a:t>
            </a:r>
            <a:endParaRPr lang="en-US" dirty="0" smtClean="0"/>
          </a:p>
          <a:p>
            <a:r>
              <a:rPr lang="ru-RU" sz="2400" kern="1200" dirty="0" smtClean="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rPr>
              <a:t>ТАШПУЛАТОВ А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099717"/>
            <a:ext cx="3600400" cy="183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8441" y="1052736"/>
            <a:ext cx="8496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Примером белорусских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франчайзинговых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сетей могут быть  сеть универсамов  «Родная сторона», сеть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магазинов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Мілавіца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»,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которая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активно открывает свои магазины в других государствах по системе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франчайзинга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  магазины  «Оранжевый  верблюд»  и 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Serge,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городские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кафе  «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Pizza  Smile», 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бургерная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закусочная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«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Good Burger»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41" y="2708920"/>
            <a:ext cx="2745408" cy="1440642"/>
          </a:xfrm>
          <a:prstGeom prst="snip2DiagRect">
            <a:avLst>
              <a:gd name="adj1" fmla="val 0"/>
              <a:gd name="adj2" fmla="val 675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95575"/>
            <a:ext cx="2306757" cy="14406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414" y="2826245"/>
            <a:ext cx="1905000" cy="198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55926"/>
            <a:ext cx="2304257" cy="2091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815061"/>
            <a:ext cx="2853908" cy="1726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686800" cy="838200"/>
          </a:xfrm>
        </p:spPr>
        <p:txBody>
          <a:bodyPr/>
          <a:lstStyle/>
          <a:p>
            <a:r>
              <a:rPr lang="ru-RU" dirty="0" smtClean="0"/>
              <a:t>Спасибо за внимание!!!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08912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/>
          <a:lstStyle/>
          <a:p>
            <a:r>
              <a:rPr lang="ru-RU" dirty="0" smtClean="0"/>
              <a:t>франчайзинг</a:t>
            </a: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268760"/>
            <a:ext cx="8424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Суть франчайзинга состоит в том,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что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крупная «родительская фирма» (продавец) 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предоставляет небольшому частному предприятию (покупателю) исключительное право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(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франшизу)  производить  продукцию  (и/или  услуги)  и  торговать  ею  под  маркой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«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родителя» в течение определенного времени, в специально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отведенном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месте.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84984"/>
            <a:ext cx="4239521" cy="2628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363272" cy="838200"/>
          </a:xfrm>
        </p:spPr>
        <p:txBody>
          <a:bodyPr>
            <a:normAutofit/>
          </a:bodyPr>
          <a:lstStyle/>
          <a:p>
            <a:r>
              <a:rPr lang="ru-RU" sz="2000" dirty="0"/>
              <a:t>Договор о франчайзинге заключают две стороны:</a:t>
            </a:r>
            <a:endParaRPr lang="en-US" sz="2000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59024" y="1484784"/>
            <a:ext cx="8784976" cy="15841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 err="1"/>
              <a:t>франчайзер</a:t>
            </a:r>
            <a:r>
              <a:rPr lang="ru-RU" sz="2000" dirty="0"/>
              <a:t> </a:t>
            </a:r>
            <a:r>
              <a:rPr lang="ru-RU" sz="2000" dirty="0" smtClean="0"/>
              <a:t>- крупная </a:t>
            </a:r>
            <a:r>
              <a:rPr lang="ru-RU" sz="2000" dirty="0"/>
              <a:t>головная компания, которая передает определенные права, </a:t>
            </a:r>
            <a:r>
              <a:rPr lang="ru-RU" sz="2000" dirty="0" smtClean="0"/>
              <a:t>в </a:t>
            </a:r>
            <a:r>
              <a:rPr lang="ru-RU" sz="2000" dirty="0"/>
              <a:t>том числе право пользования торговой маркой;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err="1"/>
              <a:t>франчайзи</a:t>
            </a:r>
            <a:r>
              <a:rPr lang="ru-RU" sz="2000" dirty="0"/>
              <a:t> </a:t>
            </a:r>
            <a:r>
              <a:rPr lang="ru-RU" sz="2000" dirty="0" smtClean="0"/>
              <a:t>- небольшая </a:t>
            </a:r>
            <a:r>
              <a:rPr lang="ru-RU" sz="2000" dirty="0"/>
              <a:t>компания, которая получает по договору </a:t>
            </a:r>
            <a:r>
              <a:rPr lang="ru-RU" sz="2000" dirty="0" smtClean="0"/>
              <a:t>определенные права</a:t>
            </a:r>
            <a:r>
              <a:rPr lang="ru-RU" sz="2000" dirty="0"/>
              <a:t>, включая право на пользование торговой маркой.</a:t>
            </a:r>
            <a:endParaRPr lang="en-US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645024"/>
            <a:ext cx="4029075" cy="2305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Autofit/>
          </a:bodyPr>
          <a:lstStyle/>
          <a:p>
            <a:r>
              <a:rPr lang="ru-RU" sz="1600" dirty="0" smtClean="0"/>
              <a:t>Франшиза представляет  </a:t>
            </a:r>
            <a:r>
              <a:rPr lang="ru-RU" sz="1600" dirty="0"/>
              <a:t>собой  контракт  или  соглашение,  выраженное  или  </a:t>
            </a:r>
            <a:br>
              <a:rPr lang="ru-RU" sz="1600" dirty="0"/>
            </a:br>
            <a:r>
              <a:rPr lang="ru-RU" sz="1600" dirty="0"/>
              <a:t>подразумеваемое,  письменное  или  устное  между  двумя  или  более  лицами,  согласно </a:t>
            </a:r>
            <a:r>
              <a:rPr lang="ru-RU" sz="1600" dirty="0" smtClean="0"/>
              <a:t>которому</a:t>
            </a:r>
            <a:r>
              <a:rPr lang="ru-RU" sz="1600" dirty="0"/>
              <a:t>:</a:t>
            </a:r>
            <a:endParaRPr lang="en-US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669973"/>
            <a:ext cx="4896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франчайзи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предоставляется право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участвовать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в бизнесе предложения, продажи,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или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распространения товаров или услуг по рыночному плану или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системе, предписанной в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значительной мере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франчайзером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проведение  бизнеса 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франчайзи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 значительно  связано  с  торговой 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маркой, сервисной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меткой, торговым именем,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логотипом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 рекламой или другим коммерческим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символом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, разработанным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франчайзером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или его филиалом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от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франчайзи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требуется выплата, напрямую или косвенно,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франчайзингового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платежа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2962672" cy="4536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86800" cy="838200"/>
          </a:xfrm>
        </p:spPr>
        <p:txBody>
          <a:bodyPr>
            <a:normAutofit/>
          </a:bodyPr>
          <a:lstStyle/>
          <a:p>
            <a:r>
              <a:rPr lang="ru-RU" sz="2000" dirty="0"/>
              <a:t>Различают три основные </a:t>
            </a:r>
            <a:r>
              <a:rPr lang="ru-RU" sz="2000" dirty="0" smtClean="0"/>
              <a:t> вида </a:t>
            </a:r>
            <a:r>
              <a:rPr lang="ru-RU" sz="2000" dirty="0"/>
              <a:t>франчайзинга: </a:t>
            </a:r>
            <a:endParaRPr lang="en-US" sz="2000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395536" y="1412776"/>
            <a:ext cx="4483224" cy="144279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000" dirty="0"/>
              <a:t>производственный </a:t>
            </a:r>
            <a:r>
              <a:rPr lang="ru-RU" sz="2000" dirty="0" smtClean="0"/>
              <a:t>франчайзинг;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сервисный </a:t>
            </a:r>
            <a:r>
              <a:rPr lang="ru-RU" sz="2000" dirty="0" smtClean="0"/>
              <a:t>франчайзинг;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/>
              <a:t>сбытовой  </a:t>
            </a:r>
            <a:r>
              <a:rPr lang="ru-RU" sz="2000" dirty="0" smtClean="0"/>
              <a:t>франчайзинг.</a:t>
            </a:r>
            <a:endParaRPr lang="ru-RU" sz="2000" dirty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88851" y="4398078"/>
            <a:ext cx="8291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Успех или неудача одной из сторон в этом уникальном симбиозе  </a:t>
            </a:r>
            <a:r>
              <a:rPr lang="ru-RU" sz="2000" dirty="0" err="1">
                <a:solidFill>
                  <a:schemeClr val="bg2">
                    <a:lumMod val="25000"/>
                  </a:schemeClr>
                </a:solidFill>
              </a:rPr>
              <a:t>франчайзера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 и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bg2">
                    <a:lumMod val="25000"/>
                  </a:schemeClr>
                </a:solidFill>
              </a:rPr>
              <a:t>франчайзи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влечет за собой соответственно успех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> или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неудачу другой стороны.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547292"/>
            <a:ext cx="2543175" cy="2457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210" y="1268760"/>
            <a:ext cx="5905500" cy="332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91680" y="620688"/>
            <a:ext cx="5688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</a:rPr>
              <a:t>Договор франчайзинга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7295" y="537321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Договор франчайзинга в Республике Беларусь регламентируется главой 53 (статьей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910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) Гражданского кодекса «Комплексная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предпринимательская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лицензия (франчайзинг).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576064"/>
          </a:xfrm>
        </p:spPr>
        <p:txBody>
          <a:bodyPr>
            <a:normAutofit/>
          </a:bodyPr>
          <a:lstStyle/>
          <a:p>
            <a:r>
              <a:rPr lang="ru-RU" sz="2000" dirty="0"/>
              <a:t>Основные разделы </a:t>
            </a:r>
            <a:r>
              <a:rPr lang="ru-RU" sz="2000" dirty="0" err="1"/>
              <a:t>франчайзингового</a:t>
            </a:r>
            <a:r>
              <a:rPr lang="ru-RU" sz="2000" dirty="0"/>
              <a:t> </a:t>
            </a:r>
            <a:r>
              <a:rPr lang="ru-RU" sz="2000" dirty="0" smtClean="0"/>
              <a:t>соглашения: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84784"/>
            <a:ext cx="35283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Использование торговых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марок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Территория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Срок действия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франшизы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Первоначальный  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платеж и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выплаты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Договор об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аренде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Обязанности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франчайзера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Обязанности </a:t>
            </a: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франчайзи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Передача соглашения и прекращение действия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франшизы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Арбитраж</a:t>
            </a:r>
            <a:endParaRPr lang="en-US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127" y="1467246"/>
            <a:ext cx="3536563" cy="4698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Франчайзинг в республике </a:t>
            </a:r>
            <a:r>
              <a:rPr lang="ru-RU" sz="2000" dirty="0" err="1" smtClean="0"/>
              <a:t>беларусь</a:t>
            </a: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268760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В Белоруссии не получил пока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должного распространения. В Национальном центре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интеллектуальной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собственности Республики Беларусь зарегистрировано 142  договора. Причем количество вновь </a:t>
            </a:r>
          </a:p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заключаемых договоров в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2015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году по сравнению с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2014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</a:rPr>
              <a:t>го</a:t>
            </a:r>
            <a:endParaRPr lang="ru-RU" sz="16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дом сократилось более чем в 2 раза, с 25 до 10.</a:t>
            </a:r>
          </a:p>
          <a:p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Сегодня в Беларуси работает 32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</a:rPr>
              <a:t>франчайзера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, а число 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</a:rPr>
              <a:t>франчайзи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 пока ограничивается 121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предприятием.</a:t>
            </a:r>
            <a:endParaRPr lang="ru-RU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055" y="3370680"/>
            <a:ext cx="6213897" cy="27465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30584" y="1052736"/>
            <a:ext cx="83990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Примерами иностранных франшиз являются: сети ресторанов «Иль Патио», «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Фрайдис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», сеть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пироговых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«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Штолле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»,</a:t>
            </a:r>
          </a:p>
          <a:p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гостиница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Crownplaza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. А вот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McDonald`s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в Беларуси не является франшизой, так как напрямую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принадлежит </a:t>
            </a:r>
            <a:r>
              <a:rPr lang="ru-RU" dirty="0" err="1">
                <a:solidFill>
                  <a:schemeClr val="bg2">
                    <a:lumMod val="10000"/>
                  </a:schemeClr>
                </a:solidFill>
              </a:rPr>
              <a:t>McDonald‘s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Corporation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.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20" y="2580717"/>
            <a:ext cx="2880320" cy="12241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24" y="4182591"/>
            <a:ext cx="2808312" cy="12241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403" y="2889498"/>
            <a:ext cx="2369840" cy="2369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433465"/>
            <a:ext cx="2903427" cy="12115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539" y="4182591"/>
            <a:ext cx="2454683" cy="16753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jectOverviewPresentatio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F3D43B"/>
      </a:hlink>
      <a:folHlink>
        <a:srgbClr val="969696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perspectiveFront" fov="6000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FAF3E8"/>
      </a:lt2>
      <a:accent1>
        <a:srgbClr val="5C83B4"/>
      </a:accent1>
      <a:accent2>
        <a:srgbClr val="C0504D"/>
      </a:accent2>
      <a:accent3>
        <a:srgbClr val="9DBB61"/>
      </a:accent3>
      <a:accent4>
        <a:srgbClr val="8066A0"/>
      </a:accent4>
      <a:accent5>
        <a:srgbClr val="4BACC6"/>
      </a:accent5>
      <a:accent6>
        <a:srgbClr val="F59D5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JhengHe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</a:minorFont>
    </a:fontScheme>
    <a:fmtScheme name="Office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40000">
              <a:schemeClr val="phClr">
                <a:shade val="70000"/>
                <a:satMod val="145000"/>
              </a:schemeClr>
            </a:gs>
            <a:gs pos="100000">
              <a:schemeClr val="phClr">
                <a:tint val="85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F5EF949-C7F2-468C-8C07-FCD819F733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ProjectOverviewPresentation</Template>
  <TotalTime>0</TotalTime>
  <Words>453</Words>
  <Application>Microsoft Office PowerPoint</Application>
  <PresentationFormat>Экран (4:3)</PresentationFormat>
  <Paragraphs>61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ProjectOverviewPresentation</vt:lpstr>
      <vt:lpstr>ДОГОВОР ФРАНЧАЙЗИНГА</vt:lpstr>
      <vt:lpstr>франчайзинг</vt:lpstr>
      <vt:lpstr>Договор о франчайзинге заключают две стороны:</vt:lpstr>
      <vt:lpstr>Франшиза представляет  собой  контракт  или  соглашение,  выраженное  или   подразумеваемое,  письменное  или  устное  между  двумя  или  более  лицами,  согласно которому:</vt:lpstr>
      <vt:lpstr>Различают три основные  вида франчайзинга: </vt:lpstr>
      <vt:lpstr>Презентация PowerPoint</vt:lpstr>
      <vt:lpstr>Основные разделы франчайзингового соглашения: </vt:lpstr>
      <vt:lpstr>Франчайзинг в республике беларусь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2016-11-21T18:56:13Z</dcterms:created>
  <dcterms:modified xsi:type="dcterms:W3CDTF">2016-11-22T08:50:41Z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TC100851999990</vt:lpwstr>
  </property>
</Properties>
</file>