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9B6C6B-D105-485E-80A1-6FAABA9374EF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97DEE8-F8F3-48C6-A975-1C40C73054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9B6C6B-D105-485E-80A1-6FAABA9374EF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97DEE8-F8F3-48C6-A975-1C40C7305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9B6C6B-D105-485E-80A1-6FAABA9374EF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97DEE8-F8F3-48C6-A975-1C40C7305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9B6C6B-D105-485E-80A1-6FAABA9374EF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97DEE8-F8F3-48C6-A975-1C40C7305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9B6C6B-D105-485E-80A1-6FAABA9374EF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97DEE8-F8F3-48C6-A975-1C40C73054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9B6C6B-D105-485E-80A1-6FAABA9374EF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97DEE8-F8F3-48C6-A975-1C40C7305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9B6C6B-D105-485E-80A1-6FAABA9374EF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97DEE8-F8F3-48C6-A975-1C40C73054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9B6C6B-D105-485E-80A1-6FAABA9374EF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97DEE8-F8F3-48C6-A975-1C40C7305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9B6C6B-D105-485E-80A1-6FAABA9374EF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97DEE8-F8F3-48C6-A975-1C40C7305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9B6C6B-D105-485E-80A1-6FAABA9374EF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97DEE8-F8F3-48C6-A975-1C40C7305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89B6C6B-D105-485E-80A1-6FAABA9374EF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397DEE8-F8F3-48C6-A975-1C40C7305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89B6C6B-D105-485E-80A1-6FAABA9374EF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397DEE8-F8F3-48C6-A975-1C40C7305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700808"/>
            <a:ext cx="7772400" cy="1368152"/>
          </a:xfrm>
        </p:spPr>
        <p:txBody>
          <a:bodyPr/>
          <a:lstStyle/>
          <a:p>
            <a:r>
              <a:rPr lang="ru-RU" b="1" u="sng" dirty="0"/>
              <a:t>Революция 1905-1907 гг.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005064"/>
            <a:ext cx="4762872" cy="2376264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b="1" dirty="0">
                <a:solidFill>
                  <a:schemeClr val="tx1"/>
                </a:solidFill>
              </a:rPr>
              <a:t>Выполнила:</a:t>
            </a:r>
            <a:endParaRPr lang="ru-RU" dirty="0">
              <a:solidFill>
                <a:schemeClr val="tx1"/>
              </a:solidFill>
            </a:endParaRPr>
          </a:p>
          <a:p>
            <a:pPr algn="r"/>
            <a:r>
              <a:rPr lang="ru-RU" dirty="0">
                <a:solidFill>
                  <a:schemeClr val="tx1"/>
                </a:solidFill>
              </a:rPr>
              <a:t>                                                                                              Студентка 1 курса дневного отделения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                                                                                   Гр. </a:t>
            </a:r>
            <a:r>
              <a:rPr lang="ru-RU" u="sng" dirty="0">
                <a:solidFill>
                  <a:schemeClr val="tx1"/>
                </a:solidFill>
              </a:rPr>
              <a:t>11 ИН</a:t>
            </a:r>
            <a:endParaRPr lang="ru-RU" dirty="0">
              <a:solidFill>
                <a:schemeClr val="tx1"/>
              </a:solidFill>
            </a:endParaRPr>
          </a:p>
          <a:p>
            <a:pPr algn="r"/>
            <a:r>
              <a:rPr lang="ru-RU" dirty="0">
                <a:solidFill>
                  <a:schemeClr val="tx1"/>
                </a:solidFill>
              </a:rPr>
              <a:t>                                                                                   Направление подготовки «</a:t>
            </a:r>
            <a:r>
              <a:rPr lang="ru-RU" u="sng" dirty="0">
                <a:solidFill>
                  <a:schemeClr val="tx1"/>
                </a:solidFill>
              </a:rPr>
              <a:t>09.03.03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                                                                                   </a:t>
            </a:r>
            <a:r>
              <a:rPr lang="ru-RU" u="sng" dirty="0">
                <a:solidFill>
                  <a:schemeClr val="tx1"/>
                </a:solidFill>
              </a:rPr>
              <a:t>Прикладная информатика</a:t>
            </a:r>
            <a:endParaRPr lang="ru-RU" dirty="0">
              <a:solidFill>
                <a:schemeClr val="tx1"/>
              </a:solidFill>
            </a:endParaRPr>
          </a:p>
          <a:p>
            <a:pPr algn="r"/>
            <a:r>
              <a:rPr lang="ru-RU" dirty="0">
                <a:solidFill>
                  <a:schemeClr val="tx1"/>
                </a:solidFill>
              </a:rPr>
              <a:t>                                                                             </a:t>
            </a:r>
            <a:r>
              <a:rPr lang="ru-RU" dirty="0" err="1" smtClean="0">
                <a:solidFill>
                  <a:schemeClr val="tx1"/>
                </a:solidFill>
              </a:rPr>
              <a:t>ГубриенкоТатьяна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Геннадиевна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Политические организации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r>
              <a:rPr lang="ru-RU" u="sng" dirty="0">
                <a:solidFill>
                  <a:srgbClr val="FF0000"/>
                </a:solidFill>
              </a:rPr>
              <a:t>Либеральные организации</a:t>
            </a:r>
            <a:r>
              <a:rPr lang="ru-RU" dirty="0"/>
              <a:t> </a:t>
            </a:r>
          </a:p>
        </p:txBody>
      </p:sp>
      <p:pic>
        <p:nvPicPr>
          <p:cNvPr id="7" name="Содержимое 6" descr="0236788578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3032665"/>
            <a:ext cx="4040188" cy="2811971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выступили в поддержку бастовавших рабочих Петербурга и других </a:t>
            </a:r>
            <a:r>
              <a:rPr lang="ru-RU" dirty="0" smtClean="0"/>
              <a:t>городов</a:t>
            </a:r>
          </a:p>
          <a:p>
            <a:r>
              <a:rPr lang="ru-RU" dirty="0"/>
              <a:t>Либералы пытались расширить свое влияние, разработав летом 1905 г. Устав союза </a:t>
            </a:r>
            <a:r>
              <a:rPr lang="ru-RU" dirty="0" smtClean="0"/>
              <a:t>рабочих</a:t>
            </a:r>
          </a:p>
          <a:p>
            <a:r>
              <a:rPr lang="ru-RU" dirty="0"/>
              <a:t>В октябре 1905 г. либералы активно поддержали Всероссийскую стачку, а публикации Манифеста 17 октября наконец организационно оформились либеральные партии</a:t>
            </a:r>
            <a:r>
              <a:rPr lang="ru-RU" dirty="0" smtClean="0"/>
              <a:t>.</a:t>
            </a:r>
          </a:p>
          <a:p>
            <a:r>
              <a:rPr lang="ru-RU" dirty="0"/>
              <a:t>В конце 1905-начале 1906 гг. возникло несколько десятков национальных, региональных и местных партий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Политические организации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56792"/>
            <a:ext cx="4040188" cy="720080"/>
          </a:xfrm>
        </p:spPr>
        <p:txBody>
          <a:bodyPr>
            <a:normAutofit fontScale="92500" lnSpcReduction="10000"/>
          </a:bodyPr>
          <a:lstStyle/>
          <a:p>
            <a:r>
              <a:rPr lang="ru-RU" u="sng" dirty="0">
                <a:solidFill>
                  <a:srgbClr val="FF0000"/>
                </a:solidFill>
              </a:rPr>
              <a:t>Конституционно-демократическая партия</a:t>
            </a:r>
            <a:r>
              <a:rPr lang="ru-RU" dirty="0">
                <a:solidFill>
                  <a:srgbClr val="FF0000"/>
                </a:solidFill>
              </a:rPr>
              <a:t> 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5025" y="1628800"/>
            <a:ext cx="4041775" cy="648072"/>
          </a:xfrm>
        </p:spPr>
        <p:txBody>
          <a:bodyPr>
            <a:normAutofit fontScale="92500" lnSpcReduction="20000"/>
          </a:bodyPr>
          <a:lstStyle/>
          <a:p>
            <a:r>
              <a:rPr lang="ru-RU" u="sng" dirty="0">
                <a:solidFill>
                  <a:srgbClr val="FF0000"/>
                </a:solidFill>
              </a:rPr>
              <a:t>Праволиберальная партия Союз 17 октября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683569" y="2492896"/>
            <a:ext cx="8003232" cy="4032447"/>
          </a:xfrm>
        </p:spPr>
        <p:txBody>
          <a:bodyPr>
            <a:normAutofit fontScale="92500"/>
          </a:bodyPr>
          <a:lstStyle/>
          <a:p>
            <a:r>
              <a:rPr lang="ru-RU" dirty="0"/>
              <a:t>Обе партии ставили своей целью реализацию положений Манифеста 17 октября и установление буржуазного общественного строя и парламентской </a:t>
            </a:r>
            <a:r>
              <a:rPr lang="ru-RU" dirty="0" smtClean="0"/>
              <a:t>монархии</a:t>
            </a:r>
          </a:p>
          <a:p>
            <a:r>
              <a:rPr lang="ru-RU" dirty="0" smtClean="0"/>
              <a:t>Главными различиями между двумя партиями были</a:t>
            </a:r>
          </a:p>
          <a:p>
            <a:pPr>
              <a:buNone/>
            </a:pPr>
            <a:r>
              <a:rPr lang="ru-RU" dirty="0" smtClean="0"/>
              <a:t>     более демократический характер программы кадетов (требование постепенного введения 8-часового рабочего дня, демократизация местного самоуправления и т.д.) и</a:t>
            </a:r>
          </a:p>
          <a:p>
            <a:pPr>
              <a:buNone/>
            </a:pPr>
            <a:r>
              <a:rPr lang="ru-RU" dirty="0" smtClean="0"/>
              <a:t>     активная поддержка октябристами правительственных мер по подавлению революционного движения, прежде всего Декабрьского восстания в Москве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Политические организации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4008" y="1412776"/>
            <a:ext cx="4041775" cy="639762"/>
          </a:xfrm>
        </p:spPr>
        <p:txBody>
          <a:bodyPr>
            <a:normAutofit fontScale="92500"/>
          </a:bodyPr>
          <a:lstStyle/>
          <a:p>
            <a:r>
              <a:rPr lang="ru-RU" u="sng" dirty="0" smtClean="0">
                <a:solidFill>
                  <a:srgbClr val="FF0000"/>
                </a:solidFill>
              </a:rPr>
              <a:t>Черносотенные организации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593643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72816"/>
            <a:ext cx="4040188" cy="3240360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008" y="2060848"/>
            <a:ext cx="4041775" cy="4464496"/>
          </a:xfrm>
        </p:spPr>
        <p:txBody>
          <a:bodyPr>
            <a:normAutofit fontScale="77500" lnSpcReduction="20000"/>
          </a:bodyPr>
          <a:lstStyle/>
          <a:p>
            <a:r>
              <a:rPr lang="ru-RU" sz="2300" dirty="0" smtClean="0">
                <a:solidFill>
                  <a:schemeClr val="tx2">
                    <a:lumMod val="50000"/>
                  </a:schemeClr>
                </a:solidFill>
              </a:rPr>
              <a:t>весной 1905 г. </a:t>
            </a:r>
            <a:r>
              <a:rPr lang="ru-RU" sz="2300" dirty="0" smtClean="0"/>
              <a:t>возникла Русская монархическая партия во главе с В.А. </a:t>
            </a:r>
            <a:r>
              <a:rPr lang="ru-RU" sz="2300" dirty="0" err="1" smtClean="0"/>
              <a:t>Грингмутом</a:t>
            </a:r>
            <a:r>
              <a:rPr lang="ru-RU" sz="2300" dirty="0" smtClean="0"/>
              <a:t>, а после Манифеста 17 октября во многих городах страны были зарегистрированы десятки крайне правых организаций, общим высшим органом которых формально являлся Съезд русских людей</a:t>
            </a:r>
          </a:p>
          <a:p>
            <a:r>
              <a:rPr lang="ru-RU" sz="2300" dirty="0" smtClean="0"/>
              <a:t>Самой крупной правонационалистических организацией явился Союз русского народа, образованный в ноябре 1905 г. и возглавлявшийся А.И. Дубровиным и В.М. Пуришкевичем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Последствия революции</a:t>
            </a:r>
            <a:endParaRPr lang="ru-RU" dirty="0"/>
          </a:p>
        </p:txBody>
      </p:sp>
      <p:pic>
        <p:nvPicPr>
          <p:cNvPr id="7" name="Содержимое 6" descr="41a08267b94bfb4e6a4f2f17a5b331dd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2060848"/>
            <a:ext cx="4040188" cy="3096344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84784"/>
            <a:ext cx="4041775" cy="464137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В России начался переход к гражданскому обществу (начался в 1905, закончился в 1917 году).</a:t>
            </a:r>
          </a:p>
          <a:p>
            <a:r>
              <a:rPr lang="ru-RU" dirty="0" smtClean="0"/>
              <a:t> В России сложились формы государственной власти, близкие к конституционной монархии.</a:t>
            </a:r>
          </a:p>
          <a:p>
            <a:r>
              <a:rPr lang="ru-RU" dirty="0" smtClean="0"/>
              <a:t> В ходе революции возникли общероссийские политические партии.</a:t>
            </a:r>
          </a:p>
          <a:p>
            <a:r>
              <a:rPr lang="ru-RU" dirty="0" smtClean="0"/>
              <a:t> Революция ознаменовала начало второй смуты в России.</a:t>
            </a:r>
          </a:p>
          <a:p>
            <a:r>
              <a:rPr lang="ru-RU" dirty="0" smtClean="0"/>
              <a:t> Как и в первую смуту, ярко проявились черты гражданского противостояния (фактически начало гражданской войны).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революции</a:t>
            </a:r>
            <a:endParaRPr lang="ru-RU" dirty="0"/>
          </a:p>
        </p:txBody>
      </p:sp>
      <p:pic>
        <p:nvPicPr>
          <p:cNvPr id="5" name="Содержимое 4" descr="59364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2132856"/>
            <a:ext cx="3888432" cy="2781958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11960" y="1340768"/>
            <a:ext cx="4689847" cy="5328592"/>
          </a:xfrm>
        </p:spPr>
        <p:txBody>
          <a:bodyPr>
            <a:noAutofit/>
          </a:bodyPr>
          <a:lstStyle/>
          <a:p>
            <a:r>
              <a:rPr lang="ru-RU" sz="1400" b="1" dirty="0" smtClean="0"/>
              <a:t>Главный итог революции- это революционные изменения в сознании народа. Революция нанесла удар по самодержавию, в стране появились элементы демократии – Государственная Дума, многопартийность, признание прав личности, но без гарантий их соблюдения.</a:t>
            </a:r>
          </a:p>
          <a:p>
            <a:r>
              <a:rPr lang="ru-RU" sz="1400" b="1" dirty="0" smtClean="0"/>
              <a:t>В деревне были отменены выкупные платежи, снижена арендная плата за землю. Но аграрный вопрос не был решен: сохранялось помещичье землевладение.</a:t>
            </a:r>
          </a:p>
          <a:p>
            <a:r>
              <a:rPr lang="ru-RU" sz="1400" b="1" dirty="0" smtClean="0"/>
              <a:t>Рабочие получили право создавать профсоюзы, разрешались забастовки. Рабочий день сокращен до 9 часов, повышена зарплата.</a:t>
            </a:r>
          </a:p>
          <a:p>
            <a:r>
              <a:rPr lang="ru-RU" sz="1400" b="1" dirty="0" smtClean="0"/>
              <a:t>Русификаторская политика самодержавия была значительно ограничена: в школах вводилось преподавание на национальных языках. Национальные окраины получили представительство в Думе.</a:t>
            </a:r>
          </a:p>
          <a:p>
            <a:r>
              <a:rPr lang="ru-RU" sz="1400" b="1" dirty="0" smtClean="0"/>
              <a:t>Но основные противоречия русской действительности решены не были: оставалось самодержавие, помещичье землевладение, национальные противоречия, не было введено современное рабочее законодательство.</a:t>
            </a:r>
          </a:p>
          <a:p>
            <a:endParaRPr lang="ru-RU"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14400" y="1268760"/>
            <a:ext cx="7772400" cy="3024336"/>
          </a:xfrm>
        </p:spPr>
        <p:txBody>
          <a:bodyPr/>
          <a:lstStyle/>
          <a:p>
            <a:pPr algn="ctr"/>
            <a:r>
              <a:rPr lang="ru-RU" sz="9600" dirty="0" smtClean="0"/>
              <a:t>Спасибо за внимание!</a:t>
            </a:r>
            <a:endParaRPr lang="ru-RU" sz="9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90000"/>
                  </a:schemeClr>
                </a:solidFill>
              </a:rPr>
              <a:t>Содержание</a:t>
            </a:r>
            <a:endParaRPr lang="ru-RU" dirty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Причины революционного взрыва</a:t>
            </a:r>
          </a:p>
          <a:p>
            <a:pPr lvl="0"/>
            <a:r>
              <a:rPr lang="ru-RU" dirty="0"/>
              <a:t>Периодизация Русской революции</a:t>
            </a:r>
          </a:p>
          <a:p>
            <a:pPr lvl="0"/>
            <a:r>
              <a:rPr lang="ru-RU" dirty="0"/>
              <a:t>Этапы революции и политическая </a:t>
            </a:r>
            <a:r>
              <a:rPr lang="ru-RU" dirty="0" smtClean="0"/>
              <a:t>организации</a:t>
            </a:r>
          </a:p>
          <a:p>
            <a:pPr lvl="0"/>
            <a:r>
              <a:rPr lang="ru-RU" dirty="0"/>
              <a:t>Политические организации</a:t>
            </a:r>
          </a:p>
          <a:p>
            <a:pPr lvl="0"/>
            <a:r>
              <a:rPr lang="ru-RU" dirty="0" smtClean="0"/>
              <a:t>Итоги </a:t>
            </a:r>
            <a:r>
              <a:rPr lang="ru-RU" dirty="0"/>
              <a:t>Русской революции</a:t>
            </a:r>
          </a:p>
          <a:p>
            <a:pPr lvl="0"/>
            <a:r>
              <a:rPr lang="ru-RU" dirty="0"/>
              <a:t>Последствия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Причины революционного взрыва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59364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00808"/>
            <a:ext cx="4059238" cy="3553121"/>
          </a:xfrm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</a:t>
            </a:r>
            <a:r>
              <a:rPr lang="ru-RU" dirty="0"/>
              <a:t>Нерешённый аграрный вопрос, он был очень важен, так как в это время в стране большинство населения были </a:t>
            </a:r>
            <a:r>
              <a:rPr lang="ru-RU" dirty="0" smtClean="0"/>
              <a:t>крестьяне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Нерешённый национальный вопрос.</a:t>
            </a:r>
          </a:p>
          <a:p>
            <a:r>
              <a:rPr lang="ru-RU" dirty="0" smtClean="0"/>
              <a:t> </a:t>
            </a:r>
            <a:r>
              <a:rPr lang="ru-RU" dirty="0"/>
              <a:t>Нерешённый рабочий вопрос </a:t>
            </a:r>
          </a:p>
          <a:p>
            <a:r>
              <a:rPr lang="ru-RU" dirty="0" smtClean="0"/>
              <a:t> </a:t>
            </a:r>
            <a:r>
              <a:rPr lang="ru-RU" dirty="0"/>
              <a:t>Нерешённый политический вопрос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Периодизация Русской революции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4788024" y="1412776"/>
            <a:ext cx="4041775" cy="86409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Делится на 2 этапа: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Содержимое 7" descr="hello_html_2fe7488c.gif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2204864"/>
            <a:ext cx="4104456" cy="3600400"/>
          </a:xfrm>
        </p:spPr>
      </p:pic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499992" y="1772816"/>
            <a:ext cx="4473823" cy="4536503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ru-RU" dirty="0"/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1 этап – 9 января – 17 октября 1905 года </a:t>
            </a:r>
            <a:r>
              <a:rPr lang="ru-RU" dirty="0"/>
              <a:t>— период бурного развития революции. Основная движущая сила – рабочий класс, интеллигенция, мещане, буржуазия.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2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этап – 17 октября 1905 года – 3 июня 1907 года</a:t>
            </a:r>
            <a:r>
              <a:rPr lang="ru-RU" dirty="0"/>
              <a:t> – постепенное угасание революции. Основная движущая сила – крестьянство.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Этапы революции и политические партии</a:t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4040188" cy="639762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I </a:t>
            </a:r>
            <a:r>
              <a:rPr lang="ru-RU" sz="1800" dirty="0">
                <a:solidFill>
                  <a:srgbClr val="FF0000"/>
                </a:solidFill>
              </a:rPr>
              <a:t> этап (9 января - сентябрь 1905 г.) – начало и развитие революции по восходящей линии</a:t>
            </a:r>
          </a:p>
        </p:txBody>
      </p:sp>
      <p:pic>
        <p:nvPicPr>
          <p:cNvPr id="7" name="Содержимое 6" descr="59364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68313" y="2865109"/>
            <a:ext cx="4040187" cy="2781957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700808"/>
            <a:ext cx="4041775" cy="4717581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9 января 1905 г. </a:t>
            </a:r>
            <a:r>
              <a:rPr lang="ru-RU" sz="1600" b="1" dirty="0" smtClean="0"/>
              <a:t>– расстрел мирной демонстрации рабочих. Массовые беспорядки в Петербурге. Вслед за ними забастовки объявили рабочие Москвы, Риги и ряд других городов Украины, Закавказья</a:t>
            </a:r>
          </a:p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весна 1905 г.</a:t>
            </a:r>
            <a:r>
              <a:rPr lang="ru-RU" sz="1600" b="1" dirty="0" smtClean="0"/>
              <a:t> – волна первомайских стачек (600 тыс. человек). Наиболее крупной стала стачка в Иваново – Вознесенске (72 дня), в ходе которой избран Совет рабочих уполномоченных, ставший органом власти в городе</a:t>
            </a:r>
          </a:p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лето 1905 г. </a:t>
            </a:r>
            <a:r>
              <a:rPr lang="ru-RU" sz="1600" b="1" dirty="0" smtClean="0"/>
              <a:t>– армия и флот охвачены революционным движением.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14 июня 1905 г. </a:t>
            </a:r>
            <a:r>
              <a:rPr lang="ru-RU" sz="1600" b="1" dirty="0" smtClean="0"/>
              <a:t>восстали матросы на броненосце                  «Князь Потемкин Таврический»</a:t>
            </a:r>
          </a:p>
          <a:p>
            <a:endParaRPr lang="ru-RU" sz="1600" b="1" dirty="0" smtClean="0"/>
          </a:p>
          <a:p>
            <a:endParaRPr lang="ru-RU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Этапы революции и политические партии</a:t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II</a:t>
            </a:r>
            <a:r>
              <a:rPr lang="ru-RU" dirty="0">
                <a:solidFill>
                  <a:srgbClr val="FF0000"/>
                </a:solidFill>
              </a:rPr>
              <a:t> этап (октябрь-декабрь 1905 г.) – высший подъем революции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342900" lvl="5" indent="-342900"/>
            <a:r>
              <a:rPr lang="ru-RU" sz="1600" dirty="0" smtClean="0"/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октябрь 1905 г. </a:t>
            </a:r>
            <a:r>
              <a:rPr lang="ru-RU" sz="1600" b="1" dirty="0" smtClean="0"/>
              <a:t>– всеобщая октябрьская политическая стачка (2 млн. человек). Крестьянскими волнениями          охвачено     1/3 уездов России. Николай </a:t>
            </a:r>
            <a:r>
              <a:rPr lang="en-US" sz="1600" b="1" dirty="0" smtClean="0"/>
              <a:t>II</a:t>
            </a:r>
            <a:r>
              <a:rPr lang="ru-RU" sz="1600" b="1" dirty="0" smtClean="0"/>
              <a:t> издает        указ о прекращении взимания выкупных платежей                    за землю.</a:t>
            </a: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17 октября 1905 г.</a:t>
            </a:r>
            <a:r>
              <a:rPr lang="ru-RU" sz="1600" b="1" dirty="0" smtClean="0"/>
              <a:t> -  император подписал Манифест</a:t>
            </a:r>
          </a:p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10-19 декабря 1905 г. </a:t>
            </a:r>
            <a:r>
              <a:rPr lang="ru-RU" sz="1600" b="1" dirty="0" smtClean="0"/>
              <a:t>– вооруженное   восстание в Москве (6 тыс. человек)</a:t>
            </a:r>
            <a:endParaRPr lang="ru-RU" sz="1600" dirty="0"/>
          </a:p>
        </p:txBody>
      </p:sp>
      <p:pic>
        <p:nvPicPr>
          <p:cNvPr id="8" name="Picture 5" descr="{FD3DE107-A014-11D7-9DE2-008048B65890}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708920"/>
            <a:ext cx="3960439" cy="331236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Этапы революции и политические партии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III</a:t>
            </a:r>
            <a:r>
              <a:rPr lang="ru-RU" dirty="0">
                <a:solidFill>
                  <a:srgbClr val="FF0000"/>
                </a:solidFill>
              </a:rPr>
              <a:t> этап (январь 1906-3 июля 1907 гг.) – период нисходящей революции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В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1906 - 1907 гг. </a:t>
            </a:r>
            <a:r>
              <a:rPr lang="ru-RU" b="1" dirty="0" smtClean="0"/>
              <a:t>наблюдались лишь </a:t>
            </a:r>
            <a:r>
              <a:rPr lang="ru-RU" b="1" dirty="0"/>
              <a:t>отдельные вспышки рабочих, крестьянских и солдатских выступлений, но они очень быстро подавлялись</a:t>
            </a:r>
            <a:r>
              <a:rPr lang="ru-RU" b="1" dirty="0" smtClean="0"/>
              <a:t>.</a:t>
            </a:r>
            <a:endParaRPr lang="ru-RU" b="1" dirty="0"/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20 февраля – 3 июня 1907 г. </a:t>
            </a:r>
            <a:r>
              <a:rPr lang="ru-RU" b="1" dirty="0"/>
              <a:t>– вторая Государственная  </a:t>
            </a:r>
            <a:r>
              <a:rPr lang="ru-RU" b="1" dirty="0" smtClean="0"/>
              <a:t>Дума</a:t>
            </a:r>
            <a:endParaRPr lang="ru-RU" b="1" dirty="0"/>
          </a:p>
          <a:p>
            <a:r>
              <a:rPr lang="ru-RU" b="1" dirty="0" smtClean="0"/>
              <a:t>Первая русская революция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1905-1907 гг. </a:t>
            </a:r>
            <a:r>
              <a:rPr lang="ru-RU" b="1" dirty="0" smtClean="0"/>
              <a:t>потерпела поражение.</a:t>
            </a:r>
            <a:endParaRPr lang="ru-RU" dirty="0"/>
          </a:p>
        </p:txBody>
      </p:sp>
      <p:pic>
        <p:nvPicPr>
          <p:cNvPr id="7" name="Picture 10" descr="{FD3DE109-A014-11D7-9DE2-008048B65890}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36912"/>
            <a:ext cx="3816424" cy="331236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Политические организации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716016" y="1628800"/>
            <a:ext cx="4040188" cy="676696"/>
          </a:xfrm>
        </p:spPr>
        <p:txBody>
          <a:bodyPr/>
          <a:lstStyle/>
          <a:p>
            <a:r>
              <a:rPr lang="ru-RU" u="sng" dirty="0" err="1" smtClean="0">
                <a:solidFill>
                  <a:srgbClr val="FF0000"/>
                </a:solidFill>
              </a:rPr>
              <a:t>Неонародники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attach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2060848"/>
            <a:ext cx="4040188" cy="3096344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Партия социалистов-революционеров активно поддержала рабочее и крестьянское </a:t>
            </a:r>
            <a:r>
              <a:rPr lang="ru-RU" dirty="0" smtClean="0"/>
              <a:t>движение</a:t>
            </a:r>
          </a:p>
          <a:p>
            <a:r>
              <a:rPr lang="ru-RU" dirty="0"/>
              <a:t>После выхода Манифеста 17 октября руководство партии признало Россию конституционной страной и Боевая организация была распущена (как оказалось, лишь на время</a:t>
            </a:r>
            <a:r>
              <a:rPr lang="ru-RU" dirty="0" smtClean="0"/>
              <a:t>)</a:t>
            </a:r>
          </a:p>
          <a:p>
            <a:r>
              <a:rPr lang="ru-RU" dirty="0"/>
              <a:t>В конце декабря 1905-начале января 1906 г. был проведен первый съезд, официально принявший программу партии 1902 г.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Политические организации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u="sng" dirty="0">
                <a:solidFill>
                  <a:srgbClr val="FF0000"/>
                </a:solidFill>
              </a:rPr>
              <a:t>Социал-демократы</a:t>
            </a:r>
            <a:r>
              <a:rPr lang="ru-RU" dirty="0"/>
              <a:t> </a:t>
            </a:r>
          </a:p>
        </p:txBody>
      </p:sp>
      <p:pic>
        <p:nvPicPr>
          <p:cNvPr id="7" name="Содержимое 6" descr="original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2060848"/>
            <a:ext cx="4040188" cy="3172240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признавали революцию </a:t>
            </a:r>
            <a:r>
              <a:rPr lang="ru-RU" dirty="0" smtClean="0"/>
              <a:t>буржуазно-демократической</a:t>
            </a:r>
          </a:p>
          <a:p>
            <a:r>
              <a:rPr lang="ru-RU" dirty="0"/>
              <a:t>Подъем крестьянского движения убедил социал-демократов в необходимости изменить очень умеренную аграрную </a:t>
            </a:r>
            <a:r>
              <a:rPr lang="ru-RU" dirty="0" smtClean="0"/>
              <a:t>программу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5127</TotalTime>
  <Words>881</Words>
  <Application>Microsoft Office PowerPoint</Application>
  <PresentationFormat>Экран (4:3)</PresentationFormat>
  <Paragraphs>79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Революция 1905-1907 гг. </vt:lpstr>
      <vt:lpstr>Содержание</vt:lpstr>
      <vt:lpstr>Причины революционного взрыва </vt:lpstr>
      <vt:lpstr>Периодизация Русской революции</vt:lpstr>
      <vt:lpstr>Этапы революции и политические партии </vt:lpstr>
      <vt:lpstr>Этапы революции и политические партии </vt:lpstr>
      <vt:lpstr>Этапы революции и политические партии </vt:lpstr>
      <vt:lpstr>Политические организации</vt:lpstr>
      <vt:lpstr>Политические организации</vt:lpstr>
      <vt:lpstr>Политические организации</vt:lpstr>
      <vt:lpstr>Политические организации</vt:lpstr>
      <vt:lpstr>Политические организации</vt:lpstr>
      <vt:lpstr>Последствия революции</vt:lpstr>
      <vt:lpstr>Итог революции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Революция 1905-1907 гг.</dc:title>
  <dc:creator>Владелец</dc:creator>
  <cp:lastModifiedBy>Владелец</cp:lastModifiedBy>
  <cp:revision>147</cp:revision>
  <dcterms:created xsi:type="dcterms:W3CDTF">2016-11-08T18:27:33Z</dcterms:created>
  <dcterms:modified xsi:type="dcterms:W3CDTF">2016-12-12T18:35:19Z</dcterms:modified>
</cp:coreProperties>
</file>