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8655" autoAdjust="0"/>
  </p:normalViewPr>
  <p:slideViewPr>
    <p:cSldViewPr snapToGrid="0">
      <p:cViewPr>
        <p:scale>
          <a:sx n="71" d="100"/>
          <a:sy n="71" d="100"/>
        </p:scale>
        <p:origin x="-492" y="-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FA1B4-5985-41C9-A396-B0D6BEE939C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E29EB7-B0F9-41F1-A4DB-D082E9285973}">
      <dgm:prSet phldrT="[Текст]"/>
      <dgm:spPr/>
      <dgm:t>
        <a:bodyPr/>
        <a:lstStyle/>
        <a:p>
          <a:r>
            <a:rPr lang="ru-RU" dirty="0" smtClean="0"/>
            <a:t>Вытеснение;</a:t>
          </a:r>
          <a:endParaRPr lang="ru-RU" dirty="0"/>
        </a:p>
      </dgm:t>
    </dgm:pt>
    <dgm:pt modelId="{FD9D2519-D605-4DE0-88DC-1428635BB1F0}" type="parTrans" cxnId="{9029F175-A59E-40A3-BD6C-A531493DD333}">
      <dgm:prSet/>
      <dgm:spPr/>
      <dgm:t>
        <a:bodyPr/>
        <a:lstStyle/>
        <a:p>
          <a:endParaRPr lang="ru-RU"/>
        </a:p>
      </dgm:t>
    </dgm:pt>
    <dgm:pt modelId="{4D346444-A434-4C8B-B3DA-C4E545C03DF0}" type="sibTrans" cxnId="{9029F175-A59E-40A3-BD6C-A531493DD333}">
      <dgm:prSet/>
      <dgm:spPr/>
      <dgm:t>
        <a:bodyPr/>
        <a:lstStyle/>
        <a:p>
          <a:endParaRPr lang="ru-RU"/>
        </a:p>
      </dgm:t>
    </dgm:pt>
    <dgm:pt modelId="{8A3B6A8A-A99C-43FD-B35C-3A1504CAD0AE}">
      <dgm:prSet phldrT="[Текст]"/>
      <dgm:spPr/>
      <dgm:t>
        <a:bodyPr/>
        <a:lstStyle/>
        <a:p>
          <a:r>
            <a:rPr lang="ru-RU" dirty="0" smtClean="0"/>
            <a:t>Рационализацию;</a:t>
          </a:r>
          <a:endParaRPr lang="ru-RU" dirty="0"/>
        </a:p>
      </dgm:t>
    </dgm:pt>
    <dgm:pt modelId="{782E5603-DE54-4894-8F95-175376AFD0B5}" type="parTrans" cxnId="{4311FD13-7B94-4CD3-83CE-D9E12F2D900F}">
      <dgm:prSet/>
      <dgm:spPr/>
      <dgm:t>
        <a:bodyPr/>
        <a:lstStyle/>
        <a:p>
          <a:endParaRPr lang="ru-RU"/>
        </a:p>
      </dgm:t>
    </dgm:pt>
    <dgm:pt modelId="{2BB6080E-3761-4FAD-BD96-B4B426011B2A}" type="sibTrans" cxnId="{4311FD13-7B94-4CD3-83CE-D9E12F2D900F}">
      <dgm:prSet/>
      <dgm:spPr/>
      <dgm:t>
        <a:bodyPr/>
        <a:lstStyle/>
        <a:p>
          <a:endParaRPr lang="ru-RU"/>
        </a:p>
      </dgm:t>
    </dgm:pt>
    <dgm:pt modelId="{26E17D16-EE75-429A-93B8-BD7AB5755EFC}">
      <dgm:prSet phldrT="[Текст]"/>
      <dgm:spPr/>
      <dgm:t>
        <a:bodyPr/>
        <a:lstStyle/>
        <a:p>
          <a:r>
            <a:rPr lang="ru-RU" dirty="0" smtClean="0"/>
            <a:t>Вытеснение.</a:t>
          </a:r>
        </a:p>
      </dgm:t>
    </dgm:pt>
    <dgm:pt modelId="{901F290C-7086-4E89-BC11-051809D58B3E}" type="parTrans" cxnId="{1CF4D68B-1DA5-4DE4-B49B-1D9F76B0500F}">
      <dgm:prSet/>
      <dgm:spPr/>
      <dgm:t>
        <a:bodyPr/>
        <a:lstStyle/>
        <a:p>
          <a:endParaRPr lang="ru-RU"/>
        </a:p>
      </dgm:t>
    </dgm:pt>
    <dgm:pt modelId="{5BC5A9CD-F2B2-4B25-B53D-2C2D838C3F3C}" type="sibTrans" cxnId="{1CF4D68B-1DA5-4DE4-B49B-1D9F76B0500F}">
      <dgm:prSet/>
      <dgm:spPr/>
      <dgm:t>
        <a:bodyPr/>
        <a:lstStyle/>
        <a:p>
          <a:endParaRPr lang="ru-RU"/>
        </a:p>
      </dgm:t>
    </dgm:pt>
    <dgm:pt modelId="{0C5E051F-23E2-4A7D-B1C0-C80CEBB1E0AF}">
      <dgm:prSet/>
      <dgm:spPr/>
      <dgm:t>
        <a:bodyPr/>
        <a:lstStyle/>
        <a:p>
          <a:r>
            <a:rPr lang="ru-RU" dirty="0" smtClean="0"/>
            <a:t>Антиципацию;</a:t>
          </a:r>
          <a:endParaRPr lang="ru-RU" dirty="0"/>
        </a:p>
      </dgm:t>
    </dgm:pt>
    <dgm:pt modelId="{9CD231DE-223C-4412-9F4C-48B3AA99667D}" type="parTrans" cxnId="{752ECBE5-2953-4AD3-8960-02D065873B34}">
      <dgm:prSet/>
      <dgm:spPr/>
      <dgm:t>
        <a:bodyPr/>
        <a:lstStyle/>
        <a:p>
          <a:endParaRPr lang="ru-RU"/>
        </a:p>
      </dgm:t>
    </dgm:pt>
    <dgm:pt modelId="{D397EB67-CDB9-48DD-BD13-BF0A3355ACA2}" type="sibTrans" cxnId="{752ECBE5-2953-4AD3-8960-02D065873B34}">
      <dgm:prSet/>
      <dgm:spPr/>
      <dgm:t>
        <a:bodyPr/>
        <a:lstStyle/>
        <a:p>
          <a:endParaRPr lang="ru-RU"/>
        </a:p>
      </dgm:t>
    </dgm:pt>
    <dgm:pt modelId="{35569898-C6D5-4719-B843-1FFD7077F4E3}">
      <dgm:prSet/>
      <dgm:spPr/>
      <dgm:t>
        <a:bodyPr/>
        <a:lstStyle/>
        <a:p>
          <a:r>
            <a:rPr lang="ru-RU" dirty="0" smtClean="0"/>
            <a:t>Каузальную атрибуцию;</a:t>
          </a:r>
          <a:endParaRPr lang="ru-RU" dirty="0"/>
        </a:p>
      </dgm:t>
    </dgm:pt>
    <dgm:pt modelId="{116EB5B0-E673-4432-B4C8-A7914B99DACE}" type="parTrans" cxnId="{BA095D3B-4975-43A3-BFDB-6B7AEE327757}">
      <dgm:prSet/>
      <dgm:spPr/>
      <dgm:t>
        <a:bodyPr/>
        <a:lstStyle/>
        <a:p>
          <a:endParaRPr lang="ru-RU"/>
        </a:p>
      </dgm:t>
    </dgm:pt>
    <dgm:pt modelId="{A3245F1E-EBC3-4D4A-A9B3-8F47E4A41B89}" type="sibTrans" cxnId="{BA095D3B-4975-43A3-BFDB-6B7AEE327757}">
      <dgm:prSet/>
      <dgm:spPr/>
      <dgm:t>
        <a:bodyPr/>
        <a:lstStyle/>
        <a:p>
          <a:endParaRPr lang="ru-RU"/>
        </a:p>
      </dgm:t>
    </dgm:pt>
    <dgm:pt modelId="{ADDA539C-A968-4F26-A55C-0E37C3170C98}" type="pres">
      <dgm:prSet presAssocID="{733FA1B4-5985-41C9-A396-B0D6BEE939C9}" presName="linear" presStyleCnt="0">
        <dgm:presLayoutVars>
          <dgm:dir/>
          <dgm:animLvl val="lvl"/>
          <dgm:resizeHandles val="exact"/>
        </dgm:presLayoutVars>
      </dgm:prSet>
      <dgm:spPr/>
    </dgm:pt>
    <dgm:pt modelId="{49EC01B2-FDBC-4A5F-925C-7DD6FCE81AB3}" type="pres">
      <dgm:prSet presAssocID="{55E29EB7-B0F9-41F1-A4DB-D082E9285973}" presName="parentLin" presStyleCnt="0"/>
      <dgm:spPr/>
    </dgm:pt>
    <dgm:pt modelId="{E37CBC22-2880-4027-B193-00D8441F5CC9}" type="pres">
      <dgm:prSet presAssocID="{55E29EB7-B0F9-41F1-A4DB-D082E9285973}" presName="parentLeftMargin" presStyleLbl="node1" presStyleIdx="0" presStyleCnt="5"/>
      <dgm:spPr/>
    </dgm:pt>
    <dgm:pt modelId="{9E730136-AB73-4C64-A0AB-6EECBEA29B9D}" type="pres">
      <dgm:prSet presAssocID="{55E29EB7-B0F9-41F1-A4DB-D082E928597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210D5-D6DC-46CB-97D6-14B73CEF0F7C}" type="pres">
      <dgm:prSet presAssocID="{55E29EB7-B0F9-41F1-A4DB-D082E9285973}" presName="negativeSpace" presStyleCnt="0"/>
      <dgm:spPr/>
    </dgm:pt>
    <dgm:pt modelId="{E8A80EC5-6CC3-43A9-82E9-0121475E1300}" type="pres">
      <dgm:prSet presAssocID="{55E29EB7-B0F9-41F1-A4DB-D082E9285973}" presName="childText" presStyleLbl="conFgAcc1" presStyleIdx="0" presStyleCnt="5">
        <dgm:presLayoutVars>
          <dgm:bulletEnabled val="1"/>
        </dgm:presLayoutVars>
      </dgm:prSet>
      <dgm:spPr/>
    </dgm:pt>
    <dgm:pt modelId="{2A10016D-BCD3-444D-B2FC-06DA088A2176}" type="pres">
      <dgm:prSet presAssocID="{4D346444-A434-4C8B-B3DA-C4E545C03DF0}" presName="spaceBetweenRectangles" presStyleCnt="0"/>
      <dgm:spPr/>
    </dgm:pt>
    <dgm:pt modelId="{F5320F91-6C6C-4106-85DC-FAE41EA5A771}" type="pres">
      <dgm:prSet presAssocID="{35569898-C6D5-4719-B843-1FFD7077F4E3}" presName="parentLin" presStyleCnt="0"/>
      <dgm:spPr/>
    </dgm:pt>
    <dgm:pt modelId="{232258D4-28EF-4372-AA7A-1A7F8755FAB2}" type="pres">
      <dgm:prSet presAssocID="{35569898-C6D5-4719-B843-1FFD7077F4E3}" presName="parentLeftMargin" presStyleLbl="node1" presStyleIdx="0" presStyleCnt="5"/>
      <dgm:spPr/>
    </dgm:pt>
    <dgm:pt modelId="{7DAC6DAA-58E8-4B64-82F7-1D7D007FFC34}" type="pres">
      <dgm:prSet presAssocID="{35569898-C6D5-4719-B843-1FFD7077F4E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8818752-7D48-406C-A421-801CF192144C}" type="pres">
      <dgm:prSet presAssocID="{35569898-C6D5-4719-B843-1FFD7077F4E3}" presName="negativeSpace" presStyleCnt="0"/>
      <dgm:spPr/>
    </dgm:pt>
    <dgm:pt modelId="{8E2AFBFA-2C77-4CF5-A5DB-1050B67600FA}" type="pres">
      <dgm:prSet presAssocID="{35569898-C6D5-4719-B843-1FFD7077F4E3}" presName="childText" presStyleLbl="conFgAcc1" presStyleIdx="1" presStyleCnt="5">
        <dgm:presLayoutVars>
          <dgm:bulletEnabled val="1"/>
        </dgm:presLayoutVars>
      </dgm:prSet>
      <dgm:spPr/>
    </dgm:pt>
    <dgm:pt modelId="{BA06F020-493B-4177-ADE4-EE8B902751A5}" type="pres">
      <dgm:prSet presAssocID="{A3245F1E-EBC3-4D4A-A9B3-8F47E4A41B89}" presName="spaceBetweenRectangles" presStyleCnt="0"/>
      <dgm:spPr/>
    </dgm:pt>
    <dgm:pt modelId="{F0F42B21-0463-4F00-A789-7999A8DA0158}" type="pres">
      <dgm:prSet presAssocID="{0C5E051F-23E2-4A7D-B1C0-C80CEBB1E0AF}" presName="parentLin" presStyleCnt="0"/>
      <dgm:spPr/>
    </dgm:pt>
    <dgm:pt modelId="{B353DA65-954A-43A0-9C60-ECEDAA1F2A5A}" type="pres">
      <dgm:prSet presAssocID="{0C5E051F-23E2-4A7D-B1C0-C80CEBB1E0AF}" presName="parentLeftMargin" presStyleLbl="node1" presStyleIdx="1" presStyleCnt="5"/>
      <dgm:spPr/>
    </dgm:pt>
    <dgm:pt modelId="{91337B44-2846-428F-BEA7-BFC99C5AF243}" type="pres">
      <dgm:prSet presAssocID="{0C5E051F-23E2-4A7D-B1C0-C80CEBB1E0AF}" presName="parentText" presStyleLbl="node1" presStyleIdx="2" presStyleCnt="5" custLinFactNeighborX="-6618" custLinFactNeighborY="-13666">
        <dgm:presLayoutVars>
          <dgm:chMax val="0"/>
          <dgm:bulletEnabled val="1"/>
        </dgm:presLayoutVars>
      </dgm:prSet>
      <dgm:spPr/>
    </dgm:pt>
    <dgm:pt modelId="{EF265B13-0DD7-45BD-8891-B9AA17E66192}" type="pres">
      <dgm:prSet presAssocID="{0C5E051F-23E2-4A7D-B1C0-C80CEBB1E0AF}" presName="negativeSpace" presStyleCnt="0"/>
      <dgm:spPr/>
    </dgm:pt>
    <dgm:pt modelId="{678B8005-DE68-45E2-AB13-6DA3AEBEA055}" type="pres">
      <dgm:prSet presAssocID="{0C5E051F-23E2-4A7D-B1C0-C80CEBB1E0AF}" presName="childText" presStyleLbl="conFgAcc1" presStyleIdx="2" presStyleCnt="5">
        <dgm:presLayoutVars>
          <dgm:bulletEnabled val="1"/>
        </dgm:presLayoutVars>
      </dgm:prSet>
      <dgm:spPr/>
    </dgm:pt>
    <dgm:pt modelId="{FB7EC6D2-73DA-4B3D-B62D-12F2F07F63DE}" type="pres">
      <dgm:prSet presAssocID="{D397EB67-CDB9-48DD-BD13-BF0A3355ACA2}" presName="spaceBetweenRectangles" presStyleCnt="0"/>
      <dgm:spPr/>
    </dgm:pt>
    <dgm:pt modelId="{80542275-5DA7-4C9C-94E2-71CBA612EEF3}" type="pres">
      <dgm:prSet presAssocID="{8A3B6A8A-A99C-43FD-B35C-3A1504CAD0AE}" presName="parentLin" presStyleCnt="0"/>
      <dgm:spPr/>
    </dgm:pt>
    <dgm:pt modelId="{D5B336C8-F220-44A0-B200-5F87D5A29EBD}" type="pres">
      <dgm:prSet presAssocID="{8A3B6A8A-A99C-43FD-B35C-3A1504CAD0AE}" presName="parentLeftMargin" presStyleLbl="node1" presStyleIdx="2" presStyleCnt="5"/>
      <dgm:spPr/>
    </dgm:pt>
    <dgm:pt modelId="{866764F6-0A6D-4018-B870-046088EBF4AA}" type="pres">
      <dgm:prSet presAssocID="{8A3B6A8A-A99C-43FD-B35C-3A1504CAD0A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28898-7F89-428B-8749-75BB82FBC721}" type="pres">
      <dgm:prSet presAssocID="{8A3B6A8A-A99C-43FD-B35C-3A1504CAD0AE}" presName="negativeSpace" presStyleCnt="0"/>
      <dgm:spPr/>
    </dgm:pt>
    <dgm:pt modelId="{3BE09688-C466-4420-A4B7-39DD80FA2356}" type="pres">
      <dgm:prSet presAssocID="{8A3B6A8A-A99C-43FD-B35C-3A1504CAD0AE}" presName="childText" presStyleLbl="conFgAcc1" presStyleIdx="3" presStyleCnt="5">
        <dgm:presLayoutVars>
          <dgm:bulletEnabled val="1"/>
        </dgm:presLayoutVars>
      </dgm:prSet>
      <dgm:spPr/>
    </dgm:pt>
    <dgm:pt modelId="{3E1E022C-1F28-4CAC-9E94-756653FE4D83}" type="pres">
      <dgm:prSet presAssocID="{2BB6080E-3761-4FAD-BD96-B4B426011B2A}" presName="spaceBetweenRectangles" presStyleCnt="0"/>
      <dgm:spPr/>
    </dgm:pt>
    <dgm:pt modelId="{838E2B00-3D0A-43A4-A0B6-E4B1549BB4E0}" type="pres">
      <dgm:prSet presAssocID="{26E17D16-EE75-429A-93B8-BD7AB5755EFC}" presName="parentLin" presStyleCnt="0"/>
      <dgm:spPr/>
    </dgm:pt>
    <dgm:pt modelId="{F00F971E-F317-46FA-82E9-4857EFFDB72C}" type="pres">
      <dgm:prSet presAssocID="{26E17D16-EE75-429A-93B8-BD7AB5755EFC}" presName="parentLeftMargin" presStyleLbl="node1" presStyleIdx="3" presStyleCnt="5"/>
      <dgm:spPr/>
    </dgm:pt>
    <dgm:pt modelId="{3B8368BC-429D-4932-A321-8B1AB1455BE4}" type="pres">
      <dgm:prSet presAssocID="{26E17D16-EE75-429A-93B8-BD7AB5755EF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525E4-DE6C-43B7-8DBF-4AFD97D347ED}" type="pres">
      <dgm:prSet presAssocID="{26E17D16-EE75-429A-93B8-BD7AB5755EFC}" presName="negativeSpace" presStyleCnt="0"/>
      <dgm:spPr/>
    </dgm:pt>
    <dgm:pt modelId="{B543FBBC-C460-43D1-9207-E0E0BF46CBCC}" type="pres">
      <dgm:prSet presAssocID="{26E17D16-EE75-429A-93B8-BD7AB5755EFC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E6011C4-EEAF-4DBC-A4EA-6671827F25F9}" type="presOf" srcId="{26E17D16-EE75-429A-93B8-BD7AB5755EFC}" destId="{F00F971E-F317-46FA-82E9-4857EFFDB72C}" srcOrd="0" destOrd="0" presId="urn:microsoft.com/office/officeart/2005/8/layout/list1"/>
    <dgm:cxn modelId="{794B1364-B930-4708-A1FE-7EC215CE0B83}" type="presOf" srcId="{55E29EB7-B0F9-41F1-A4DB-D082E9285973}" destId="{E37CBC22-2880-4027-B193-00D8441F5CC9}" srcOrd="0" destOrd="0" presId="urn:microsoft.com/office/officeart/2005/8/layout/list1"/>
    <dgm:cxn modelId="{77FD7CB7-EE1B-4921-B51D-D7CA135FF592}" type="presOf" srcId="{26E17D16-EE75-429A-93B8-BD7AB5755EFC}" destId="{3B8368BC-429D-4932-A321-8B1AB1455BE4}" srcOrd="1" destOrd="0" presId="urn:microsoft.com/office/officeart/2005/8/layout/list1"/>
    <dgm:cxn modelId="{822D52E1-173B-49D4-8AD3-414CDBFD41B6}" type="presOf" srcId="{733FA1B4-5985-41C9-A396-B0D6BEE939C9}" destId="{ADDA539C-A968-4F26-A55C-0E37C3170C98}" srcOrd="0" destOrd="0" presId="urn:microsoft.com/office/officeart/2005/8/layout/list1"/>
    <dgm:cxn modelId="{752ECBE5-2953-4AD3-8960-02D065873B34}" srcId="{733FA1B4-5985-41C9-A396-B0D6BEE939C9}" destId="{0C5E051F-23E2-4A7D-B1C0-C80CEBB1E0AF}" srcOrd="2" destOrd="0" parTransId="{9CD231DE-223C-4412-9F4C-48B3AA99667D}" sibTransId="{D397EB67-CDB9-48DD-BD13-BF0A3355ACA2}"/>
    <dgm:cxn modelId="{1CF4D68B-1DA5-4DE4-B49B-1D9F76B0500F}" srcId="{733FA1B4-5985-41C9-A396-B0D6BEE939C9}" destId="{26E17D16-EE75-429A-93B8-BD7AB5755EFC}" srcOrd="4" destOrd="0" parTransId="{901F290C-7086-4E89-BC11-051809D58B3E}" sibTransId="{5BC5A9CD-F2B2-4B25-B53D-2C2D838C3F3C}"/>
    <dgm:cxn modelId="{9029F175-A59E-40A3-BD6C-A531493DD333}" srcId="{733FA1B4-5985-41C9-A396-B0D6BEE939C9}" destId="{55E29EB7-B0F9-41F1-A4DB-D082E9285973}" srcOrd="0" destOrd="0" parTransId="{FD9D2519-D605-4DE0-88DC-1428635BB1F0}" sibTransId="{4D346444-A434-4C8B-B3DA-C4E545C03DF0}"/>
    <dgm:cxn modelId="{BA095D3B-4975-43A3-BFDB-6B7AEE327757}" srcId="{733FA1B4-5985-41C9-A396-B0D6BEE939C9}" destId="{35569898-C6D5-4719-B843-1FFD7077F4E3}" srcOrd="1" destOrd="0" parTransId="{116EB5B0-E673-4432-B4C8-A7914B99DACE}" sibTransId="{A3245F1E-EBC3-4D4A-A9B3-8F47E4A41B89}"/>
    <dgm:cxn modelId="{AA7B18CF-2259-4DBD-9FCC-79E2D2696077}" type="presOf" srcId="{35569898-C6D5-4719-B843-1FFD7077F4E3}" destId="{7DAC6DAA-58E8-4B64-82F7-1D7D007FFC34}" srcOrd="1" destOrd="0" presId="urn:microsoft.com/office/officeart/2005/8/layout/list1"/>
    <dgm:cxn modelId="{470EAFEE-545D-436D-A33A-853F5157D2FF}" type="presOf" srcId="{35569898-C6D5-4719-B843-1FFD7077F4E3}" destId="{232258D4-28EF-4372-AA7A-1A7F8755FAB2}" srcOrd="0" destOrd="0" presId="urn:microsoft.com/office/officeart/2005/8/layout/list1"/>
    <dgm:cxn modelId="{20BA9520-4360-41CA-A77F-BF28B2E08C87}" type="presOf" srcId="{0C5E051F-23E2-4A7D-B1C0-C80CEBB1E0AF}" destId="{91337B44-2846-428F-BEA7-BFC99C5AF243}" srcOrd="1" destOrd="0" presId="urn:microsoft.com/office/officeart/2005/8/layout/list1"/>
    <dgm:cxn modelId="{6D18A48A-2BA0-4C37-B89F-EAE21D0532F7}" type="presOf" srcId="{8A3B6A8A-A99C-43FD-B35C-3A1504CAD0AE}" destId="{D5B336C8-F220-44A0-B200-5F87D5A29EBD}" srcOrd="0" destOrd="0" presId="urn:microsoft.com/office/officeart/2005/8/layout/list1"/>
    <dgm:cxn modelId="{6EF3D844-CCE5-4948-B98A-0BE50DA0B61E}" type="presOf" srcId="{0C5E051F-23E2-4A7D-B1C0-C80CEBB1E0AF}" destId="{B353DA65-954A-43A0-9C60-ECEDAA1F2A5A}" srcOrd="0" destOrd="0" presId="urn:microsoft.com/office/officeart/2005/8/layout/list1"/>
    <dgm:cxn modelId="{7D9220A1-9B4B-4693-834A-56447E5D423E}" type="presOf" srcId="{8A3B6A8A-A99C-43FD-B35C-3A1504CAD0AE}" destId="{866764F6-0A6D-4018-B870-046088EBF4AA}" srcOrd="1" destOrd="0" presId="urn:microsoft.com/office/officeart/2005/8/layout/list1"/>
    <dgm:cxn modelId="{4311FD13-7B94-4CD3-83CE-D9E12F2D900F}" srcId="{733FA1B4-5985-41C9-A396-B0D6BEE939C9}" destId="{8A3B6A8A-A99C-43FD-B35C-3A1504CAD0AE}" srcOrd="3" destOrd="0" parTransId="{782E5603-DE54-4894-8F95-175376AFD0B5}" sibTransId="{2BB6080E-3761-4FAD-BD96-B4B426011B2A}"/>
    <dgm:cxn modelId="{8E4EF1D8-93CE-4EBD-9496-8E2598C7C3C5}" type="presOf" srcId="{55E29EB7-B0F9-41F1-A4DB-D082E9285973}" destId="{9E730136-AB73-4C64-A0AB-6EECBEA29B9D}" srcOrd="1" destOrd="0" presId="urn:microsoft.com/office/officeart/2005/8/layout/list1"/>
    <dgm:cxn modelId="{EF393284-C505-4DC1-9314-3D6D9F2187E7}" type="presParOf" srcId="{ADDA539C-A968-4F26-A55C-0E37C3170C98}" destId="{49EC01B2-FDBC-4A5F-925C-7DD6FCE81AB3}" srcOrd="0" destOrd="0" presId="urn:microsoft.com/office/officeart/2005/8/layout/list1"/>
    <dgm:cxn modelId="{EF072E55-8E22-44E5-9EDC-75E3BFEC2A29}" type="presParOf" srcId="{49EC01B2-FDBC-4A5F-925C-7DD6FCE81AB3}" destId="{E37CBC22-2880-4027-B193-00D8441F5CC9}" srcOrd="0" destOrd="0" presId="urn:microsoft.com/office/officeart/2005/8/layout/list1"/>
    <dgm:cxn modelId="{E7162F43-232A-4A24-B7FB-843B9086ACB2}" type="presParOf" srcId="{49EC01B2-FDBC-4A5F-925C-7DD6FCE81AB3}" destId="{9E730136-AB73-4C64-A0AB-6EECBEA29B9D}" srcOrd="1" destOrd="0" presId="urn:microsoft.com/office/officeart/2005/8/layout/list1"/>
    <dgm:cxn modelId="{3827A159-1AA5-45A7-A0CA-679AE7848A2D}" type="presParOf" srcId="{ADDA539C-A968-4F26-A55C-0E37C3170C98}" destId="{67B210D5-D6DC-46CB-97D6-14B73CEF0F7C}" srcOrd="1" destOrd="0" presId="urn:microsoft.com/office/officeart/2005/8/layout/list1"/>
    <dgm:cxn modelId="{829734F4-CD5E-46F6-88B4-EC8F19ED920A}" type="presParOf" srcId="{ADDA539C-A968-4F26-A55C-0E37C3170C98}" destId="{E8A80EC5-6CC3-43A9-82E9-0121475E1300}" srcOrd="2" destOrd="0" presId="urn:microsoft.com/office/officeart/2005/8/layout/list1"/>
    <dgm:cxn modelId="{68F181DE-CDFA-4C0B-A71E-787F2ECC507E}" type="presParOf" srcId="{ADDA539C-A968-4F26-A55C-0E37C3170C98}" destId="{2A10016D-BCD3-444D-B2FC-06DA088A2176}" srcOrd="3" destOrd="0" presId="urn:microsoft.com/office/officeart/2005/8/layout/list1"/>
    <dgm:cxn modelId="{B9F11894-1CFF-408D-988E-5CC57DDEB645}" type="presParOf" srcId="{ADDA539C-A968-4F26-A55C-0E37C3170C98}" destId="{F5320F91-6C6C-4106-85DC-FAE41EA5A771}" srcOrd="4" destOrd="0" presId="urn:microsoft.com/office/officeart/2005/8/layout/list1"/>
    <dgm:cxn modelId="{A6701A8C-5DD0-42D0-A797-2681F238D982}" type="presParOf" srcId="{F5320F91-6C6C-4106-85DC-FAE41EA5A771}" destId="{232258D4-28EF-4372-AA7A-1A7F8755FAB2}" srcOrd="0" destOrd="0" presId="urn:microsoft.com/office/officeart/2005/8/layout/list1"/>
    <dgm:cxn modelId="{2258D0C9-8F1A-487E-9786-11C5163C0767}" type="presParOf" srcId="{F5320F91-6C6C-4106-85DC-FAE41EA5A771}" destId="{7DAC6DAA-58E8-4B64-82F7-1D7D007FFC34}" srcOrd="1" destOrd="0" presId="urn:microsoft.com/office/officeart/2005/8/layout/list1"/>
    <dgm:cxn modelId="{D84CCDA1-7761-4020-B147-B6DD6BE80075}" type="presParOf" srcId="{ADDA539C-A968-4F26-A55C-0E37C3170C98}" destId="{E8818752-7D48-406C-A421-801CF192144C}" srcOrd="5" destOrd="0" presId="urn:microsoft.com/office/officeart/2005/8/layout/list1"/>
    <dgm:cxn modelId="{93891F83-ACA3-42DA-9ABD-522221C51662}" type="presParOf" srcId="{ADDA539C-A968-4F26-A55C-0E37C3170C98}" destId="{8E2AFBFA-2C77-4CF5-A5DB-1050B67600FA}" srcOrd="6" destOrd="0" presId="urn:microsoft.com/office/officeart/2005/8/layout/list1"/>
    <dgm:cxn modelId="{BDCEB576-3939-4248-BB0D-C4152520F510}" type="presParOf" srcId="{ADDA539C-A968-4F26-A55C-0E37C3170C98}" destId="{BA06F020-493B-4177-ADE4-EE8B902751A5}" srcOrd="7" destOrd="0" presId="urn:microsoft.com/office/officeart/2005/8/layout/list1"/>
    <dgm:cxn modelId="{41590789-4523-43CF-AB8F-ACBF67FBA29B}" type="presParOf" srcId="{ADDA539C-A968-4F26-A55C-0E37C3170C98}" destId="{F0F42B21-0463-4F00-A789-7999A8DA0158}" srcOrd="8" destOrd="0" presId="urn:microsoft.com/office/officeart/2005/8/layout/list1"/>
    <dgm:cxn modelId="{0312954D-D70A-4BFE-8916-625DE2B22627}" type="presParOf" srcId="{F0F42B21-0463-4F00-A789-7999A8DA0158}" destId="{B353DA65-954A-43A0-9C60-ECEDAA1F2A5A}" srcOrd="0" destOrd="0" presId="urn:microsoft.com/office/officeart/2005/8/layout/list1"/>
    <dgm:cxn modelId="{72BBBF9C-0841-4C5F-9EA0-B9745059D880}" type="presParOf" srcId="{F0F42B21-0463-4F00-A789-7999A8DA0158}" destId="{91337B44-2846-428F-BEA7-BFC99C5AF243}" srcOrd="1" destOrd="0" presId="urn:microsoft.com/office/officeart/2005/8/layout/list1"/>
    <dgm:cxn modelId="{206F82F0-3B75-4837-9079-3BF66604652D}" type="presParOf" srcId="{ADDA539C-A968-4F26-A55C-0E37C3170C98}" destId="{EF265B13-0DD7-45BD-8891-B9AA17E66192}" srcOrd="9" destOrd="0" presId="urn:microsoft.com/office/officeart/2005/8/layout/list1"/>
    <dgm:cxn modelId="{FBFCF419-BD05-40C3-9C29-C169C1B83C7C}" type="presParOf" srcId="{ADDA539C-A968-4F26-A55C-0E37C3170C98}" destId="{678B8005-DE68-45E2-AB13-6DA3AEBEA055}" srcOrd="10" destOrd="0" presId="urn:microsoft.com/office/officeart/2005/8/layout/list1"/>
    <dgm:cxn modelId="{F7BD2C31-2D2F-40B7-A2F3-5252CF445C62}" type="presParOf" srcId="{ADDA539C-A968-4F26-A55C-0E37C3170C98}" destId="{FB7EC6D2-73DA-4B3D-B62D-12F2F07F63DE}" srcOrd="11" destOrd="0" presId="urn:microsoft.com/office/officeart/2005/8/layout/list1"/>
    <dgm:cxn modelId="{AED72F58-8B6E-4F48-B53D-27C9B630D433}" type="presParOf" srcId="{ADDA539C-A968-4F26-A55C-0E37C3170C98}" destId="{80542275-5DA7-4C9C-94E2-71CBA612EEF3}" srcOrd="12" destOrd="0" presId="urn:microsoft.com/office/officeart/2005/8/layout/list1"/>
    <dgm:cxn modelId="{5108C4F4-B365-4051-8E0D-D5141A1DFD77}" type="presParOf" srcId="{80542275-5DA7-4C9C-94E2-71CBA612EEF3}" destId="{D5B336C8-F220-44A0-B200-5F87D5A29EBD}" srcOrd="0" destOrd="0" presId="urn:microsoft.com/office/officeart/2005/8/layout/list1"/>
    <dgm:cxn modelId="{B770A838-B981-46EF-8C84-FE66479CED4B}" type="presParOf" srcId="{80542275-5DA7-4C9C-94E2-71CBA612EEF3}" destId="{866764F6-0A6D-4018-B870-046088EBF4AA}" srcOrd="1" destOrd="0" presId="urn:microsoft.com/office/officeart/2005/8/layout/list1"/>
    <dgm:cxn modelId="{4AD49026-462D-4985-9AD0-A8E0EA3DFBD5}" type="presParOf" srcId="{ADDA539C-A968-4F26-A55C-0E37C3170C98}" destId="{F6728898-7F89-428B-8749-75BB82FBC721}" srcOrd="13" destOrd="0" presId="urn:microsoft.com/office/officeart/2005/8/layout/list1"/>
    <dgm:cxn modelId="{6487058D-09FB-40DA-800F-7D290B0AB5DE}" type="presParOf" srcId="{ADDA539C-A968-4F26-A55C-0E37C3170C98}" destId="{3BE09688-C466-4420-A4B7-39DD80FA2356}" srcOrd="14" destOrd="0" presId="urn:microsoft.com/office/officeart/2005/8/layout/list1"/>
    <dgm:cxn modelId="{FF048131-3D94-4C84-A724-8475D8F44104}" type="presParOf" srcId="{ADDA539C-A968-4F26-A55C-0E37C3170C98}" destId="{3E1E022C-1F28-4CAC-9E94-756653FE4D83}" srcOrd="15" destOrd="0" presId="urn:microsoft.com/office/officeart/2005/8/layout/list1"/>
    <dgm:cxn modelId="{0944426A-9E72-452B-B55F-D684C48BD18F}" type="presParOf" srcId="{ADDA539C-A968-4F26-A55C-0E37C3170C98}" destId="{838E2B00-3D0A-43A4-A0B6-E4B1549BB4E0}" srcOrd="16" destOrd="0" presId="urn:microsoft.com/office/officeart/2005/8/layout/list1"/>
    <dgm:cxn modelId="{195CA79E-F6C9-4958-85A5-477B3B52232A}" type="presParOf" srcId="{838E2B00-3D0A-43A4-A0B6-E4B1549BB4E0}" destId="{F00F971E-F317-46FA-82E9-4857EFFDB72C}" srcOrd="0" destOrd="0" presId="urn:microsoft.com/office/officeart/2005/8/layout/list1"/>
    <dgm:cxn modelId="{52AD94DD-B90E-4364-AD40-81FDFF5C806D}" type="presParOf" srcId="{838E2B00-3D0A-43A4-A0B6-E4B1549BB4E0}" destId="{3B8368BC-429D-4932-A321-8B1AB1455BE4}" srcOrd="1" destOrd="0" presId="urn:microsoft.com/office/officeart/2005/8/layout/list1"/>
    <dgm:cxn modelId="{775AEE9B-14B2-4FE5-AF09-F84600F491D3}" type="presParOf" srcId="{ADDA539C-A968-4F26-A55C-0E37C3170C98}" destId="{4C3525E4-DE6C-43B7-8DBF-4AFD97D347ED}" srcOrd="17" destOrd="0" presId="urn:microsoft.com/office/officeart/2005/8/layout/list1"/>
    <dgm:cxn modelId="{B2390C2D-F54D-4C8C-9618-BEF020E702F5}" type="presParOf" srcId="{ADDA539C-A968-4F26-A55C-0E37C3170C98}" destId="{B543FBBC-C460-43D1-9207-E0E0BF46CBC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80EC5-6CC3-43A9-82E9-0121475E1300}">
      <dsp:nvSpPr>
        <dsp:cNvPr id="0" name=""/>
        <dsp:cNvSpPr/>
      </dsp:nvSpPr>
      <dsp:spPr>
        <a:xfrm>
          <a:off x="0" y="372113"/>
          <a:ext cx="677582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730136-AB73-4C64-A0AB-6EECBEA29B9D}">
      <dsp:nvSpPr>
        <dsp:cNvPr id="0" name=""/>
        <dsp:cNvSpPr/>
      </dsp:nvSpPr>
      <dsp:spPr>
        <a:xfrm>
          <a:off x="338791" y="62153"/>
          <a:ext cx="474307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277" tIns="0" rIns="17927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Вытеснение;</a:t>
          </a:r>
          <a:endParaRPr lang="ru-RU" sz="2100" kern="1200" dirty="0"/>
        </a:p>
      </dsp:txBody>
      <dsp:txXfrm>
        <a:off x="369053" y="92415"/>
        <a:ext cx="4682552" cy="559396"/>
      </dsp:txXfrm>
    </dsp:sp>
    <dsp:sp modelId="{8E2AFBFA-2C77-4CF5-A5DB-1050B67600FA}">
      <dsp:nvSpPr>
        <dsp:cNvPr id="0" name=""/>
        <dsp:cNvSpPr/>
      </dsp:nvSpPr>
      <dsp:spPr>
        <a:xfrm>
          <a:off x="0" y="1324673"/>
          <a:ext cx="677582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C6DAA-58E8-4B64-82F7-1D7D007FFC34}">
      <dsp:nvSpPr>
        <dsp:cNvPr id="0" name=""/>
        <dsp:cNvSpPr/>
      </dsp:nvSpPr>
      <dsp:spPr>
        <a:xfrm>
          <a:off x="338791" y="1014713"/>
          <a:ext cx="474307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277" tIns="0" rIns="17927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Каузальную атрибуцию;</a:t>
          </a:r>
          <a:endParaRPr lang="ru-RU" sz="2100" kern="1200" dirty="0"/>
        </a:p>
      </dsp:txBody>
      <dsp:txXfrm>
        <a:off x="369053" y="1044975"/>
        <a:ext cx="4682552" cy="559396"/>
      </dsp:txXfrm>
    </dsp:sp>
    <dsp:sp modelId="{678B8005-DE68-45E2-AB13-6DA3AEBEA055}">
      <dsp:nvSpPr>
        <dsp:cNvPr id="0" name=""/>
        <dsp:cNvSpPr/>
      </dsp:nvSpPr>
      <dsp:spPr>
        <a:xfrm>
          <a:off x="0" y="2277233"/>
          <a:ext cx="677582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37B44-2846-428F-BEA7-BFC99C5AF243}">
      <dsp:nvSpPr>
        <dsp:cNvPr id="0" name=""/>
        <dsp:cNvSpPr/>
      </dsp:nvSpPr>
      <dsp:spPr>
        <a:xfrm>
          <a:off x="316369" y="1882555"/>
          <a:ext cx="474307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277" tIns="0" rIns="17927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Антиципацию;</a:t>
          </a:r>
          <a:endParaRPr lang="ru-RU" sz="2100" kern="1200" dirty="0"/>
        </a:p>
      </dsp:txBody>
      <dsp:txXfrm>
        <a:off x="346631" y="1912817"/>
        <a:ext cx="4682552" cy="559396"/>
      </dsp:txXfrm>
    </dsp:sp>
    <dsp:sp modelId="{3BE09688-C466-4420-A4B7-39DD80FA2356}">
      <dsp:nvSpPr>
        <dsp:cNvPr id="0" name=""/>
        <dsp:cNvSpPr/>
      </dsp:nvSpPr>
      <dsp:spPr>
        <a:xfrm>
          <a:off x="0" y="3229793"/>
          <a:ext cx="677582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6764F6-0A6D-4018-B870-046088EBF4AA}">
      <dsp:nvSpPr>
        <dsp:cNvPr id="0" name=""/>
        <dsp:cNvSpPr/>
      </dsp:nvSpPr>
      <dsp:spPr>
        <a:xfrm>
          <a:off x="338791" y="2919833"/>
          <a:ext cx="474307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277" tIns="0" rIns="17927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Рационализацию;</a:t>
          </a:r>
          <a:endParaRPr lang="ru-RU" sz="2100" kern="1200" dirty="0"/>
        </a:p>
      </dsp:txBody>
      <dsp:txXfrm>
        <a:off x="369053" y="2950095"/>
        <a:ext cx="4682552" cy="559396"/>
      </dsp:txXfrm>
    </dsp:sp>
    <dsp:sp modelId="{B543FBBC-C460-43D1-9207-E0E0BF46CBCC}">
      <dsp:nvSpPr>
        <dsp:cNvPr id="0" name=""/>
        <dsp:cNvSpPr/>
      </dsp:nvSpPr>
      <dsp:spPr>
        <a:xfrm>
          <a:off x="0" y="4182353"/>
          <a:ext cx="677582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368BC-429D-4932-A321-8B1AB1455BE4}">
      <dsp:nvSpPr>
        <dsp:cNvPr id="0" name=""/>
        <dsp:cNvSpPr/>
      </dsp:nvSpPr>
      <dsp:spPr>
        <a:xfrm>
          <a:off x="338791" y="3872393"/>
          <a:ext cx="474307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277" tIns="0" rIns="17927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Вытеснение.</a:t>
          </a:r>
        </a:p>
      </dsp:txBody>
      <dsp:txXfrm>
        <a:off x="369053" y="3902655"/>
        <a:ext cx="4682552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22700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05996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420342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822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627252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22648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60544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41040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90218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77873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97927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57187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14497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82632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75733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7624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EAB5F-78EB-45CA-9E26-D1BAA0AA6EEC}" type="datetimeFigureOut">
              <a:rPr lang="en-US" smtClean="0"/>
              <a:t>12/21/2016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11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  <p:sldLayoutId id="2147484066" r:id="rId13"/>
    <p:sldLayoutId id="2147484067" r:id="rId14"/>
    <p:sldLayoutId id="2147484068" r:id="rId15"/>
    <p:sldLayoutId id="214748406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524" y="1495426"/>
            <a:ext cx="7766479" cy="36886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Специфика состояния психики человека: </a:t>
            </a:r>
            <a:r>
              <a:rPr lang="ru-RU" sz="4400" dirty="0" smtClean="0"/>
              <a:t>бодрствование и сон, медитация и гипноз, вера, эйфория и дисфория, </a:t>
            </a:r>
            <a:r>
              <a:rPr lang="ru-RU" sz="4400" dirty="0" err="1" smtClean="0"/>
              <a:t>дидактогения</a:t>
            </a:r>
            <a:r>
              <a:rPr lang="ru-RU" sz="4400" dirty="0" smtClean="0"/>
              <a:t> и ятрогения.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6221" y="5261795"/>
            <a:ext cx="4617782" cy="1096899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Подготовила: </a:t>
            </a:r>
            <a:r>
              <a:rPr lang="ru-RU" dirty="0" smtClean="0"/>
              <a:t>студентка Коновалова А.А.</a:t>
            </a:r>
          </a:p>
          <a:p>
            <a:pPr algn="l"/>
            <a:r>
              <a:rPr lang="ru-RU" dirty="0" smtClean="0"/>
              <a:t>2 курс, направление подготовки ГМУ,</a:t>
            </a:r>
          </a:p>
          <a:p>
            <a:pPr algn="l"/>
            <a:r>
              <a:rPr lang="ru-RU" dirty="0" smtClean="0"/>
              <a:t>Номер группы 15-1Б-ГМУ01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389" y="0"/>
            <a:ext cx="4499238" cy="135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580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Гипноз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70000"/>
            <a:ext cx="8596668" cy="504507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Под </a:t>
            </a:r>
            <a:r>
              <a:rPr lang="ru-RU" dirty="0"/>
              <a:t>гипнотизацией понимается возбуждение гипнотического состояния путем внушения или </a:t>
            </a:r>
            <a:r>
              <a:rPr lang="ru-RU" dirty="0" smtClean="0"/>
              <a:t>самовнушения (</a:t>
            </a:r>
            <a:r>
              <a:rPr lang="ru-RU" dirty="0" err="1" smtClean="0"/>
              <a:t>аутогипноз</a:t>
            </a:r>
            <a:r>
              <a:rPr lang="ru-RU" dirty="0" smtClean="0"/>
              <a:t>). </a:t>
            </a:r>
          </a:p>
          <a:p>
            <a:pPr algn="just"/>
            <a:r>
              <a:rPr lang="ru-RU" dirty="0" smtClean="0"/>
              <a:t>Внушение </a:t>
            </a:r>
            <a:r>
              <a:rPr lang="ru-RU" dirty="0"/>
              <a:t>— процесс воздействия на психику человека, связанный со снижением осознанности и критичности при восприятии и реализации внушаемого содержания, с отсутствием активного и </a:t>
            </a:r>
            <a:r>
              <a:rPr lang="ru-RU" dirty="0" smtClean="0"/>
              <a:t>целенаправленного </a:t>
            </a:r>
            <a:r>
              <a:rPr lang="ru-RU" dirty="0"/>
              <a:t>его понимания, развернутого логического анализа и оценки в соотношении с прошлым опытом и данным состоянием субъекта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Внушение может быть:</a:t>
            </a:r>
          </a:p>
          <a:p>
            <a:pPr algn="just">
              <a:buFont typeface="+mj-lt"/>
              <a:buAutoNum type="arabicPeriod"/>
            </a:pPr>
            <a:r>
              <a:rPr lang="ru-RU" dirty="0" smtClean="0"/>
              <a:t> прямым (императивным) и косвенным, </a:t>
            </a:r>
          </a:p>
          <a:p>
            <a:pPr algn="just">
              <a:buFont typeface="+mj-lt"/>
              <a:buAutoNum type="arabicPeriod"/>
            </a:pPr>
            <a:r>
              <a:rPr lang="ru-RU" dirty="0" smtClean="0"/>
              <a:t> преднамеренным </a:t>
            </a:r>
            <a:r>
              <a:rPr lang="ru-RU" dirty="0"/>
              <a:t>и непреднамеренным, </a:t>
            </a:r>
            <a:endParaRPr lang="ru-RU" dirty="0" smtClean="0"/>
          </a:p>
          <a:p>
            <a:pPr algn="just">
              <a:buFont typeface="+mj-lt"/>
              <a:buAutoNum type="arabicPeriod"/>
            </a:pPr>
            <a:r>
              <a:rPr lang="ru-RU" dirty="0" smtClean="0"/>
              <a:t> полученным </a:t>
            </a:r>
            <a:r>
              <a:rPr lang="ru-RU" dirty="0"/>
              <a:t>в бодрствующем состоянии</a:t>
            </a:r>
            <a:r>
              <a:rPr lang="ru-RU" dirty="0" smtClean="0"/>
              <a:t>,</a:t>
            </a:r>
          </a:p>
          <a:p>
            <a:pPr algn="just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в гипнотическом состоянии, </a:t>
            </a:r>
            <a:endParaRPr lang="ru-RU" dirty="0" smtClean="0"/>
          </a:p>
          <a:p>
            <a:pPr algn="just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естественном сне, </a:t>
            </a:r>
            <a:endParaRPr lang="ru-RU" dirty="0" smtClean="0"/>
          </a:p>
          <a:p>
            <a:pPr algn="just">
              <a:buFont typeface="+mj-lt"/>
              <a:buAutoNum type="arabicPeriod"/>
            </a:pPr>
            <a:r>
              <a:rPr lang="ru-RU" dirty="0" smtClean="0"/>
              <a:t> в постгипнотическом </a:t>
            </a:r>
            <a:r>
              <a:rPr lang="ru-RU" dirty="0"/>
              <a:t>состоянии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85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647" y="0"/>
            <a:ext cx="6763871" cy="314661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002305" y="3146611"/>
            <a:ext cx="2823883" cy="12371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Вера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7005918" y="4395599"/>
            <a:ext cx="457200" cy="6589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095" y="4383740"/>
            <a:ext cx="5127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4235824" y="5066365"/>
            <a:ext cx="2218905" cy="1240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Особое психическое состояние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138581" y="5042646"/>
            <a:ext cx="2218905" cy="1240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Признание чего-либо истинным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885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8" y="121024"/>
            <a:ext cx="8991614" cy="18093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Вера всегда выступает как результа</a:t>
            </a:r>
            <a:r>
              <a:rPr lang="ru-RU" dirty="0" smtClean="0"/>
              <a:t>т </a:t>
            </a:r>
            <a:r>
              <a:rPr lang="ru-RU" dirty="0" smtClean="0"/>
              <a:t>предварительной работы сознания, опирающегося на: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67765402"/>
              </p:ext>
            </p:extLst>
          </p:nvPr>
        </p:nvGraphicFramePr>
        <p:xfrm>
          <a:off x="109072" y="1869141"/>
          <a:ext cx="6775823" cy="4773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рапеция 4"/>
          <p:cNvSpPr/>
          <p:nvPr/>
        </p:nvSpPr>
        <p:spPr>
          <a:xfrm rot="10800000">
            <a:off x="8323728" y="1250576"/>
            <a:ext cx="3106271" cy="4235823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17106" y="5755340"/>
            <a:ext cx="1532965" cy="11026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780927" y="1613647"/>
            <a:ext cx="21918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Чем эффективнее </a:t>
            </a:r>
            <a:r>
              <a:rPr lang="ru-RU" sz="2000" dirty="0" smtClean="0"/>
              <a:t>эти </a:t>
            </a:r>
            <a:r>
              <a:rPr lang="ru-RU" sz="2000" dirty="0"/>
              <a:t>механизмы, </a:t>
            </a:r>
            <a:r>
              <a:rPr lang="ru-RU" sz="2000" dirty="0" smtClean="0"/>
              <a:t>чем </a:t>
            </a:r>
            <a:r>
              <a:rPr lang="ru-RU" sz="2000" dirty="0"/>
              <a:t>более сложными являются </a:t>
            </a:r>
            <a:r>
              <a:rPr lang="ru-RU" sz="2000" dirty="0" err="1"/>
              <a:t>умопостроения</a:t>
            </a:r>
            <a:r>
              <a:rPr lang="ru-RU" sz="2000" dirty="0"/>
              <a:t> человека, тем меньше у него оснований для слепой веры. </a:t>
            </a:r>
          </a:p>
        </p:txBody>
      </p:sp>
    </p:spTree>
    <p:extLst>
      <p:ext uri="{BB962C8B-B14F-4D97-AF65-F5344CB8AC3E}">
        <p14:creationId xmlns:p14="http://schemas.microsoft.com/office/powerpoint/2010/main" val="26832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8012" y="179294"/>
            <a:ext cx="5809129" cy="788894"/>
          </a:xfrm>
        </p:spPr>
        <p:txBody>
          <a:bodyPr/>
          <a:lstStyle/>
          <a:p>
            <a:pPr algn="ctr"/>
            <a:r>
              <a:rPr lang="ru-RU" dirty="0" smtClean="0"/>
              <a:t>Религиозная вера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73188" y="1303929"/>
            <a:ext cx="68355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форма общественного сознания, объясняющая мир посредством сверхъестественной силы (Бога)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305" y="3033155"/>
            <a:ext cx="5190563" cy="382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04" y="3545402"/>
            <a:ext cx="5000625" cy="305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00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4459" y="0"/>
            <a:ext cx="6024282" cy="753035"/>
          </a:xfrm>
        </p:spPr>
        <p:txBody>
          <a:bodyPr/>
          <a:lstStyle/>
          <a:p>
            <a:pPr algn="ctr"/>
            <a:r>
              <a:rPr lang="ru-RU" dirty="0" smtClean="0"/>
              <a:t>Эйфория и дисфория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85"/>
            <a:ext cx="4762500" cy="307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42647" y="1183341"/>
            <a:ext cx="129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Эйфория -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33564" y="1183341"/>
            <a:ext cx="38324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психическое состояние, проявляющееся в повышенном радостном, веселом настроении, </a:t>
            </a:r>
            <a:r>
              <a:rPr lang="ru-RU" dirty="0" smtClean="0"/>
              <a:t>это </a:t>
            </a:r>
            <a:r>
              <a:rPr lang="ru-RU" dirty="0"/>
              <a:t>состояние благодушия, беспечности, не соответствующее объективным обстоятельствам.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918" y="3684494"/>
            <a:ext cx="147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Дисфория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1662" y="3684494"/>
            <a:ext cx="40464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противоположное эйфории психическое состояние, проявляющееся в пониженном настроении с раздражительностью, озлобленностью, мрачностью, повышенной чувствительностью к поведению окружающих, со склонностью к агрессии. 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795682" y="4168588"/>
            <a:ext cx="1667436" cy="9412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63118" y="3821633"/>
            <a:ext cx="3550023" cy="17454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характерна при органических заболеваниях головного мозга, эпилепсии, при некоторых формах психопатий</a:t>
            </a:r>
          </a:p>
        </p:txBody>
      </p:sp>
    </p:spTree>
    <p:extLst>
      <p:ext uri="{BB962C8B-B14F-4D97-AF65-F5344CB8AC3E}">
        <p14:creationId xmlns:p14="http://schemas.microsoft.com/office/powerpoint/2010/main" val="211789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4870" y="0"/>
            <a:ext cx="5109883" cy="793376"/>
          </a:xfrm>
        </p:spPr>
        <p:txBody>
          <a:bodyPr/>
          <a:lstStyle/>
          <a:p>
            <a:pPr algn="ctr"/>
            <a:r>
              <a:rPr lang="ru-RU" dirty="0" err="1" smtClean="0"/>
              <a:t>Дидактогения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78763" cy="3881437"/>
          </a:xfrm>
        </p:spPr>
      </p:pic>
      <p:sp>
        <p:nvSpPr>
          <p:cNvPr id="5" name="Стрелка вниз 4"/>
          <p:cNvSpPr/>
          <p:nvPr/>
        </p:nvSpPr>
        <p:spPr>
          <a:xfrm>
            <a:off x="5486400" y="584944"/>
            <a:ext cx="605118" cy="7463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00500" y="1331259"/>
            <a:ext cx="3576918" cy="2124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tx1"/>
                </a:solidFill>
              </a:rPr>
              <a:t>негативное психическое состояние учащегося, вызванное нарушением педагогического такта со стороны педагога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9929" y="3919819"/>
            <a:ext cx="2756647" cy="12774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Негативное состояние</a:t>
            </a:r>
            <a:endParaRPr lang="ru-RU" sz="3200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>
            <a:stCxn id="7" idx="2"/>
          </p:cNvCxnSpPr>
          <p:nvPr/>
        </p:nvCxnSpPr>
        <p:spPr>
          <a:xfrm flipH="1">
            <a:off x="658906" y="5197289"/>
            <a:ext cx="1499347" cy="3227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7" idx="2"/>
          </p:cNvCxnSpPr>
          <p:nvPr/>
        </p:nvCxnSpPr>
        <p:spPr>
          <a:xfrm>
            <a:off x="2158253" y="5197289"/>
            <a:ext cx="1378323" cy="4168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2"/>
          </p:cNvCxnSpPr>
          <p:nvPr/>
        </p:nvCxnSpPr>
        <p:spPr>
          <a:xfrm>
            <a:off x="2158253" y="5197289"/>
            <a:ext cx="0" cy="4168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-21852" y="5582374"/>
            <a:ext cx="1603562" cy="6222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страх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83329" y="5582374"/>
            <a:ext cx="2149848" cy="7261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фрустрация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847414" y="5614147"/>
            <a:ext cx="2191869" cy="7664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Угнетенное настроение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0" name="Соединительная линия уступом 19"/>
          <p:cNvCxnSpPr>
            <a:stCxn id="6" idx="3"/>
          </p:cNvCxnSpPr>
          <p:nvPr/>
        </p:nvCxnSpPr>
        <p:spPr>
          <a:xfrm>
            <a:off x="7577418" y="2393577"/>
            <a:ext cx="1015253" cy="164054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7362265" y="4034118"/>
            <a:ext cx="2460811" cy="17481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ГЛАВНАЯ ПРИЧИНА НЕРВОЗОВ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69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1083" y="0"/>
            <a:ext cx="4477871" cy="667871"/>
          </a:xfrm>
        </p:spPr>
        <p:txBody>
          <a:bodyPr/>
          <a:lstStyle/>
          <a:p>
            <a:pPr algn="ctr"/>
            <a:r>
              <a:rPr lang="ru-RU" dirty="0" smtClean="0"/>
              <a:t>Ятрогения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352" y="0"/>
            <a:ext cx="4661647" cy="2837329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919" y="584013"/>
            <a:ext cx="6588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644525" y="1352363"/>
            <a:ext cx="3657599" cy="2090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(внушенная болезнь)</a:t>
            </a:r>
            <a:r>
              <a:rPr lang="ru-RU" dirty="0">
                <a:solidFill>
                  <a:schemeClr val="tx1"/>
                </a:solidFill>
              </a:rPr>
              <a:t> отрицательное психическое состояние, возникающее в результате ненамеренного внушающего воздействия врача на пациента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Соединительная линия уступом 7"/>
          <p:cNvCxnSpPr>
            <a:stCxn id="6" idx="1"/>
          </p:cNvCxnSpPr>
          <p:nvPr/>
        </p:nvCxnSpPr>
        <p:spPr>
          <a:xfrm rot="10800000" flipV="1">
            <a:off x="2433919" y="2397405"/>
            <a:ext cx="1210607" cy="167705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739588" y="4074460"/>
            <a:ext cx="3388660" cy="18825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Способствует возникновению нервозов, психозов, истерий, фобий, депрессий, чувства тревоги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Соединительная линия уступом 10"/>
          <p:cNvCxnSpPr>
            <a:stCxn id="6" idx="3"/>
            <a:endCxn id="12" idx="0"/>
          </p:cNvCxnSpPr>
          <p:nvPr/>
        </p:nvCxnSpPr>
        <p:spPr>
          <a:xfrm>
            <a:off x="7302124" y="2397405"/>
            <a:ext cx="1324164" cy="167705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642847" y="4074460"/>
            <a:ext cx="3966882" cy="21918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Присоединение ятрогении осложняет течение основной болезни, повышает вероятность развития новых, например внутри больничных, заболеваний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5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3887" y="802436"/>
            <a:ext cx="9327278" cy="566559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dirty="0"/>
              <a:t>Человек всегда осознает свое психическое состояние, если обратит на него </a:t>
            </a:r>
            <a:r>
              <a:rPr lang="ru-RU" sz="2000" b="1" dirty="0" smtClean="0"/>
              <a:t>внутри направленное </a:t>
            </a:r>
            <a:r>
              <a:rPr lang="ru-RU" sz="2000" b="1" dirty="0"/>
              <a:t>внимание. Но далеко не всегда понимает причины его возникновения, хотя без причин, как известно, ничего не бывает.</a:t>
            </a:r>
            <a:endParaRPr lang="ru-RU" sz="2000" dirty="0"/>
          </a:p>
          <a:p>
            <a:pPr algn="just"/>
            <a:r>
              <a:rPr lang="ru-RU" sz="2000" b="1" dirty="0"/>
              <a:t>В конкретных условиях практической деятельности причинами того или иного психического состояния могут быть: состояние здоровья; ожидание приятного или неприятного; хорошее или плохое впечатление от окружающего; радостные или печальные воспоминания; настроение окружающих (руководителя или товарищей); характер работы (темп, ритм, усилия и т.д.); успешность или безуспешность работы; тон общения с окружающими. Но все эти конкретные причины сводятся к трем основным: в каком состоянии находится организм человека; удовлетворяются или не удовлетворяются его потребности; как переживает он воздействия среды.</a:t>
            </a:r>
            <a:endParaRPr lang="ru-RU" sz="2000" dirty="0"/>
          </a:p>
          <a:p>
            <a:pPr algn="just"/>
            <a:r>
              <a:rPr lang="ru-RU" sz="2000" b="1" dirty="0"/>
              <a:t>От внутреннего состояния человека, воздействий среды и потребностей зависит, будет ли психическое состояние оптимальным, стрессовым, депрессивным или внушенным.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86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Введение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Бодрствование и сон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Медитация и гипноз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Вера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Эйфория и дисфория</a:t>
            </a:r>
          </a:p>
          <a:p>
            <a:pPr>
              <a:buFont typeface="+mj-lt"/>
              <a:buAutoNum type="arabicPeriod"/>
            </a:pPr>
            <a:r>
              <a:rPr lang="ru-RU" sz="2800" dirty="0" err="1" smtClean="0"/>
              <a:t>Дидактогения</a:t>
            </a:r>
            <a:r>
              <a:rPr lang="ru-RU" sz="2800" dirty="0" smtClean="0"/>
              <a:t> и ятрогения</a:t>
            </a:r>
          </a:p>
          <a:p>
            <a:r>
              <a:rPr lang="ru-RU" sz="2800" dirty="0" smtClean="0"/>
              <a:t>Заключение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9152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5" y="-1"/>
            <a:ext cx="5667375" cy="30099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7650" y="240268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Психика </a:t>
            </a:r>
            <a:r>
              <a:rPr lang="ru-RU" dirty="0" smtClean="0"/>
              <a:t>–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81125" y="240268"/>
            <a:ext cx="4133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</a:rPr>
              <a:t>это системное свойство высокоорганизованной материи (мозга), заключающееся в активном отражении субъектом объективного мира. Психика </a:t>
            </a:r>
            <a:r>
              <a:rPr lang="ru-RU" i="1" dirty="0">
                <a:solidFill>
                  <a:prstClr val="black"/>
                </a:solidFill>
              </a:rPr>
              <a:t>проявляется в психических явлениях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19424" y="3114675"/>
            <a:ext cx="5514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психические явления делятся на </a:t>
            </a:r>
            <a:r>
              <a:rPr lang="ru-RU" b="1" dirty="0" smtClean="0"/>
              <a:t>три</a:t>
            </a:r>
            <a:r>
              <a:rPr lang="ru-RU" dirty="0" smtClean="0"/>
              <a:t> группы</a:t>
            </a:r>
            <a:endParaRPr lang="ru-RU" dirty="0"/>
          </a:p>
        </p:txBody>
      </p:sp>
      <p:cxnSp>
        <p:nvCxnSpPr>
          <p:cNvPr id="10" name="Прямая со стрелкой 9"/>
          <p:cNvCxnSpPr>
            <a:stCxn id="8" idx="2"/>
          </p:cNvCxnSpPr>
          <p:nvPr/>
        </p:nvCxnSpPr>
        <p:spPr>
          <a:xfrm flipH="1">
            <a:off x="3209925" y="3484007"/>
            <a:ext cx="2566987" cy="268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8" idx="2"/>
          </p:cNvCxnSpPr>
          <p:nvPr/>
        </p:nvCxnSpPr>
        <p:spPr>
          <a:xfrm flipH="1">
            <a:off x="5776911" y="3484007"/>
            <a:ext cx="1" cy="4117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2"/>
          </p:cNvCxnSpPr>
          <p:nvPr/>
        </p:nvCxnSpPr>
        <p:spPr>
          <a:xfrm>
            <a:off x="5776912" y="3484007"/>
            <a:ext cx="2809874" cy="268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374106" y="3895725"/>
            <a:ext cx="1671637" cy="1390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психические процессы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624" y="3895725"/>
            <a:ext cx="1685925" cy="1390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психические состояния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805736" y="3895725"/>
            <a:ext cx="1700214" cy="1390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психические свойства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46609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2899" y="257175"/>
            <a:ext cx="5187777" cy="714375"/>
          </a:xfrm>
        </p:spPr>
        <p:txBody>
          <a:bodyPr/>
          <a:lstStyle/>
          <a:p>
            <a:pPr algn="ctr"/>
            <a:r>
              <a:rPr lang="ru-RU" dirty="0" smtClean="0"/>
              <a:t>Бодрствование и сон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7175"/>
            <a:ext cx="3914775" cy="3362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52899" y="1323975"/>
            <a:ext cx="71532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Бодрствование</a:t>
            </a:r>
            <a:r>
              <a:rPr lang="ru-RU" dirty="0"/>
              <a:t> 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сон</a:t>
            </a:r>
            <a:r>
              <a:rPr lang="ru-RU" dirty="0"/>
              <a:t> – два физиологических состояния человеческой активности, которые обусловлены деятельностью определенных центров головного мозга, в частности, гипоталамуса и </a:t>
            </a:r>
            <a:r>
              <a:rPr lang="ru-RU" dirty="0" err="1"/>
              <a:t>субталамуса</a:t>
            </a:r>
            <a:r>
              <a:rPr lang="ru-RU" dirty="0"/>
              <a:t>, а также зон голубого пятна и ядра шва, расположенных в верхней части мозгового ствола. Оба эти периода являются цикличными по своей структуре и подчинены суточным ритмам организма человека.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82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171450"/>
            <a:ext cx="5753100" cy="3238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24175" y="340995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Бодрствование</a:t>
            </a:r>
            <a:r>
              <a:rPr lang="ru-RU" dirty="0" smtClean="0"/>
              <a:t> </a:t>
            </a:r>
            <a:r>
              <a:rPr lang="ru-RU" dirty="0"/>
              <a:t>— состояние, характеризующееся активным взаимодействием человека с внешним </a:t>
            </a:r>
            <a:r>
              <a:rPr lang="ru-RU" dirty="0" smtClean="0"/>
              <a:t>миром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1281112" y="1393864"/>
            <a:ext cx="581025" cy="807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6250" y="733425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Крайний </a:t>
            </a:r>
            <a:r>
              <a:rPr lang="ru-RU" dirty="0"/>
              <a:t>уровень напряжения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6250" y="2201644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Активное </a:t>
            </a:r>
            <a:r>
              <a:rPr lang="ru-RU" dirty="0"/>
              <a:t>бодрствование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098" y="2847975"/>
            <a:ext cx="634039" cy="8291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6251" y="3720513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спокойное бодрствование</a:t>
            </a:r>
          </a:p>
        </p:txBody>
      </p:sp>
    </p:spTree>
    <p:extLst>
      <p:ext uri="{BB962C8B-B14F-4D97-AF65-F5344CB8AC3E}">
        <p14:creationId xmlns:p14="http://schemas.microsoft.com/office/powerpoint/2010/main" val="313591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86836"/>
            <a:ext cx="4781550" cy="29611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43200" y="304800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Сон - естественный </a:t>
            </a:r>
            <a:r>
              <a:rPr lang="ru-RU" dirty="0"/>
              <a:t>физиологический процесс пребывания в состоянии с минимальным уровнем мозговой деятельности и пониженной реакцией на окружающий мир. Состояние сна характеризуется отсутствием активности, направленной во внешний мир и условно делится на пять стадий, каждая из которых длится примерно по 90 минут.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174" y="0"/>
            <a:ext cx="4314825" cy="3133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178300" cy="3133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839198" y="3133725"/>
            <a:ext cx="3352799" cy="37242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9875" y="5032851"/>
            <a:ext cx="6029321" cy="18251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133725"/>
            <a:ext cx="2809873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6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8525" y="0"/>
            <a:ext cx="3444702" cy="714375"/>
          </a:xfrm>
        </p:spPr>
        <p:txBody>
          <a:bodyPr/>
          <a:lstStyle/>
          <a:p>
            <a:pPr algn="ctr"/>
            <a:r>
              <a:rPr lang="ru-RU" dirty="0" smtClean="0"/>
              <a:t>5 фаз сна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2542" y="1303339"/>
            <a:ext cx="8596668" cy="3880773"/>
          </a:xfrm>
        </p:spPr>
        <p:txBody>
          <a:bodyPr>
            <a:normAutofit/>
          </a:bodyPr>
          <a:lstStyle/>
          <a:p>
            <a:pPr algn="just">
              <a:buFont typeface="+mj-lt"/>
              <a:buAutoNum type="arabicPeriod"/>
            </a:pPr>
            <a:r>
              <a:rPr lang="ru-RU" dirty="0"/>
              <a:t>Первые две из них – это стадии легкого или поверхностного сна, в течение которых замедляются дыхание и частота пульса, однако, в этот период мы можем проснуться даже от малейшего </a:t>
            </a:r>
            <a:r>
              <a:rPr lang="ru-RU" dirty="0" smtClean="0"/>
              <a:t>прикосновения;</a:t>
            </a:r>
          </a:p>
          <a:p>
            <a:pPr algn="just">
              <a:buFont typeface="+mj-lt"/>
              <a:buAutoNum type="arabicPeriod"/>
            </a:pPr>
            <a:r>
              <a:rPr lang="ru-RU" dirty="0"/>
              <a:t>Затем наступают третья и четвертая фазы глубокого сна, во время которых наблюдается еще большее замедление сердцебиения и полное отсутствие реакции на внешние раздражители. Разбудить человека, находящегося в стадии глубокого сна уже гораздо </a:t>
            </a:r>
            <a:r>
              <a:rPr lang="ru-RU" dirty="0" smtClean="0"/>
              <a:t>сложнее;</a:t>
            </a:r>
          </a:p>
          <a:p>
            <a:pPr algn="just">
              <a:buFont typeface="+mj-lt"/>
              <a:buAutoNum type="arabicPeriod"/>
            </a:pPr>
            <a:r>
              <a:rPr lang="ru-RU" dirty="0"/>
              <a:t>Пятая и последняя фаза сна в медицине называется REM (</a:t>
            </a:r>
            <a:r>
              <a:rPr lang="ru-RU" dirty="0" err="1"/>
              <a:t>Rapid</a:t>
            </a:r>
            <a:r>
              <a:rPr lang="ru-RU" dirty="0"/>
              <a:t> </a:t>
            </a:r>
            <a:r>
              <a:rPr lang="ru-RU" dirty="0" err="1"/>
              <a:t>Eye</a:t>
            </a:r>
            <a:r>
              <a:rPr lang="ru-RU" dirty="0"/>
              <a:t> </a:t>
            </a:r>
            <a:r>
              <a:rPr lang="ru-RU" dirty="0" err="1"/>
              <a:t>Movement</a:t>
            </a:r>
            <a:r>
              <a:rPr lang="ru-RU" dirty="0"/>
              <a:t> – или быстрое движение глаза). На этом этапе сна дыхание и сердцебиение учащаются, глазные яблоки двигаются под закрытыми веками и происходит все это под воздействием сновидений, которые видит человек. </a:t>
            </a:r>
          </a:p>
          <a:p>
            <a:pPr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4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81388" y="0"/>
            <a:ext cx="5229225" cy="1320800"/>
          </a:xfrm>
        </p:spPr>
        <p:txBody>
          <a:bodyPr/>
          <a:lstStyle/>
          <a:p>
            <a:pPr algn="ctr"/>
            <a:r>
              <a:rPr lang="ru-RU" dirty="0" smtClean="0"/>
              <a:t>Медитация и гипноз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894968" cy="21605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032" y="-1"/>
            <a:ext cx="3894968" cy="21605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2160587"/>
            <a:ext cx="3894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Под медитацией в современной психологии понимаются два явления: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1600" dirty="0" smtClean="0"/>
              <a:t>измененное</a:t>
            </a:r>
            <a:r>
              <a:rPr lang="ru-RU" sz="1600" dirty="0"/>
              <a:t>, по желанию индивида, особое </a:t>
            </a:r>
            <a:r>
              <a:rPr lang="ru-RU" sz="1600" dirty="0" smtClean="0"/>
              <a:t>состояние сознания</a:t>
            </a:r>
            <a:r>
              <a:rPr lang="ru-RU" sz="1600" dirty="0"/>
              <a:t>, связанное с замедлением деятельности мозга </a:t>
            </a:r>
            <a:r>
              <a:rPr lang="ru-RU" sz="1600" dirty="0" smtClean="0"/>
              <a:t>путем концентрации </a:t>
            </a:r>
            <a:r>
              <a:rPr lang="ru-RU" sz="1600" dirty="0"/>
              <a:t>внимания на каком-либо объекте или </a:t>
            </a:r>
            <a:r>
              <a:rPr lang="ru-RU" sz="1600" dirty="0" smtClean="0"/>
              <a:t>мысли;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1600" dirty="0" smtClean="0"/>
              <a:t>техника </a:t>
            </a:r>
            <a:r>
              <a:rPr lang="ru-RU" sz="1600" dirty="0"/>
              <a:t>достижения такого состояния. В состоянии </a:t>
            </a:r>
            <a:r>
              <a:rPr lang="ru-RU" sz="1600" dirty="0" smtClean="0"/>
              <a:t>медитации </a:t>
            </a:r>
            <a:r>
              <a:rPr lang="ru-RU" sz="1600" dirty="0"/>
              <a:t>субъект получает реальное </a:t>
            </a:r>
            <a:r>
              <a:rPr lang="ru-RU" sz="1600" dirty="0" smtClean="0"/>
              <a:t>удовлетворение из-за </a:t>
            </a:r>
            <a:r>
              <a:rPr lang="ru-RU" sz="1600" dirty="0"/>
              <a:t>наступления релаксации (уменьшения напряжения, </a:t>
            </a:r>
            <a:r>
              <a:rPr lang="ru-RU" sz="1600" dirty="0" smtClean="0"/>
              <a:t>расслабления</a:t>
            </a:r>
            <a:r>
              <a:rPr lang="ru-RU" sz="1600" dirty="0"/>
              <a:t>, снятия стресса).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97032" y="2160587"/>
            <a:ext cx="3894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Термин «гипноз», как и термин «медитация», имеет два </a:t>
            </a:r>
          </a:p>
          <a:p>
            <a:pPr algn="just"/>
            <a:r>
              <a:rPr lang="ru-RU" sz="1600" dirty="0" smtClean="0"/>
              <a:t>значения: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1600" dirty="0" smtClean="0"/>
              <a:t>временное </a:t>
            </a:r>
            <a:r>
              <a:rPr lang="ru-RU" sz="1600" dirty="0"/>
              <a:t>состояние сознания, связанное с сужением его </a:t>
            </a:r>
            <a:r>
              <a:rPr lang="ru-RU" sz="1600" dirty="0" smtClean="0"/>
              <a:t>объема </a:t>
            </a:r>
            <a:r>
              <a:rPr lang="ru-RU" sz="1600" dirty="0"/>
              <a:t>и резким сосредоточением на содержании внушения, с </a:t>
            </a:r>
            <a:r>
              <a:rPr lang="ru-RU" sz="1600" dirty="0" smtClean="0"/>
              <a:t>изменением </a:t>
            </a:r>
            <a:r>
              <a:rPr lang="ru-RU" sz="1600" dirty="0"/>
              <a:t>индивидуального контроля и самосознания; </a:t>
            </a:r>
            <a:endParaRPr lang="ru-RU" sz="16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u-RU" sz="1600" dirty="0" smtClean="0"/>
              <a:t>техника воздействия </a:t>
            </a:r>
            <a:r>
              <a:rPr lang="ru-RU" sz="1600" dirty="0"/>
              <a:t>на индивидуума с целью сузить поле сознания и </a:t>
            </a:r>
            <a:r>
              <a:rPr lang="ru-RU" sz="1600" dirty="0" smtClean="0"/>
              <a:t>подчинить </a:t>
            </a:r>
            <a:r>
              <a:rPr lang="ru-RU" sz="1600" dirty="0"/>
              <a:t>его контролю гипнотизера, внушения которого он будет </a:t>
            </a:r>
            <a:r>
              <a:rPr lang="ru-RU" sz="1600" dirty="0" smtClean="0"/>
              <a:t>выполнять</a:t>
            </a:r>
            <a:r>
              <a:rPr lang="ru-RU" sz="1600" dirty="0"/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6475" y="2160587"/>
            <a:ext cx="2210557" cy="34959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4968" y="2160586"/>
            <a:ext cx="2210557" cy="349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1438"/>
            <a:ext cx="8596313" cy="742950"/>
          </a:xfrm>
        </p:spPr>
        <p:txBody>
          <a:bodyPr/>
          <a:lstStyle/>
          <a:p>
            <a:pPr algn="ctr"/>
            <a:r>
              <a:rPr lang="ru-RU" dirty="0" smtClean="0"/>
              <a:t>                          Техники медитации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5410335" y="1027523"/>
            <a:ext cx="109537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9302468">
            <a:off x="1497279" y="954716"/>
            <a:ext cx="256411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3588792" y="1007985"/>
            <a:ext cx="1134453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7157875" y="1039815"/>
            <a:ext cx="1134451" cy="319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7026" y="1728143"/>
            <a:ext cx="19970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Йога </a:t>
            </a:r>
            <a:r>
              <a:rPr lang="ru-RU" sz="1400" dirty="0" smtClean="0"/>
              <a:t> </a:t>
            </a:r>
          </a:p>
          <a:p>
            <a:pPr algn="just"/>
            <a:r>
              <a:rPr lang="ru-RU" sz="1400" dirty="0" smtClean="0"/>
              <a:t>древнеиндийская техника</a:t>
            </a:r>
            <a:r>
              <a:rPr lang="ru-RU" sz="1400" dirty="0"/>
              <a:t>, состоящая в полном отключении </a:t>
            </a:r>
            <a:r>
              <a:rPr lang="ru-RU" sz="1400" dirty="0" smtClean="0"/>
              <a:t>от внешней реальности благодаря </a:t>
            </a:r>
            <a:r>
              <a:rPr lang="ru-RU" sz="1400" dirty="0"/>
              <a:t>целому ряду </a:t>
            </a:r>
            <a:r>
              <a:rPr lang="ru-RU" sz="1400" dirty="0" smtClean="0"/>
              <a:t>приемов, </a:t>
            </a:r>
            <a:r>
              <a:rPr lang="ru-RU" sz="1400" dirty="0"/>
              <a:t>во многом связанных с </a:t>
            </a:r>
            <a:r>
              <a:rPr lang="ru-RU" sz="1400" dirty="0" smtClean="0"/>
              <a:t>владением телесными </a:t>
            </a:r>
            <a:r>
              <a:rPr lang="ru-RU" sz="1400" dirty="0"/>
              <a:t>позами </a:t>
            </a:r>
            <a:r>
              <a:rPr lang="ru-RU" sz="1400" dirty="0" smtClean="0"/>
              <a:t>и </a:t>
            </a:r>
            <a:r>
              <a:rPr lang="ru-RU" sz="1400" dirty="0"/>
              <a:t>контролем </a:t>
            </a:r>
            <a:r>
              <a:rPr lang="ru-RU" sz="1400" dirty="0" smtClean="0"/>
              <a:t>дыхания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05376" y="1766687"/>
            <a:ext cx="18429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</a:rPr>
              <a:t>Зазен</a:t>
            </a:r>
            <a:r>
              <a:rPr lang="ru-RU" sz="1400" dirty="0"/>
              <a:t> </a:t>
            </a:r>
          </a:p>
          <a:p>
            <a:pPr algn="just"/>
            <a:r>
              <a:rPr lang="ru-RU" sz="1400" dirty="0" smtClean="0"/>
              <a:t>японская техника</a:t>
            </a:r>
            <a:r>
              <a:rPr lang="ru-RU" sz="1400" dirty="0"/>
              <a:t>, состоящая в отвлечении от предметов, </a:t>
            </a:r>
            <a:r>
              <a:rPr lang="ru-RU" sz="1400" dirty="0" smtClean="0"/>
              <a:t>пассивно концентрируя </a:t>
            </a:r>
            <a:r>
              <a:rPr lang="ru-RU" sz="1400" dirty="0"/>
              <a:t>внимание на них («смотрю, но не вижу»)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62635" y="1741254"/>
            <a:ext cx="17688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Дервиш-</a:t>
            </a:r>
            <a:r>
              <a:rPr lang="ru-RU" sz="1400" dirty="0" err="1" smtClean="0">
                <a:solidFill>
                  <a:schemeClr val="accent1">
                    <a:lumMod val="75000"/>
                  </a:schemeClr>
                </a:solidFill>
              </a:rPr>
              <a:t>турнеры</a:t>
            </a:r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ru-RU" sz="1400" dirty="0" smtClean="0"/>
              <a:t>(мусульмане-проповедники)</a:t>
            </a:r>
          </a:p>
          <a:p>
            <a:pPr algn="just"/>
            <a:r>
              <a:rPr lang="ru-RU" sz="1400" dirty="0" smtClean="0"/>
              <a:t>пение </a:t>
            </a:r>
            <a:r>
              <a:rPr lang="ru-RU" sz="1400" dirty="0"/>
              <a:t>псалмов и </a:t>
            </a:r>
            <a:r>
              <a:rPr lang="ru-RU" sz="1400" dirty="0" smtClean="0"/>
              <a:t>ритмические танцы </a:t>
            </a:r>
            <a:r>
              <a:rPr lang="ru-RU" sz="1400" dirty="0"/>
              <a:t>вызывают у </a:t>
            </a:r>
            <a:r>
              <a:rPr lang="ru-RU" sz="1400" dirty="0" smtClean="0"/>
              <a:t>себя наступление </a:t>
            </a:r>
            <a:r>
              <a:rPr lang="ru-RU" sz="1400" dirty="0"/>
              <a:t>измененного состояния медитации</a:t>
            </a:r>
            <a:endParaRPr lang="ru-RU" sz="1400" dirty="0" smtClean="0"/>
          </a:p>
          <a:p>
            <a:pPr algn="ctr"/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09756" y="1751813"/>
            <a:ext cx="21178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Трансцендентальная медитация</a:t>
            </a:r>
          </a:p>
          <a:p>
            <a:pPr algn="just"/>
            <a:r>
              <a:rPr lang="ru-RU" sz="1400" dirty="0" smtClean="0"/>
              <a:t>использовании мантры - социального слова выбираемого обычно</a:t>
            </a:r>
          </a:p>
          <a:p>
            <a:pPr algn="just"/>
            <a:r>
              <a:rPr lang="ru-RU" sz="1400" dirty="0" smtClean="0"/>
              <a:t>«</a:t>
            </a:r>
            <a:r>
              <a:rPr lang="ru-RU" sz="1400" dirty="0"/>
              <a:t>учителем» («гуру») для ученика и состоящего из звуков О, М, Н,</a:t>
            </a:r>
          </a:p>
          <a:p>
            <a:pPr algn="just"/>
            <a:r>
              <a:rPr lang="ru-RU" sz="1400" dirty="0"/>
              <a:t>легко вступающих в резонанс с электрической активностью мозга. 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056201" y="1737726"/>
            <a:ext cx="19424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Психофизические тренировки</a:t>
            </a:r>
          </a:p>
          <a:p>
            <a:r>
              <a:rPr lang="ru-RU" sz="1400" dirty="0" smtClean="0"/>
              <a:t>рассчитаны на терапевтический </a:t>
            </a:r>
            <a:r>
              <a:rPr lang="ru-RU" sz="1400" dirty="0"/>
              <a:t>эффект </a:t>
            </a:r>
            <a:r>
              <a:rPr lang="ru-RU" sz="1400" dirty="0" smtClean="0"/>
              <a:t>(аутогенный </a:t>
            </a:r>
            <a:r>
              <a:rPr lang="ru-RU" sz="1400" dirty="0"/>
              <a:t>тренинг Г. </a:t>
            </a:r>
            <a:r>
              <a:rPr lang="ru-RU" sz="1400" dirty="0" smtClean="0"/>
              <a:t>Шульца)</a:t>
            </a:r>
            <a:endParaRPr lang="ru-RU" sz="14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3502" flipH="1">
            <a:off x="8191137" y="486262"/>
            <a:ext cx="2352641" cy="124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5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403</TotalTime>
  <Words>1023</Words>
  <Application>Microsoft Office PowerPoint</Application>
  <PresentationFormat>Произвольный</PresentationFormat>
  <Paragraphs>94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Специфика состояния психики человека: бодрствование и сон, медитация и гипноз, вера, эйфория и дисфория, дидактогения и ятрогения.</vt:lpstr>
      <vt:lpstr>Содержание</vt:lpstr>
      <vt:lpstr>Презентация PowerPoint</vt:lpstr>
      <vt:lpstr>Бодрствование и сон</vt:lpstr>
      <vt:lpstr>Презентация PowerPoint</vt:lpstr>
      <vt:lpstr>Презентация PowerPoint</vt:lpstr>
      <vt:lpstr>5 фаз сна</vt:lpstr>
      <vt:lpstr>Медитация и гипноз</vt:lpstr>
      <vt:lpstr>                          Техники медитации</vt:lpstr>
      <vt:lpstr>Гипноз</vt:lpstr>
      <vt:lpstr>Презентация PowerPoint</vt:lpstr>
      <vt:lpstr>Вера всегда выступает как результат предварительной работы сознания, опирающегося на:</vt:lpstr>
      <vt:lpstr>Религиозная вера</vt:lpstr>
      <vt:lpstr>Эйфория и дисфория</vt:lpstr>
      <vt:lpstr>Дидактогения</vt:lpstr>
      <vt:lpstr>Ятрогения</vt:lpstr>
      <vt:lpstr>Заключение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Студент</dc:creator>
  <cp:lastModifiedBy>1</cp:lastModifiedBy>
  <cp:revision>35</cp:revision>
  <dcterms:created xsi:type="dcterms:W3CDTF">2016-12-20T10:13:18Z</dcterms:created>
  <dcterms:modified xsi:type="dcterms:W3CDTF">2016-12-21T20:45:48Z</dcterms:modified>
</cp:coreProperties>
</file>