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855219896250081"/>
          <c:y val="3.3333333333333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745822690276532"/>
          <c:y val="0.17521391076115486"/>
          <c:w val="0.45497457315061257"/>
          <c:h val="0.81813444152814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нефти в мире в 2014 - 2015 гг.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8000"/>
                      <a:lumMod val="114000"/>
                    </a:schemeClr>
                  </a:gs>
                  <a:gs pos="100000">
                    <a:schemeClr val="accent6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1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2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3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4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-9.438332868952283E-2"/>
                  <c:y val="4.263633712452592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898851762936036E-3"/>
                  <c:y val="2.1852289297171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0186839007303103E-2"/>
                  <c:y val="3.89396325459317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6535839373574932E-2"/>
                  <c:y val="2.806270049577136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1945517063464113E-2"/>
                  <c:y val="9.0877806940799066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092640199773118E-2"/>
                  <c:y val="-3.194881889763793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7116770412947108E-3"/>
                  <c:y val="-2.511009040536599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7.6544380403046931E-3"/>
                  <c:y val="-8.1125984251968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.19586417395761704"/>
                  <c:y val="-8.762744240303302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0.13705212588439825"/>
                  <c:y val="0.1874295713035870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Кувейт</c:v>
                </c:pt>
                <c:pt idx="1">
                  <c:v>Мексика</c:v>
                </c:pt>
                <c:pt idx="2">
                  <c:v>Ирак</c:v>
                </c:pt>
                <c:pt idx="3">
                  <c:v>ОАЭ</c:v>
                </c:pt>
                <c:pt idx="4">
                  <c:v>Иран</c:v>
                </c:pt>
                <c:pt idx="5">
                  <c:v>Канада</c:v>
                </c:pt>
                <c:pt idx="6">
                  <c:v>Китай</c:v>
                </c:pt>
                <c:pt idx="7">
                  <c:v>Россия</c:v>
                </c:pt>
                <c:pt idx="8">
                  <c:v>США</c:v>
                </c:pt>
                <c:pt idx="9">
                  <c:v>Саудовская аравия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2796788</c:v>
                </c:pt>
                <c:pt idx="1">
                  <c:v>2936178</c:v>
                </c:pt>
                <c:pt idx="2">
                  <c:v>2986641</c:v>
                </c:pt>
                <c:pt idx="3">
                  <c:v>3213194</c:v>
                </c:pt>
                <c:pt idx="4">
                  <c:v>3538386</c:v>
                </c:pt>
                <c:pt idx="5">
                  <c:v>3867986</c:v>
                </c:pt>
                <c:pt idx="6">
                  <c:v>4416177</c:v>
                </c:pt>
                <c:pt idx="7">
                  <c:v>10396967</c:v>
                </c:pt>
                <c:pt idx="8">
                  <c:v>11133311</c:v>
                </c:pt>
                <c:pt idx="9">
                  <c:v>11545677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12700">
        <a:schemeClr val="tx1"/>
      </a:glow>
    </a:effectLst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подтвержденных запасов газа по странам мира % и трл. куб. м.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3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5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6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spc="0" baseline="0">
                    <a:solidFill>
                      <a:schemeClr val="accen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Россия</c:v>
                </c:pt>
                <c:pt idx="1">
                  <c:v>Иран</c:v>
                </c:pt>
                <c:pt idx="2">
                  <c:v>Катар</c:v>
                </c:pt>
                <c:pt idx="3">
                  <c:v>Саудовская аравия</c:v>
                </c:pt>
                <c:pt idx="4">
                  <c:v>ОАЭ</c:v>
                </c:pt>
                <c:pt idx="5">
                  <c:v>США</c:v>
                </c:pt>
                <c:pt idx="6">
                  <c:v>Нигерия</c:v>
                </c:pt>
                <c:pt idx="7">
                  <c:v>Алжир</c:v>
                </c:pt>
                <c:pt idx="8">
                  <c:v>Венесуэлла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47.6</c:v>
                </c:pt>
                <c:pt idx="1">
                  <c:v>26.6</c:v>
                </c:pt>
                <c:pt idx="2">
                  <c:v>25.8</c:v>
                </c:pt>
                <c:pt idx="3">
                  <c:v>6.7</c:v>
                </c:pt>
                <c:pt idx="4">
                  <c:v>6</c:v>
                </c:pt>
                <c:pt idx="5">
                  <c:v>5.4</c:v>
                </c:pt>
                <c:pt idx="6">
                  <c:v>5</c:v>
                </c:pt>
                <c:pt idx="7">
                  <c:v>4.5999999999999996</c:v>
                </c:pt>
                <c:pt idx="8">
                  <c:v>4.3</c:v>
                </c:pt>
                <c:pt idx="9">
                  <c:v>18.399999999999999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3194525098425197"/>
          <c:y val="1.92805048624657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05"/>
          <c:y val="0.1723999319868805"/>
          <c:w val="0.88593750000000004"/>
          <c:h val="0.6864939304363433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Добыча угля в мире по странам в 2014 году.</c:v>
                </c:pt>
              </c:strCache>
            </c:strRef>
          </c:tx>
          <c:explosion val="13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8000"/>
                      <a:lumMod val="114000"/>
                    </a:schemeClr>
                  </a:gs>
                  <a:gs pos="100000">
                    <a:schemeClr val="accent6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1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2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3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4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5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Lbls>
            <c:dLbl>
              <c:idx val="0"/>
              <c:layout>
                <c:manualLayout>
                  <c:x val="-6.7615526574803145E-2"/>
                  <c:y val="-0.1066027862572104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291215551181159E-2"/>
                  <c:y val="-3.012788938681791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1431348425196834E-2"/>
                  <c:y val="-6.395613533734412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266363188976385E-2"/>
                  <c:y val="-0.1192223105793362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41843011811025E-2"/>
                  <c:y val="-2.08025331691355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7706692913385539E-3"/>
                  <c:y val="-9.848178528040199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9862081692913414E-2"/>
                  <c:y val="-1.0369155366070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8876476377952784E-2"/>
                  <c:y val="-1.781877351016401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0095718503937009E-2"/>
                  <c:y val="-2.59680102135820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4.1445989173228288E-2"/>
                  <c:y val="-2.97445847844128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2485359251968502E-2"/>
                  <c:y val="-1.66406239763395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Китай</c:v>
                </c:pt>
                <c:pt idx="1">
                  <c:v>США</c:v>
                </c:pt>
                <c:pt idx="2">
                  <c:v>Индонезия</c:v>
                </c:pt>
                <c:pt idx="3">
                  <c:v>Австралия</c:v>
                </c:pt>
                <c:pt idx="4">
                  <c:v>Индия</c:v>
                </c:pt>
                <c:pt idx="5">
                  <c:v>Россия</c:v>
                </c:pt>
                <c:pt idx="6">
                  <c:v>Южная Африка</c:v>
                </c:pt>
                <c:pt idx="7">
                  <c:v>Колумбия</c:v>
                </c:pt>
                <c:pt idx="8">
                  <c:v>Казахстан</c:v>
                </c:pt>
                <c:pt idx="9">
                  <c:v>Польша</c:v>
                </c:pt>
                <c:pt idx="10">
                  <c:v>Остальные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1845</c:v>
                </c:pt>
                <c:pt idx="1">
                  <c:v>508</c:v>
                </c:pt>
                <c:pt idx="2">
                  <c:v>282</c:v>
                </c:pt>
                <c:pt idx="3">
                  <c:v>281</c:v>
                </c:pt>
                <c:pt idx="4">
                  <c:v>244</c:v>
                </c:pt>
                <c:pt idx="5">
                  <c:v>171</c:v>
                </c:pt>
                <c:pt idx="6">
                  <c:v>148</c:v>
                </c:pt>
                <c:pt idx="7">
                  <c:v>58</c:v>
                </c:pt>
                <c:pt idx="8">
                  <c:v>55</c:v>
                </c:pt>
                <c:pt idx="9">
                  <c:v>55</c:v>
                </c:pt>
                <c:pt idx="10">
                  <c:v>280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68919783464567"/>
          <c:y val="0.86906097016111161"/>
          <c:w val="0.78465354330708659"/>
          <c:h val="0.130939029838888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lt1">
                  <a:lumMod val="8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9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876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406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0625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675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975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340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772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2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253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56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62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661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82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89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32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944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F8A16E3-EC7D-44CB-B71A-A258DC198208}" type="datetimeFigureOut">
              <a:rPr lang="ru-RU" smtClean="0"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7575E-0E99-4B3C-A143-559830144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31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121"/>
            <a:ext cx="12192000" cy="63451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29084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680" y="1729647"/>
            <a:ext cx="8539889" cy="276129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энергетических ресурсов в современной мировой экономике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8096" y="5713813"/>
            <a:ext cx="6411148" cy="8614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группы зб-эф3-14с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Касьяненко Алёна Алексеевна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2" name="wind.wav"/>
          </p:stSnd>
        </p:sndAc>
      </p:transition>
    </mc:Choice>
    <mc:Fallback xmlns="">
      <p:transition spd="slow">
        <p:fade/>
        <p:sndAc>
          <p:stSnd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178" y="-2003777"/>
            <a:ext cx="5334000" cy="5334000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201979" y="1952647"/>
            <a:ext cx="5560541" cy="4093428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аспектом использования странами энергетических ресурсов является не только их потребление, но и торговля.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Мировая торговля энергоресурсами является одним из важнейших элементов современных мирохозяйственных систем.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рынок энергоресурсов представляет собой совокупность предприятий топливно-энергетической промышленности, направленной на удовлетворение потребности в данном виде товара, в качестве которого на рынке обычно выступает нефть, природный газ и уголь.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97978" y="0"/>
            <a:ext cx="5894021" cy="6858000"/>
          </a:xfrm>
          <a:prstGeom prst="rect">
            <a:avLst/>
          </a:prstGeom>
        </p:spPr>
      </p:pic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2117896"/>
              </p:ext>
            </p:extLst>
          </p:nvPr>
        </p:nvGraphicFramePr>
        <p:xfrm>
          <a:off x="5993027" y="1149181"/>
          <a:ext cx="5881817" cy="5338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7130"/>
                <a:gridCol w="1222514"/>
                <a:gridCol w="1708575"/>
                <a:gridCol w="1163598"/>
              </a:tblGrid>
              <a:tr h="371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Экспортеры нефти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тонн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Импортёры нефти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тонн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717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Саудовская Аравия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США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Япония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Иран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Нигерия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Корея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Норвегия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ОАЭ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Германия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Мексика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Италия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Канада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Венесуэла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Испания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18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Кувейт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Великобритания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58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страны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страны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518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в мире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2203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в мире</a:t>
                      </a:r>
                      <a:endParaRPr lang="ru-RU" sz="1400" b="1" i="0" u="none" strike="noStrike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717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2285</a:t>
                      </a:r>
                      <a:endParaRPr lang="ru-RU" sz="14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01979" y="283613"/>
            <a:ext cx="5560541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сырая нефть представляет самое продаваемое в мире сырье.</a:t>
            </a:r>
          </a:p>
        </p:txBody>
      </p:sp>
    </p:spTree>
    <p:extLst>
      <p:ext uri="{BB962C8B-B14F-4D97-AF65-F5344CB8AC3E}">
        <p14:creationId xmlns:p14="http://schemas.microsoft.com/office/powerpoint/2010/main" val="28093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996" y="1853014"/>
            <a:ext cx="7610871" cy="48036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239" y="332664"/>
            <a:ext cx="3973101" cy="338987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Рынок нефти – это контракты, которые заключаются на крупнейших биржах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	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Лондонской, Нью-Йоркской 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Сингапурской.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также отметить, что основными поставщиками нефти являются уже ранее названные страны. Страны экспортёры и импортёры нефти приведены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 выше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2844" y="1188308"/>
            <a:ext cx="5195997" cy="45720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последнее время увеличивается роль природного газа в мировом потреблении энергии. Это связано с его большей экологичностью по сравнению с нефтью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данный период времени РФ активно сотрудничает с Китаем, рассматривая долгосрочные поставки нефти и газа. У России будет достаточно ресурсов для обеспечения внутренних потребностей, потребностей экономических партнеров. Данное взаимодействие улучшит состояние экономики Российской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2996" y="4139513"/>
            <a:ext cx="3851349" cy="237249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долю этих стран приходиться более 65 % экспорта. Лидером является Саудовская Аравия и Россия. Среди импортёров нефти ведущее место занимают США, Япония и Китай, на которые в сумме приходится 40 % мирового импорта.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1" r="35050" b="67550"/>
          <a:stretch/>
        </p:blipFill>
        <p:spPr>
          <a:xfrm>
            <a:off x="4310350" y="1069387"/>
            <a:ext cx="2393462" cy="2542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3" y="5102171"/>
            <a:ext cx="2701837" cy="23381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58"/>
          <a:stretch/>
        </p:blipFill>
        <p:spPr>
          <a:xfrm flipH="1">
            <a:off x="30882" y="4024933"/>
            <a:ext cx="1465243" cy="112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399" y="452718"/>
            <a:ext cx="4616067" cy="880323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14400" y="1680520"/>
            <a:ext cx="10256108" cy="45678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развитии мирового хозяйства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особую		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приобретает обеспеченность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национальных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 энергетическими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        ресурсами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настоящим поколением встал вопрос о будущих источниках энергии. Ни за одну сотню лет были достигнуты успехи в области энергосбережения. В последнее время ведутся поиски более чистых видов энергии, таких, как солнечная, геотермальная, энергия ветра и энергия термоядерного синтеза. Это связанно с тем, что непрерывный рост потребления энергии ведет к истощению запасов энергоресурсов.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1" r="69617" b="98"/>
          <a:stretch/>
        </p:blipFill>
        <p:spPr>
          <a:xfrm>
            <a:off x="8668149" y="1020781"/>
            <a:ext cx="2737598" cy="1746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188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299" y="355513"/>
            <a:ext cx="3855904" cy="914401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714"/>
            <a:ext cx="10202117" cy="643914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373" y="1535025"/>
            <a:ext cx="9152411" cy="479967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Природно-ресурсный потенциал (природные 	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ресурсы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мирового хозяйства многообразен.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Он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энергетические, земельные и почвенные, водные, лесные, биологические (растительный и животный мир);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(полезные ископаемые), климатические и рекреационные ресурсы.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ресурсы являются необходимым (но не обязательным) условием развития экономики.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324" y="0"/>
            <a:ext cx="3119772" cy="311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050" y="165254"/>
            <a:ext cx="6625745" cy="114575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природные источники энергии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5050" y="1575412"/>
            <a:ext cx="2917844" cy="90585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возобновляемые источники энергии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5050" y="2646802"/>
            <a:ext cx="2917844" cy="206841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газ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979931" y="1575412"/>
            <a:ext cx="3070864" cy="86178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Возобновляемые, альтернативные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018490" y="2659997"/>
            <a:ext cx="2993746" cy="27893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Геотермальные источники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Энергия воды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Биомасса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Приливы и отливы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202" y="-1928869"/>
            <a:ext cx="5334000" cy="533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0795" y="-23869"/>
            <a:ext cx="5141205" cy="6858000"/>
          </a:xfrm>
          <a:prstGeom prst="rect">
            <a:avLst/>
          </a:prstGeom>
        </p:spPr>
      </p:pic>
      <p:sp>
        <p:nvSpPr>
          <p:cNvPr id="9" name="Объект 3"/>
          <p:cNvSpPr txBox="1">
            <a:spLocks/>
          </p:cNvSpPr>
          <p:nvPr/>
        </p:nvSpPr>
        <p:spPr>
          <a:xfrm>
            <a:off x="235183" y="5261814"/>
            <a:ext cx="3620125" cy="1460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2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подробнее не возобновляемые источники энергии и их влияние на мировую экономику</a:t>
            </a:r>
            <a:endParaRPr lang="ru-RU" sz="2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97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  <p:bldP spid="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84251" y="471616"/>
            <a:ext cx="8825659" cy="22518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энергетических ресурсов в современном мире велика, так как они влияют на активное развитие стран, стимулируя мировую экономику в целом.</a:t>
            </a:r>
          </a:p>
        </p:txBody>
      </p:sp>
      <p:sp>
        <p:nvSpPr>
          <p:cNvPr id="9" name="Rectangle 1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726821" y="2869452"/>
            <a:ext cx="8940517" cy="2554545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энергетические ресурсы представлены в большой степени тремя полезными ископаемыми: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нефтью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газом 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углем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858" y="3584231"/>
            <a:ext cx="4953000" cy="42862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63"/>
          <a:stretch/>
        </p:blipFill>
        <p:spPr>
          <a:xfrm>
            <a:off x="10180937" y="2436597"/>
            <a:ext cx="1295400" cy="114763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26821" y="5570021"/>
            <a:ext cx="7376983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ВАЖНЕЙШИМ ИСТОЧНИКОМ ИЗ НИХ ЯВЛЯЕТСЯ НЕФТЬ</a:t>
            </a:r>
          </a:p>
        </p:txBody>
      </p:sp>
    </p:spTree>
    <p:extLst>
      <p:ext uri="{BB962C8B-B14F-4D97-AF65-F5344CB8AC3E}">
        <p14:creationId xmlns:p14="http://schemas.microsoft.com/office/powerpoint/2010/main" val="145100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uild="p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10565290"/>
              </p:ext>
            </p:extLst>
          </p:nvPr>
        </p:nvGraphicFramePr>
        <p:xfrm>
          <a:off x="-222421" y="0"/>
          <a:ext cx="1191191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64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136" y="333632"/>
            <a:ext cx="8056606" cy="483149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основе, представленных выше данных,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видно, что мировыми лидерами по добыче нефти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являются: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Саудовская Аравия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Россия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США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самым, мировые запасы нефти сосредоточены в ограниченном числе стран.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15000"/>
          <a:stretch>
            <a:fillRect/>
          </a:stretch>
        </p:blipFill>
        <p:spPr>
          <a:xfrm>
            <a:off x="9656034" y="-899615"/>
            <a:ext cx="2342378" cy="334625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1124" y="333632"/>
            <a:ext cx="4740874" cy="65243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23318" y="5472953"/>
            <a:ext cx="5795319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источником энергии является газ.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70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877470661"/>
              </p:ext>
            </p:extLst>
          </p:nvPr>
        </p:nvGraphicFramePr>
        <p:xfrm>
          <a:off x="-333630" y="308918"/>
          <a:ext cx="9230498" cy="6363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154562" y="2743200"/>
            <a:ext cx="4806779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таблицы видно, что первое место по разведанным запасам природного газа принадлежит Российской Федерации – 47,60 трлн. м</a:t>
            </a:r>
            <a:r>
              <a:rPr lang="ru-RU" sz="2400" b="1" i="0" baseline="30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- Ирану с 26,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трлн. м</a:t>
            </a:r>
            <a:r>
              <a:rPr lang="ru-RU" sz="2400" b="1" i="0" baseline="30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- Катар – 25,80 трлн. м</a:t>
            </a:r>
            <a:r>
              <a:rPr lang="ru-RU" sz="2400" b="1" i="0" baseline="30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0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22455679"/>
              </p:ext>
            </p:extLst>
          </p:nvPr>
        </p:nvGraphicFramePr>
        <p:xfrm>
          <a:off x="0" y="0"/>
          <a:ext cx="810603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167817" y="1159588"/>
            <a:ext cx="3781168" cy="38933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Нетрадиционными источниками природного газа является угольный газ – метан и сланцевый газ. Газ из нетрадиционных источников может стать гарантом энергетической безопасности государства в отсутствие собственной нефти и газа из традиционных источников. Поэтому важно посмотреть на добычу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угля.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67817" y="5240249"/>
            <a:ext cx="378116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Лидерами по добыче угля в мире являются Китай, США и Индонезия, при этом Китай лидирует с заметным отрывом.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54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350" y="321276"/>
            <a:ext cx="5721179" cy="1841157"/>
          </a:xfr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оценить роль энергетических ресурсов в мире необходимо рассмотреть их потребление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 t="285" r="-444" b="-34"/>
          <a:stretch/>
        </p:blipFill>
        <p:spPr>
          <a:xfrm>
            <a:off x="6166428" y="1087396"/>
            <a:ext cx="5569987" cy="3763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297" y="2557850"/>
            <a:ext cx="5177482" cy="346703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Логично сделать вывод, что доля потребления нефти является наибольшей среди других первичных источников энергии. На нефть приходится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35%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мировом энергобалансе. Из других источников энергии большая роль принадлежит углю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25%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природному газу 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21%.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того, стоит отметить, что за последние десятилетия потребление нефти непрерывно увеличивается.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979" y="3881755"/>
            <a:ext cx="4953000" cy="4286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95"/>
          <a:stretch/>
        </p:blipFill>
        <p:spPr>
          <a:xfrm>
            <a:off x="5518728" y="2442872"/>
            <a:ext cx="1295400" cy="112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82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347</TotalTime>
  <Words>718</Words>
  <Application>Microsoft Office PowerPoint</Application>
  <PresentationFormat>Широкоэкранный</PresentationFormat>
  <Paragraphs>133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Times New Roman</vt:lpstr>
      <vt:lpstr>Wingdings</vt:lpstr>
      <vt:lpstr>Wingdings 3</vt:lpstr>
      <vt:lpstr>Ион</vt:lpstr>
      <vt:lpstr>Роль энергетических ресурсов в современной мировой экономике</vt:lpstr>
      <vt:lpstr>Введение</vt:lpstr>
      <vt:lpstr>Основные природные источники энергии </vt:lpstr>
      <vt:lpstr>Роль энергетических ресурсов в современном мире велика, так как они влияют на активное развитие стран, стимулируя мировую экономику в целом.</vt:lpstr>
      <vt:lpstr>Презентация PowerPoint</vt:lpstr>
      <vt:lpstr>На основе, представленных выше данных, видно, что мировыми лидерами по добыче нефти являются:  Саудовская Аравия  Россия  США.  Тем самым, мировые запасы нефти сосредоточены в ограниченном числе стран.</vt:lpstr>
      <vt:lpstr>Презентация PowerPoint</vt:lpstr>
      <vt:lpstr>Презентация PowerPoint</vt:lpstr>
      <vt:lpstr>Чтобы оценить роль энергетических ресурсов в мире необходимо рассмотреть их потребление. </vt:lpstr>
      <vt:lpstr>Презентация PowerPoint</vt:lpstr>
      <vt:lpstr>Рынок нефти – это контракты, которые заключаются на крупнейших биржах:  Лондонской, Нью-Йоркской и Сингапурской. Можно также отметить, что основными поставщиками нефти являются уже ранее названные страны. Страны экспортёры и импортёры нефти приведены в таблице выше</vt:lpstr>
      <vt:lpstr>Заключение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32</cp:revision>
  <dcterms:created xsi:type="dcterms:W3CDTF">2016-10-05T17:14:22Z</dcterms:created>
  <dcterms:modified xsi:type="dcterms:W3CDTF">2016-10-06T08:26:32Z</dcterms:modified>
</cp:coreProperties>
</file>