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sldIdLst>
    <p:sldId id="256" r:id="rId2"/>
    <p:sldId id="281" r:id="rId3"/>
    <p:sldId id="282" r:id="rId4"/>
    <p:sldId id="266" r:id="rId5"/>
    <p:sldId id="261" r:id="rId6"/>
    <p:sldId id="283" r:id="rId7"/>
    <p:sldId id="284" r:id="rId8"/>
    <p:sldId id="285" r:id="rId9"/>
    <p:sldId id="286" r:id="rId10"/>
    <p:sldId id="258" r:id="rId11"/>
    <p:sldId id="259" r:id="rId12"/>
    <p:sldId id="262" r:id="rId13"/>
    <p:sldId id="263" r:id="rId14"/>
    <p:sldId id="264" r:id="rId15"/>
    <p:sldId id="268" r:id="rId16"/>
    <p:sldId id="269" r:id="rId17"/>
    <p:sldId id="270" r:id="rId18"/>
    <p:sldId id="271" r:id="rId19"/>
    <p:sldId id="272" r:id="rId20"/>
    <p:sldId id="273" r:id="rId21"/>
    <p:sldId id="278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Lbls>
            <c:dLbl>
              <c:idx val="0"/>
              <c:layout>
                <c:manualLayout>
                  <c:x val="-9.4191813445229818E-3"/>
                  <c:y val="0.13772790172083971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21</a:t>
                    </a:r>
                    <a:r>
                      <a:rPr lang="en-US" sz="2800" dirty="0" smtClean="0"/>
                      <a:t>%</a:t>
                    </a:r>
                    <a:endParaRPr lang="ru-RU" sz="2800" dirty="0" smtClean="0"/>
                  </a:p>
                  <a:p>
                    <a:r>
                      <a:rPr lang="ru-RU" sz="1200" dirty="0" smtClean="0"/>
                      <a:t>опрошенных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400" dirty="0"/>
                      <a:t>13%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9.3331866259874358E-2"/>
                  <c:y val="-0.1760341521817402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/>
                      <a:t>16%</a:t>
                    </a:r>
                  </a:p>
                </c:rich>
              </c:tx>
              <c:showVal val="1"/>
            </c:dLbl>
            <c:dLbl>
              <c:idx val="6"/>
              <c:layout>
                <c:manualLayout>
                  <c:x val="0.15902177179743576"/>
                  <c:y val="6.9678389082406839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18%</a:t>
                    </a:r>
                  </a:p>
                </c:rich>
              </c:tx>
              <c:showVal val="1"/>
            </c:dLbl>
            <c:showVal val="1"/>
            <c:showLeaderLines val="1"/>
          </c:dLbls>
          <c:cat>
            <c:numRef>
              <c:f>'Лист1'!$A$2:$A$8</c:f>
              <c:numCache>
                <c:formatCode>General</c:formatCode>
                <c:ptCount val="7"/>
              </c:numCache>
            </c:numRef>
          </c:cat>
          <c:val>
            <c:numRef>
              <c:f>'Лист1'!$B$2:$B$8</c:f>
              <c:numCache>
                <c:formatCode>0%</c:formatCode>
                <c:ptCount val="7"/>
                <c:pt idx="0">
                  <c:v>0.21000000000000013</c:v>
                </c:pt>
                <c:pt idx="1">
                  <c:v>0.13</c:v>
                </c:pt>
                <c:pt idx="2">
                  <c:v>0.1</c:v>
                </c:pt>
                <c:pt idx="3">
                  <c:v>8.0000000000000085E-2</c:v>
                </c:pt>
                <c:pt idx="4">
                  <c:v>6.0000000000000046E-2</c:v>
                </c:pt>
                <c:pt idx="5">
                  <c:v>0.16000000000000009</c:v>
                </c:pt>
                <c:pt idx="6">
                  <c:v>0.18000000000000013</c:v>
                </c:pt>
              </c:numCache>
            </c:numRef>
          </c:val>
        </c:ser>
        <c:firstSliceAng val="321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Возврастная классификация</c:v>
                </c:pt>
              </c:strCache>
            </c:strRef>
          </c:tx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  <c:explosion val="5"/>
          <c:dLbls>
            <c:dLblPos val="inEnd"/>
            <c:showVal val="1"/>
            <c:showLeaderLines val="1"/>
          </c:dLbls>
          <c:cat>
            <c:strRef>
              <c:f>'Лист1'!$A$2:$A$9</c:f>
              <c:strCache>
                <c:ptCount val="8"/>
                <c:pt idx="0">
                  <c:v>16-22</c:v>
                </c:pt>
                <c:pt idx="1">
                  <c:v>22-26</c:v>
                </c:pt>
                <c:pt idx="2">
                  <c:v>26-30</c:v>
                </c:pt>
                <c:pt idx="3">
                  <c:v>30-35</c:v>
                </c:pt>
                <c:pt idx="4">
                  <c:v>35-40</c:v>
                </c:pt>
                <c:pt idx="5">
                  <c:v>40-45</c:v>
                </c:pt>
                <c:pt idx="6">
                  <c:v>45-50</c:v>
                </c:pt>
                <c:pt idx="7">
                  <c:v>50-55</c:v>
                </c:pt>
              </c:strCache>
            </c:strRef>
          </c:cat>
          <c:val>
            <c:numRef>
              <c:f>'Лист1'!$B$2:$B$9</c:f>
              <c:numCache>
                <c:formatCode>General</c:formatCode>
                <c:ptCount val="8"/>
                <c:pt idx="0">
                  <c:v>9.7000000000000011</c:v>
                </c:pt>
                <c:pt idx="1">
                  <c:v>20.399999999999999</c:v>
                </c:pt>
                <c:pt idx="2">
                  <c:v>24.1</c:v>
                </c:pt>
                <c:pt idx="3">
                  <c:v>19.8</c:v>
                </c:pt>
                <c:pt idx="4">
                  <c:v>8.5</c:v>
                </c:pt>
                <c:pt idx="5">
                  <c:v>6.8</c:v>
                </c:pt>
                <c:pt idx="6">
                  <c:v>5.5</c:v>
                </c:pt>
                <c:pt idx="7">
                  <c:v>5.5</c:v>
                </c:pt>
              </c:numCache>
            </c:numRef>
          </c:val>
        </c:ser>
        <c:firstSliceAng val="12"/>
      </c:pieChart>
    </c:plotArea>
    <c:legend>
      <c:legendPos val="r"/>
      <c:layout>
        <c:manualLayout>
          <c:xMode val="edge"/>
          <c:yMode val="edge"/>
          <c:x val="0.74363130464774263"/>
          <c:y val="0.15372971379248473"/>
          <c:w val="0.25636869535225809"/>
          <c:h val="0.8021779631323015"/>
        </c:manualLayout>
      </c:layout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Пол </a:t>
            </a:r>
            <a:r>
              <a:rPr lang="ru-RU" dirty="0"/>
              <a:t>покупателей</a:t>
            </a: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974034475472228E-2"/>
          <c:y val="0.19814328908988335"/>
          <c:w val="0.60979662390453393"/>
          <c:h val="0.70782331374945262"/>
        </c:manualLayout>
      </c:layout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пол покупателей</c:v>
                </c:pt>
              </c:strCache>
            </c:strRef>
          </c:tx>
          <c:explosion val="12"/>
          <c:dLbls>
            <c:showVal val="1"/>
            <c:showLeaderLines val="1"/>
          </c:dLbls>
          <c:cat>
            <c:strRef>
              <c:f>'Лист1'!$A$2:$A$3</c:f>
              <c:strCache>
                <c:ptCount val="2"/>
                <c:pt idx="0">
                  <c:v>мужской</c:v>
                </c:pt>
                <c:pt idx="1">
                  <c:v>женский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21</c:v>
                </c:pt>
                <c:pt idx="1">
                  <c:v>79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0432043498434815"/>
          <c:y val="0.35276635929341182"/>
          <c:w val="0.2749302365096688"/>
          <c:h val="0.31557985931846388"/>
        </c:manualLayout>
      </c:layout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ED00-C699-4893-8E9E-5DA9AEA83C67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DF60-9B83-4F78-AB46-FD6217DC9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1231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EDF60-9B83-4F78-AB46-FD6217DC99F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920880" cy="244827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товара на международном рынке для реализации</a:t>
            </a:r>
            <a:r>
              <a:rPr lang="en-US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через интернет-магазин</a:t>
            </a:r>
            <a:endParaRPr lang="ru-RU" sz="3600" b="1" u="sng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653136"/>
            <a:ext cx="5432648" cy="177775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 студент 5 курса :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Вашурин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Андрей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/>
              <a:t>к.т.н., </a:t>
            </a:r>
            <a:r>
              <a:rPr lang="ru-RU" dirty="0" smtClean="0"/>
              <a:t>доц.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Марон Аркадий Исаакович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ilihan-Reksa-Da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69460"/>
            <a:ext cx="4390603" cy="35885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ндрей\Desktop\Безымян12312ный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933440" cy="315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ндрей\Desktop\Безымянны2131й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56992"/>
            <a:ext cx="5796136" cy="333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3501008"/>
            <a:ext cx="30233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Нужно обращать внимание на </a:t>
            </a:r>
            <a:r>
              <a:rPr lang="ru-RU" sz="2400" b="1" i="1" dirty="0" smtClean="0">
                <a:solidFill>
                  <a:schemeClr val="accent2"/>
                </a:solidFill>
              </a:rPr>
              <a:t>сезонность товара</a:t>
            </a:r>
            <a:r>
              <a:rPr lang="ru-RU" sz="2400" dirty="0" smtClean="0"/>
              <a:t> и смотреть, является ли </a:t>
            </a:r>
            <a:r>
              <a:rPr lang="ru-RU" sz="2400" b="1" i="1" dirty="0" smtClean="0">
                <a:solidFill>
                  <a:schemeClr val="accent2"/>
                </a:solidFill>
              </a:rPr>
              <a:t>товар трендом</a:t>
            </a:r>
            <a:r>
              <a:rPr lang="ru-RU" sz="2400" dirty="0" smtClean="0"/>
              <a:t> в данный момент  времени.</a:t>
            </a:r>
            <a:endParaRPr lang="ru-RU" sz="2400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335688" y="620688"/>
            <a:ext cx="28083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 каждом купонном сайте есть раздел –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ea typeface="Times New Roman" pitchFamily="18" charset="0"/>
                <a:cs typeface="Times New Roman" pitchFamily="18" charset="0"/>
              </a:rPr>
              <a:t>прошедшие акции.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6480720" cy="7200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Исследование рынка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9457" name="Picture 1" descr="C:\Users\Андрей\Desktop\1374495902_25d025b825d1258125d1258125d025bb25d025b525d025b425d025be25d025b225d025b025d025bd25d025b825d025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637259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24936" cy="6192688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700" dirty="0" smtClean="0"/>
              <a:t>	Многочисленные исследования показали, что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700" dirty="0" smtClean="0"/>
              <a:t>наиболее охотно пользователи покупают в интернете:</a:t>
            </a:r>
          </a:p>
          <a:p>
            <a:pPr algn="l"/>
            <a:endParaRPr lang="ru-RU" sz="1800" dirty="0" smtClean="0"/>
          </a:p>
          <a:p>
            <a:pPr algn="l"/>
            <a:endParaRPr lang="ru-RU" sz="1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760" y="1196752"/>
            <a:ext cx="381642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Бытовую технику и электронику </a:t>
            </a:r>
          </a:p>
          <a:p>
            <a:pPr lvl="0"/>
            <a:r>
              <a:rPr lang="ru-RU" dirty="0" smtClean="0"/>
              <a:t>Компьютеры и комплектующие</a:t>
            </a:r>
          </a:p>
          <a:p>
            <a:pPr lvl="0"/>
            <a:r>
              <a:rPr lang="ru-RU" dirty="0" smtClean="0"/>
              <a:t>Мобильные телефоны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2636912"/>
            <a:ext cx="244827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Товары для дома </a:t>
            </a:r>
          </a:p>
          <a:p>
            <a:r>
              <a:rPr lang="ru-RU" dirty="0" smtClean="0"/>
              <a:t>Сувениры и подарки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3789040"/>
            <a:ext cx="21602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Детские товары</a:t>
            </a:r>
          </a:p>
          <a:p>
            <a:pPr lvl="0"/>
            <a:r>
              <a:rPr lang="ru-RU" dirty="0" smtClean="0"/>
              <a:t>Одежду и обувь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12160" y="2492896"/>
            <a:ext cx="291581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Фильмы, игры, музыку</a:t>
            </a:r>
          </a:p>
          <a:p>
            <a:r>
              <a:rPr lang="ru-RU" dirty="0" smtClean="0"/>
              <a:t> Программное 	обеспечение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3789040"/>
            <a:ext cx="28803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Косметику и парфюмерию</a:t>
            </a:r>
          </a:p>
          <a:p>
            <a:pPr lvl="0"/>
            <a:r>
              <a:rPr lang="ru-RU" dirty="0" smtClean="0"/>
              <a:t>Украшения, бижутерия, аксессуары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76056" y="5517232"/>
            <a:ext cx="381642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Билеты на различные мероприятия (концерты, кино, театр и т.д.)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512" y="5373216"/>
            <a:ext cx="410445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Продукты питания(с долгим сроком хранения - чай, кофе) </a:t>
            </a:r>
          </a:p>
          <a:p>
            <a:pPr algn="ctr"/>
            <a:r>
              <a:rPr lang="ru-RU" dirty="0" smtClean="0"/>
              <a:t>Товары для животных</a:t>
            </a:r>
            <a:endParaRPr lang="ru-RU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1403648" y="1988840"/>
          <a:ext cx="5616624" cy="36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404664"/>
            <a:ext cx="7920880" cy="2808312"/>
          </a:xfrm>
        </p:spPr>
        <p:txBody>
          <a:bodyPr>
            <a:normAutofit/>
          </a:bodyPr>
          <a:lstStyle/>
          <a:p>
            <a:pPr algn="l"/>
            <a:r>
              <a:rPr lang="ru-RU" sz="2700" dirty="0" smtClean="0"/>
              <a:t>	В ходе исследования выяснилось, что технику и компьютеры в </a:t>
            </a:r>
            <a:r>
              <a:rPr lang="ru-RU" sz="2700" dirty="0" err="1" smtClean="0"/>
              <a:t>интернет-магазине</a:t>
            </a:r>
            <a:r>
              <a:rPr lang="ru-RU" sz="2700" dirty="0" smtClean="0"/>
              <a:t> чаще приобретают мужчины, а женщины предпочитают покупать в сети подарки, косметику, одежду, товары для детей, для дома.</a:t>
            </a:r>
          </a:p>
          <a:p>
            <a:pPr algn="l"/>
            <a:endParaRPr lang="ru-RU" sz="27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23528" y="2852936"/>
          <a:ext cx="525658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471592" y="2924944"/>
          <a:ext cx="367240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83768" y="980728"/>
            <a:ext cx="4824536" cy="100811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3200" b="1" dirty="0" smtClean="0">
                <a:solidFill>
                  <a:srgbClr val="FFFF00"/>
                </a:solidFill>
              </a:rPr>
              <a:t>Оценка конкуренции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6" name="Рисунок 5" descr="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700808"/>
            <a:ext cx="6948264" cy="453650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992888" cy="54006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800" dirty="0" smtClean="0">
                <a:effectLst/>
              </a:rPr>
              <a:t> 	Перед открытием </a:t>
            </a:r>
            <a:r>
              <a:rPr lang="ru-RU" sz="2800" dirty="0" err="1" smtClean="0">
                <a:effectLst/>
              </a:rPr>
              <a:t>интернет-магазина</a:t>
            </a:r>
            <a:r>
              <a:rPr lang="ru-RU" sz="2800" dirty="0" smtClean="0">
                <a:effectLst/>
              </a:rPr>
              <a:t> недостаточно просто выбрать, какой товар в нём продавать, нужно оценить и конкуренцию в этой нише.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	</a:t>
            </a:r>
            <a:r>
              <a:rPr lang="ru-RU" sz="2800" b="1" i="1" dirty="0" smtClean="0">
                <a:solidFill>
                  <a:schemeClr val="accent2"/>
                </a:solidFill>
                <a:effectLst/>
              </a:rPr>
              <a:t>Рынок должен быть</a:t>
            </a:r>
            <a:r>
              <a:rPr lang="ru-RU" sz="2800" dirty="0" smtClean="0">
                <a:effectLst/>
              </a:rPr>
              <a:t> </a:t>
            </a:r>
            <a:r>
              <a:rPr lang="ru-RU" sz="2800" b="1" i="1" dirty="0" smtClean="0">
                <a:solidFill>
                  <a:schemeClr val="accent2"/>
                </a:solidFill>
                <a:effectLst/>
              </a:rPr>
              <a:t>неконкурентным.</a:t>
            </a:r>
            <a:r>
              <a:rPr lang="ru-RU" sz="2800" dirty="0" smtClean="0">
                <a:effectLst/>
              </a:rPr>
              <a:t> 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Начинать бизнес с торговли телефонами или фотоаппаратами — это самоубийство. Вы ничего не продадите, потому что на рынке уже действуют сотни конкурентов и вам придётся тратить слишком много сил, чтобы убедить покупателя купить у вас, а не у них.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8280920" cy="144016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rgbClr val="FFFF00"/>
                </a:solidFill>
              </a:rPr>
              <a:t>Качества товара и потребительские свойства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4337" name="Picture 1" descr="C:\Users\Андрей\Desktop\80131485_Question213Mark_000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1440160" cy="144016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268760"/>
            <a:ext cx="2232248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ИДЕАЛЬНЫЙ ТОВАР?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63080" y="3284984"/>
            <a:ext cx="8280920" cy="1440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3080" y="1412776"/>
            <a:ext cx="8280920" cy="5760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ct val="0"/>
              </a:spcBef>
            </a:pPr>
            <a:r>
              <a:rPr lang="ru-RU" sz="2500" dirty="0" smtClean="0"/>
              <a:t>	    Выбирая товар для продажи в интернет-	    		магазине, </a:t>
            </a:r>
            <a:r>
              <a:rPr lang="ru-RU" sz="2500" b="1" i="1" dirty="0" smtClean="0">
                <a:solidFill>
                  <a:schemeClr val="accent2"/>
                </a:solidFill>
              </a:rPr>
              <a:t>стоит обращать внимание </a:t>
            </a:r>
            <a:r>
              <a:rPr lang="ru-RU" sz="2500" dirty="0" smtClean="0"/>
              <a:t>не 	         только на конкурентоспособность, но и </a:t>
            </a:r>
            <a:r>
              <a:rPr lang="ru-RU" sz="2500" b="1" i="1" dirty="0" smtClean="0">
                <a:solidFill>
                  <a:schemeClr val="accent2"/>
                </a:solidFill>
              </a:rPr>
              <a:t>на 	характеристики и потребительские свойства</a:t>
            </a:r>
            <a:r>
              <a:rPr lang="ru-RU" sz="2500" dirty="0" smtClean="0"/>
              <a:t>. Даже если вы нашли товар, которому в интернете не будет конкурентов, задайте себе вопрос «а его будут покупать». Если вы сможете найти тот товар, который будет не сильно ущемляться конкурентами, при этом обладать всеми необходимыми потребительскими свойствами и характеристиками, вам будет проще и дешевле продавать его через интернет-магазин.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8964488" cy="95803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dirty="0" smtClean="0"/>
              <a:t>Несколько правил как выбрать товар для </a:t>
            </a:r>
            <a:r>
              <a:rPr lang="ru-RU" sz="2400" b="1" dirty="0" err="1" smtClean="0"/>
              <a:t>интернет-магазина</a:t>
            </a:r>
            <a:r>
              <a:rPr lang="ru-RU" sz="2400" b="1" dirty="0" smtClean="0"/>
              <a:t>, которые помогут на начальном этапе.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1268760"/>
            <a:ext cx="417646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Для продажи в </a:t>
            </a:r>
            <a:r>
              <a:rPr lang="ru-RU" dirty="0" err="1" smtClean="0"/>
              <a:t>интернет-магазине</a:t>
            </a:r>
            <a:r>
              <a:rPr lang="ru-RU" dirty="0" smtClean="0"/>
              <a:t> не нужно выбирать товар с коротким сроком годности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124744"/>
            <a:ext cx="367240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нужно выбирать товары, которые требуют соблюдения особых условий хранения или транспортировки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2" y="2708920"/>
            <a:ext cx="331236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выбирайте хрупкие товары, которые могут легко повредиться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2708920"/>
            <a:ext cx="266429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Сложно продавать товары, качество которых тяжело оценить на расстоянии, например, запах, удобство в использовании и т.д.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40152" y="3861048"/>
            <a:ext cx="30598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Лучше избегать товаров, которые требуют обязательной сертификации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824" y="3933056"/>
            <a:ext cx="237626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 должен быть компактным 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43808" y="5013176"/>
            <a:ext cx="288032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 должен быть </a:t>
            </a:r>
            <a:r>
              <a:rPr lang="ru-RU" dirty="0" err="1" smtClean="0"/>
              <a:t>высокомаржинальным</a:t>
            </a:r>
            <a:r>
              <a:rPr lang="ru-RU" dirty="0" smtClean="0"/>
              <a:t>. С одной продажи  не менее 1 000 рублей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12160" y="5373216"/>
            <a:ext cx="295232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/>
              <a:t>Товар должен быть дорогим. Лучше продать мало, но чтоб товар был дорогой</a:t>
            </a:r>
          </a:p>
          <a:p>
            <a:pPr algn="ctr"/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5536" y="5445224"/>
            <a:ext cx="201622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 не должен быстро терять в цене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352928" cy="4824536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	Выбирая товар для </a:t>
            </a:r>
            <a:r>
              <a:rPr lang="ru-RU" dirty="0" err="1" smtClean="0"/>
              <a:t>интернет-магазина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2"/>
                </a:solidFill>
              </a:rPr>
              <a:t>нужно определиться, сколько денег вы готовы вложить </a:t>
            </a:r>
            <a:r>
              <a:rPr lang="ru-RU" dirty="0" smtClean="0"/>
              <a:t>в него. Если у вас нет достаточных средств для дорогостоящего товара, то можно продавать в своём </a:t>
            </a:r>
            <a:r>
              <a:rPr lang="ru-RU" dirty="0" err="1" smtClean="0"/>
              <a:t>интернет-магазине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2"/>
                </a:solidFill>
              </a:rPr>
              <a:t>товары массового спроса</a:t>
            </a:r>
            <a:r>
              <a:rPr lang="ru-RU" dirty="0" smtClean="0"/>
              <a:t>, которые быстро расходуются. При закупки такой продукции мелким оптом затраты будут минимальными, а скорость продаж и, соответственно, оборачиваемость средств высокими. При выборе товара для </a:t>
            </a:r>
            <a:r>
              <a:rPr lang="ru-RU" dirty="0" err="1" smtClean="0"/>
              <a:t>интернет-магазина</a:t>
            </a:r>
            <a:r>
              <a:rPr lang="ru-RU" dirty="0" smtClean="0"/>
              <a:t> стоит руководствоваться не только стоимость самого товара, но и накладными расходами, связанными с процессом продажи (хранение, транспортировка, реклама и т.д.).</a:t>
            </a:r>
          </a:p>
          <a:p>
            <a:pPr algn="l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96944" cy="160610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rgbClr val="FFFF00"/>
                </a:solidFill>
              </a:rPr>
              <a:t>Финансовые возможности при выборе товара для </a:t>
            </a:r>
            <a:r>
              <a:rPr lang="ru-RU" sz="3200" b="1" dirty="0" err="1" smtClean="0">
                <a:solidFill>
                  <a:srgbClr val="FFFF00"/>
                </a:solidFill>
              </a:rPr>
              <a:t>интернет-магазина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	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352928" cy="11284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Что продавать в </a:t>
            </a:r>
            <a:r>
              <a:rPr lang="ru-RU" sz="3200" b="1" dirty="0" err="1" smtClean="0">
                <a:solidFill>
                  <a:srgbClr val="FFFF00"/>
                </a:solidFill>
              </a:rPr>
              <a:t>интернет-магазине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3"/>
          <p:cNvSpPr txBox="1">
            <a:spLocks/>
          </p:cNvSpPr>
          <p:nvPr/>
        </p:nvSpPr>
        <p:spPr>
          <a:xfrm>
            <a:off x="323528" y="1124744"/>
            <a:ext cx="8352928" cy="2304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lvl="0">
              <a:spcAft>
                <a:spcPts val="600"/>
              </a:spcAft>
            </a:pPr>
            <a:r>
              <a:rPr lang="ru-RU" sz="3200" b="1" dirty="0" smtClean="0">
                <a:solidFill>
                  <a:schemeClr val="accent2"/>
                </a:solidFill>
              </a:rPr>
              <a:t>Товары массового спроса. </a:t>
            </a:r>
          </a:p>
          <a:p>
            <a:pPr lvl="0">
              <a:spcAft>
                <a:spcPts val="600"/>
              </a:spcAft>
            </a:pPr>
            <a:r>
              <a:rPr lang="ru-RU" sz="3200" dirty="0" smtClean="0"/>
              <a:t>Эта категория товаров </a:t>
            </a:r>
            <a:r>
              <a:rPr lang="ru-RU" sz="3200" b="1" i="1" dirty="0" smtClean="0">
                <a:solidFill>
                  <a:schemeClr val="accent2"/>
                </a:solidFill>
              </a:rPr>
              <a:t>всегда</a:t>
            </a:r>
            <a:r>
              <a:rPr lang="ru-RU" sz="3200" dirty="0" smtClean="0"/>
              <a:t> будет </a:t>
            </a:r>
            <a:r>
              <a:rPr lang="ru-RU" sz="3200" b="1" i="1" dirty="0" smtClean="0">
                <a:solidFill>
                  <a:schemeClr val="accent2"/>
                </a:solidFill>
              </a:rPr>
              <a:t>востребована</a:t>
            </a:r>
            <a:r>
              <a:rPr lang="ru-RU" sz="3200" dirty="0" smtClean="0"/>
              <a:t>, но их продажа имеет и ряд недостатков, например, высокая конкуренция или трудности в поиске новых идей, которые могли бы выделить вас среди других </a:t>
            </a:r>
            <a:r>
              <a:rPr lang="ru-RU" sz="3200" dirty="0" err="1" smtClean="0"/>
              <a:t>интернет-магазинов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323528" y="3284984"/>
            <a:ext cx="8820472" cy="30689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Aft>
                <a:spcPts val="600"/>
              </a:spcAft>
            </a:pPr>
            <a:r>
              <a:rPr lang="ru-RU" sz="2800" b="1" dirty="0" smtClean="0">
                <a:solidFill>
                  <a:schemeClr val="accent2"/>
                </a:solidFill>
              </a:rPr>
              <a:t>Уникальные товары. </a:t>
            </a:r>
          </a:p>
          <a:p>
            <a:pPr lvl="0">
              <a:spcAft>
                <a:spcPts val="600"/>
              </a:spcAft>
            </a:pPr>
            <a:r>
              <a:rPr lang="ru-RU" sz="2800" dirty="0" smtClean="0"/>
              <a:t>Этот вид товаров отличается </a:t>
            </a:r>
            <a:r>
              <a:rPr lang="ru-RU" sz="2800" b="1" i="1" dirty="0" smtClean="0">
                <a:solidFill>
                  <a:schemeClr val="accent2"/>
                </a:solidFill>
              </a:rPr>
              <a:t>низкой конкуренцией</a:t>
            </a:r>
            <a:r>
              <a:rPr lang="ru-RU" sz="2800" dirty="0" smtClean="0"/>
              <a:t>. Продажа уникальных товаров имеет и свои недостатки, например, низкий или нестабильный спрос. Продажа уникальных товаров является отличной идеей для открытия собственного </a:t>
            </a:r>
            <a:r>
              <a:rPr lang="ru-RU" sz="2800" dirty="0" err="1" smtClean="0"/>
              <a:t>интернет-магазина</a:t>
            </a:r>
            <a:r>
              <a:rPr lang="ru-RU" sz="2800" dirty="0" smtClean="0"/>
              <a:t>, но только в том случае, если этот товар известен покупателям и может быть ими востребован.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5976664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lnSpc>
                <a:spcPct val="120000"/>
              </a:lnSpc>
              <a:buNone/>
            </a:pPr>
            <a:r>
              <a:rPr lang="ru-RU" dirty="0" smtClean="0">
                <a:effectLst/>
              </a:rPr>
              <a:t>	</a:t>
            </a:r>
            <a:r>
              <a:rPr lang="ru-RU" dirty="0" smtClean="0">
                <a:effectLst/>
                <a:latin typeface="+mj-lt"/>
              </a:rPr>
              <a:t>В </a:t>
            </a:r>
            <a:r>
              <a:rPr lang="ru-RU" dirty="0">
                <a:effectLst/>
                <a:latin typeface="+mj-lt"/>
              </a:rPr>
              <a:t>современном мире </a:t>
            </a:r>
            <a:r>
              <a:rPr lang="ru-RU" b="1" i="1" dirty="0" smtClean="0">
                <a:solidFill>
                  <a:schemeClr val="accent2"/>
                </a:solidFill>
                <a:effectLst/>
                <a:latin typeface="+mj-lt"/>
              </a:rPr>
              <a:t>Интернет-торговля</a:t>
            </a:r>
            <a:r>
              <a:rPr lang="ru-RU" b="1" dirty="0" smtClean="0">
                <a:effectLst/>
                <a:latin typeface="+mj-lt"/>
              </a:rPr>
              <a:t> </a:t>
            </a:r>
            <a:r>
              <a:rPr lang="ru-RU" dirty="0">
                <a:effectLst/>
                <a:latin typeface="+mj-lt"/>
              </a:rPr>
              <a:t>стремительно </a:t>
            </a:r>
            <a:r>
              <a:rPr lang="ru-RU" b="1" i="1" dirty="0">
                <a:solidFill>
                  <a:schemeClr val="accent2"/>
                </a:solidFill>
                <a:effectLst/>
                <a:latin typeface="+mj-lt"/>
              </a:rPr>
              <a:t>развивается</a:t>
            </a:r>
            <a:r>
              <a:rPr lang="ru-RU" dirty="0">
                <a:effectLst/>
                <a:latin typeface="+mj-lt"/>
              </a:rPr>
              <a:t>, </a:t>
            </a:r>
            <a:r>
              <a:rPr lang="ru-RU" dirty="0" smtClean="0">
                <a:effectLst/>
                <a:latin typeface="+mj-lt"/>
              </a:rPr>
              <a:t>с</a:t>
            </a:r>
            <a:r>
              <a:rPr lang="ru-RU" dirty="0">
                <a:effectLst/>
                <a:latin typeface="+mj-lt"/>
              </a:rPr>
              <a:t> </a:t>
            </a:r>
            <a:r>
              <a:rPr lang="ru-RU" dirty="0" smtClean="0">
                <a:effectLst/>
                <a:latin typeface="+mj-lt"/>
              </a:rPr>
              <a:t>каждым </a:t>
            </a:r>
            <a:r>
              <a:rPr lang="ru-RU" dirty="0">
                <a:effectLst/>
                <a:latin typeface="+mj-lt"/>
              </a:rPr>
              <a:t>годом </a:t>
            </a:r>
            <a:r>
              <a:rPr lang="ru-RU" dirty="0" smtClean="0">
                <a:effectLst/>
                <a:latin typeface="+mj-lt"/>
              </a:rPr>
              <a:t>становится все больше людей</a:t>
            </a:r>
            <a:r>
              <a:rPr lang="ru-RU" dirty="0">
                <a:effectLst/>
                <a:latin typeface="+mj-lt"/>
              </a:rPr>
              <a:t>, которые </a:t>
            </a:r>
            <a:r>
              <a:rPr lang="ru-RU" dirty="0" smtClean="0">
                <a:effectLst/>
                <a:latin typeface="+mj-lt"/>
              </a:rPr>
              <a:t>совершают </a:t>
            </a:r>
            <a:r>
              <a:rPr lang="ru-RU" dirty="0">
                <a:effectLst/>
                <a:latin typeface="+mj-lt"/>
              </a:rPr>
              <a:t>покупки через сеть. Эта</a:t>
            </a:r>
            <a:r>
              <a:rPr lang="ru-RU" dirty="0">
                <a:solidFill>
                  <a:schemeClr val="accent2"/>
                </a:solidFill>
                <a:effectLst/>
                <a:latin typeface="+mj-lt"/>
              </a:rPr>
              <a:t> </a:t>
            </a:r>
            <a:r>
              <a:rPr lang="ru-RU" b="1" i="1" dirty="0">
                <a:solidFill>
                  <a:schemeClr val="accent2"/>
                </a:solidFill>
                <a:effectLst/>
                <a:latin typeface="+mj-lt"/>
              </a:rPr>
              <a:t>положительная тенденция</a:t>
            </a:r>
            <a:r>
              <a:rPr lang="ru-RU" b="1" dirty="0">
                <a:effectLst/>
                <a:latin typeface="+mj-lt"/>
              </a:rPr>
              <a:t> </a:t>
            </a:r>
            <a:r>
              <a:rPr lang="ru-RU" dirty="0">
                <a:effectLst/>
                <a:latin typeface="+mj-lt"/>
              </a:rPr>
              <a:t>и подталкивает предпринимателей </a:t>
            </a:r>
            <a:r>
              <a:rPr lang="ru-RU" b="1" i="1" dirty="0">
                <a:solidFill>
                  <a:schemeClr val="accent2"/>
                </a:solidFill>
                <a:effectLst/>
                <a:latin typeface="+mj-lt"/>
              </a:rPr>
              <a:t>к созданию </a:t>
            </a:r>
            <a:r>
              <a:rPr lang="ru-RU" b="1" i="1" dirty="0" smtClean="0">
                <a:solidFill>
                  <a:schemeClr val="accent2"/>
                </a:solidFill>
                <a:effectLst/>
                <a:latin typeface="+mj-lt"/>
              </a:rPr>
              <a:t>интернет-магазинов</a:t>
            </a:r>
            <a:r>
              <a:rPr lang="ru-RU" b="1" i="1" dirty="0" smtClean="0">
                <a:effectLst/>
                <a:latin typeface="+mj-lt"/>
              </a:rPr>
              <a:t>.</a:t>
            </a:r>
          </a:p>
          <a:p>
            <a:pPr marL="0" indent="0" fontAlgn="base">
              <a:lnSpc>
                <a:spcPct val="120000"/>
              </a:lnSpc>
              <a:buNone/>
            </a:pPr>
            <a:r>
              <a:rPr lang="ru-RU" dirty="0" smtClean="0">
                <a:effectLst/>
              </a:rPr>
              <a:t>	У </a:t>
            </a:r>
            <a:r>
              <a:rPr lang="ru-RU" dirty="0">
                <a:effectLst/>
              </a:rPr>
              <a:t>начинающих предпринимателей, которые только что решили наладить торговлю через интернет, возникает большая</a:t>
            </a:r>
            <a:r>
              <a:rPr lang="ru-RU" b="1" i="1" dirty="0">
                <a:solidFill>
                  <a:schemeClr val="accent2"/>
                </a:solidFill>
                <a:effectLst/>
              </a:rPr>
              <a:t> проблема: </a:t>
            </a:r>
            <a:r>
              <a:rPr lang="ru-RU" b="1" i="1" dirty="0" smtClean="0">
                <a:solidFill>
                  <a:schemeClr val="accent2"/>
                </a:solidFill>
                <a:effectLst/>
              </a:rPr>
              <a:t>какой </a:t>
            </a:r>
            <a:r>
              <a:rPr lang="ru-RU" b="1" i="1" dirty="0">
                <a:solidFill>
                  <a:schemeClr val="accent2"/>
                </a:solidFill>
                <a:effectLst/>
              </a:rPr>
              <a:t>продукт выбрать для продажи через сайт магазина? </a:t>
            </a:r>
            <a:r>
              <a:rPr lang="ru-RU" dirty="0">
                <a:effectLst/>
              </a:rPr>
              <a:t>Это, пожалуй, первый </a:t>
            </a:r>
            <a:r>
              <a:rPr lang="ru-RU" dirty="0" smtClean="0">
                <a:effectLst/>
              </a:rPr>
              <a:t>и, несомненно</a:t>
            </a:r>
            <a:r>
              <a:rPr lang="ru-RU" dirty="0">
                <a:effectLst/>
              </a:rPr>
              <a:t>, важный вопрос, который </a:t>
            </a:r>
            <a:r>
              <a:rPr lang="ru-RU" dirty="0" smtClean="0">
                <a:effectLst/>
              </a:rPr>
              <a:t>играет </a:t>
            </a:r>
            <a:r>
              <a:rPr lang="ru-RU" dirty="0">
                <a:effectLst/>
              </a:rPr>
              <a:t>огромную роль в успехе всего бизнеса</a:t>
            </a:r>
            <a:r>
              <a:rPr lang="ru-RU" dirty="0" smtClean="0">
                <a:effectLst/>
              </a:rPr>
              <a:t>.	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7300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3"/>
          <p:cNvSpPr txBox="1">
            <a:spLocks/>
          </p:cNvSpPr>
          <p:nvPr/>
        </p:nvSpPr>
        <p:spPr>
          <a:xfrm>
            <a:off x="323528" y="332656"/>
            <a:ext cx="835292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SzPct val="160000"/>
            </a:pPr>
            <a:r>
              <a:rPr lang="ru-RU" sz="2200" dirty="0" smtClean="0"/>
              <a:t>	После оценки всех критериев начинающий предприниматель выбирает нишу, продукт (товар)</a:t>
            </a:r>
          </a:p>
          <a:p>
            <a:pPr>
              <a:spcBef>
                <a:spcPts val="600"/>
              </a:spcBef>
            </a:pPr>
            <a:r>
              <a:rPr lang="ru-RU" sz="2600" b="1" dirty="0" smtClean="0">
                <a:solidFill>
                  <a:srgbClr val="FFFF00"/>
                </a:solidFill>
              </a:rPr>
              <a:t>Встает вопрос: Где, все-таки, приобрести товар</a:t>
            </a:r>
            <a:r>
              <a:rPr lang="ru-RU" sz="2200" b="1" dirty="0" smtClean="0">
                <a:solidFill>
                  <a:srgbClr val="FFFF00"/>
                </a:solidFill>
              </a:rPr>
              <a:t>?</a:t>
            </a:r>
          </a:p>
          <a:p>
            <a:pPr fontAlgn="base">
              <a:spcBef>
                <a:spcPts val="600"/>
              </a:spcBef>
            </a:pPr>
            <a:r>
              <a:rPr lang="ru-RU" sz="2200" dirty="0" smtClean="0"/>
              <a:t>	Из множества стран, находящихся на международном рынке выбираем именно ту страну, которая сейчас занимает 1 место в мире по объему экспорта </a:t>
            </a:r>
            <a:r>
              <a:rPr lang="ru-RU" sz="2200" b="1" i="1" dirty="0" smtClean="0">
                <a:solidFill>
                  <a:schemeClr val="accent2"/>
                </a:solidFill>
              </a:rPr>
              <a:t>- Китай</a:t>
            </a:r>
            <a:r>
              <a:rPr lang="ru-RU" sz="2200" dirty="0" smtClean="0">
                <a:solidFill>
                  <a:schemeClr val="accent2"/>
                </a:solidFill>
              </a:rPr>
              <a:t>.</a:t>
            </a:r>
            <a:r>
              <a:rPr lang="ru-RU" sz="2200" dirty="0" smtClean="0"/>
              <a:t> Доля экспорта Китая по миру составляет 54 % на 2012 год. </a:t>
            </a:r>
          </a:p>
          <a:p>
            <a:pPr fontAlgn="base">
              <a:spcBef>
                <a:spcPts val="600"/>
              </a:spcBef>
            </a:pPr>
            <a:r>
              <a:rPr lang="ru-RU" sz="2200" dirty="0" smtClean="0"/>
              <a:t>	</a:t>
            </a:r>
            <a:r>
              <a:rPr lang="en-US" sz="2200" b="1" i="1" dirty="0" smtClean="0">
                <a:solidFill>
                  <a:schemeClr val="accent2"/>
                </a:solidFill>
                <a:latin typeface="Cambria" pitchFamily="18" charset="0"/>
              </a:rPr>
              <a:t>C</a:t>
            </a:r>
            <a:r>
              <a:rPr lang="ru-RU" sz="2200" b="1" i="1" dirty="0" smtClean="0">
                <a:solidFill>
                  <a:schemeClr val="accent2"/>
                </a:solidFill>
                <a:latin typeface="Cambria" pitchFamily="18" charset="0"/>
              </a:rPr>
              <a:t>уществует несколько самых больших торговых площадок</a:t>
            </a:r>
            <a:r>
              <a:rPr lang="en-US" sz="2200" b="1" i="1" dirty="0" smtClean="0">
                <a:solidFill>
                  <a:schemeClr val="accent2"/>
                </a:solidFill>
                <a:latin typeface="Cambria" pitchFamily="18" charset="0"/>
              </a:rPr>
              <a:t> </a:t>
            </a:r>
            <a:r>
              <a:rPr lang="ru-RU" sz="2200" dirty="0" smtClean="0">
                <a:latin typeface="Cambria" pitchFamily="18" charset="0"/>
              </a:rPr>
              <a:t>по продаже товаров из Китая . Работают </a:t>
            </a:r>
            <a:r>
              <a:rPr lang="ru-RU" sz="2200" dirty="0" smtClean="0"/>
              <a:t>они </a:t>
            </a:r>
            <a:r>
              <a:rPr lang="ru-RU" sz="2200" dirty="0" err="1" smtClean="0"/>
              <a:t>он-лайн</a:t>
            </a:r>
            <a:r>
              <a:rPr lang="ru-RU" sz="2200" dirty="0" smtClean="0"/>
              <a:t>. На данных торговых площадках широкий ассортимент – от иголки до электростанции. Можно найти как очень качественную продукцию, оригинальные бренды, так и реплики реплик. </a:t>
            </a:r>
          </a:p>
          <a:p>
            <a:pPr fontAlgn="base">
              <a:spcBef>
                <a:spcPts val="600"/>
              </a:spcBef>
            </a:pPr>
            <a:endParaRPr lang="ru-RU" sz="2200" dirty="0" smtClean="0"/>
          </a:p>
          <a:p>
            <a:pPr lvl="0">
              <a:spcBef>
                <a:spcPts val="600"/>
              </a:spcBef>
              <a:defRPr/>
            </a:pPr>
            <a:endParaRPr lang="ru-RU" sz="2200" b="1" dirty="0" smtClean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</a:pPr>
            <a:endParaRPr lang="ru-RU" sz="2200" b="1" dirty="0" smtClean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SzPct val="160000"/>
            </a:pPr>
            <a:r>
              <a:rPr lang="ru-RU" sz="2200" dirty="0" smtClean="0"/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160000"/>
              <a:buFont typeface="Wingdings" pitchFamily="2" charset="2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323528" y="1700808"/>
            <a:ext cx="8820472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160000"/>
              <a:buFont typeface="Wingdings" pitchFamily="2" charset="2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3"/>
          <p:cNvSpPr txBox="1">
            <a:spLocks/>
          </p:cNvSpPr>
          <p:nvPr/>
        </p:nvSpPr>
        <p:spPr>
          <a:xfrm>
            <a:off x="179512" y="3068960"/>
            <a:ext cx="896448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endParaRPr lang="ru-RU" sz="22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5229200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fontAlgn="base">
              <a:spcBef>
                <a:spcPts val="600"/>
              </a:spcBef>
            </a:pPr>
            <a:r>
              <a:rPr lang="en-US" dirty="0" smtClean="0"/>
              <a:t>Alibaba.com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27784" y="5229200"/>
            <a:ext cx="223224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fontAlgn="base">
              <a:spcBef>
                <a:spcPts val="600"/>
              </a:spcBef>
            </a:pPr>
            <a:r>
              <a:rPr lang="en-US" dirty="0" smtClean="0"/>
              <a:t>  Taobao.com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3608" y="6021288"/>
            <a:ext cx="252028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fontAlgn="base">
              <a:spcBef>
                <a:spcPts val="600"/>
              </a:spcBef>
            </a:pPr>
            <a:r>
              <a:rPr lang="en-US" dirty="0" smtClean="0"/>
              <a:t>aliexpress.com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3928" y="6021288"/>
            <a:ext cx="2232248" cy="677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fontAlgn="base">
              <a:spcBef>
                <a:spcPts val="600"/>
              </a:spcBef>
            </a:pPr>
            <a:r>
              <a:rPr lang="en-US" dirty="0" smtClean="0"/>
              <a:t>Rutaobao.com</a:t>
            </a:r>
            <a:endParaRPr lang="ru-RU" dirty="0" smtClean="0"/>
          </a:p>
        </p:txBody>
      </p:sp>
      <p:pic>
        <p:nvPicPr>
          <p:cNvPr id="10242" name="Picture 2" descr="C:\Users\Андрей\Desktop\china-continent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869160"/>
            <a:ext cx="2316957" cy="181655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3284984"/>
            <a:ext cx="3168352" cy="624439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на российском рынке стоимость приблизительно 20 т.р. </a:t>
            </a:r>
            <a:endParaRPr lang="ru-RU" dirty="0"/>
          </a:p>
        </p:txBody>
      </p:sp>
      <p:pic>
        <p:nvPicPr>
          <p:cNvPr id="9218" name="Picture 2" descr="C:\Users\Андрей\Desktop\Pl_Television_0031_1 копия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3456384" cy="2433157"/>
          </a:xfrm>
          <a:prstGeom prst="rect">
            <a:avLst/>
          </a:prstGeom>
          <a:noFill/>
        </p:spPr>
      </p:pic>
      <p:sp>
        <p:nvSpPr>
          <p:cNvPr id="8" name="Подзаголовок 3"/>
          <p:cNvSpPr txBox="1">
            <a:spLocks/>
          </p:cNvSpPr>
          <p:nvPr/>
        </p:nvSpPr>
        <p:spPr>
          <a:xfrm>
            <a:off x="251520" y="188640"/>
            <a:ext cx="3168352" cy="6244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160000"/>
              <a:buFont typeface="Wingdings" pitchFamily="2" charset="2"/>
              <a:buNone/>
              <a:tabLst/>
              <a:defRPr/>
            </a:pP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категории товаров массового спроса.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3"/>
          <p:cNvSpPr txBox="1">
            <a:spLocks/>
          </p:cNvSpPr>
          <p:nvPr/>
        </p:nvSpPr>
        <p:spPr>
          <a:xfrm>
            <a:off x="3923928" y="188640"/>
            <a:ext cx="4752528" cy="6244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buClrTx/>
              <a:buSzPct val="160000"/>
              <a:buFont typeface="Wingdings" pitchFamily="2" charset="2"/>
              <a:buNone/>
              <a:tabLst/>
              <a:defRPr/>
            </a:pP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категории уникальных товаров.</a:t>
            </a:r>
          </a:p>
          <a:p>
            <a:pPr>
              <a:buSzPct val="160000"/>
            </a:pPr>
            <a:r>
              <a:rPr lang="ru-RU" sz="1600" dirty="0" smtClean="0"/>
              <a:t>Пример детские игрушки: летающие рыбы или летающие феи, говорящие хомяки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160000"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2" name="Picture 6" descr="C:\Users\Андрей\Desktop\йц123й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909563"/>
            <a:ext cx="4845716" cy="2759797"/>
          </a:xfrm>
          <a:prstGeom prst="rect">
            <a:avLst/>
          </a:prstGeom>
          <a:noFill/>
        </p:spPr>
      </p:pic>
      <p:pic>
        <p:nvPicPr>
          <p:cNvPr id="9223" name="Picture 7" descr="C:\Users\Андрей\Desktop\12312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484784"/>
            <a:ext cx="4557836" cy="2304256"/>
          </a:xfrm>
          <a:prstGeom prst="rect">
            <a:avLst/>
          </a:prstGeom>
          <a:noFill/>
        </p:spPr>
      </p:pic>
      <p:pic>
        <p:nvPicPr>
          <p:cNvPr id="9224" name="Picture 8" descr="C:\Users\Андрей\Desktop\12312123123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933056"/>
            <a:ext cx="4968552" cy="27363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4165" y="820975"/>
            <a:ext cx="583264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Заключение</a:t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276872"/>
            <a:ext cx="8496944" cy="3528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7500" lnSpcReduction="20000"/>
          </a:bodyPr>
          <a:lstStyle/>
          <a:p>
            <a:pPr lvl="0">
              <a:spcBef>
                <a:spcPct val="0"/>
              </a:spcBef>
            </a:pPr>
            <a:r>
              <a:rPr lang="ru-RU" sz="4400" dirty="0" smtClean="0"/>
              <a:t>	Для начинающих предпринимателей самым сложным вопросом в создании интернет магазина является выбор товара.</a:t>
            </a:r>
          </a:p>
          <a:p>
            <a:pPr lvl="0">
              <a:spcBef>
                <a:spcPct val="0"/>
              </a:spcBef>
            </a:pPr>
            <a:r>
              <a:rPr lang="ru-RU" sz="4400" dirty="0" smtClean="0"/>
              <a:t>Чтобы сделать правильный выбор своей ниши нужно учитывать множество факторов, а также применять изложенные выше правила.</a:t>
            </a:r>
          </a:p>
          <a:p>
            <a:pPr lvl="0">
              <a:spcBef>
                <a:spcPct val="0"/>
              </a:spcBef>
            </a:pPr>
            <a:r>
              <a:rPr lang="ru-RU" sz="4400" dirty="0" smtClean="0"/>
              <a:t>Именно они помогут предпринимателям на начальном этапе не совершать ошибки в выборе товара.</a:t>
            </a:r>
          </a:p>
          <a:p>
            <a:pPr lvl="0">
              <a:spcBef>
                <a:spcPct val="0"/>
              </a:spcBef>
            </a:pPr>
            <a:endParaRPr lang="ru-RU" sz="4400" dirty="0" smtClean="0"/>
          </a:p>
          <a:p>
            <a:pPr lvl="0">
              <a:spcBef>
                <a:spcPct val="0"/>
              </a:spcBef>
            </a:pPr>
            <a:endParaRPr lang="ru-RU" sz="4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9321" y="1065055"/>
            <a:ext cx="4658735" cy="507762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39740"/>
            <a:ext cx="8568952" cy="624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>
                <a:latin typeface="+mj-lt"/>
              </a:rPr>
              <a:t>	</a:t>
            </a:r>
            <a:r>
              <a:rPr lang="ru-RU" sz="2700" b="1" i="1" dirty="0" smtClean="0">
                <a:solidFill>
                  <a:schemeClr val="accent2"/>
                </a:solidFill>
                <a:latin typeface="+mj-lt"/>
              </a:rPr>
              <a:t>Сфера </a:t>
            </a:r>
            <a:r>
              <a:rPr lang="ru-RU" sz="2700" b="1" i="1" dirty="0">
                <a:solidFill>
                  <a:schemeClr val="accent2"/>
                </a:solidFill>
                <a:latin typeface="+mj-lt"/>
              </a:rPr>
              <a:t>торговли</a:t>
            </a:r>
            <a:r>
              <a:rPr lang="ru-RU" sz="2700" dirty="0">
                <a:latin typeface="+mj-lt"/>
              </a:rPr>
              <a:t> различного рода продуктами </a:t>
            </a:r>
            <a:r>
              <a:rPr lang="ru-RU" sz="2700" b="1" i="1" dirty="0" smtClean="0">
                <a:solidFill>
                  <a:schemeClr val="accent2"/>
                </a:solidFill>
                <a:latin typeface="+mj-lt"/>
              </a:rPr>
              <a:t>через </a:t>
            </a:r>
            <a:r>
              <a:rPr lang="ru-RU" sz="2700" b="1" i="1" dirty="0">
                <a:solidFill>
                  <a:schemeClr val="accent2"/>
                </a:solidFill>
                <a:latin typeface="+mj-lt"/>
              </a:rPr>
              <a:t>интернет-магазины </a:t>
            </a:r>
            <a:r>
              <a:rPr lang="ru-RU" sz="2700" b="1" i="1" dirty="0" smtClean="0">
                <a:solidFill>
                  <a:schemeClr val="accent2"/>
                </a:solidFill>
                <a:latin typeface="+mj-lt"/>
              </a:rPr>
              <a:t>исследована </a:t>
            </a:r>
            <a:r>
              <a:rPr lang="ru-RU" sz="2700" b="1" i="1" dirty="0">
                <a:solidFill>
                  <a:schemeClr val="accent2"/>
                </a:solidFill>
                <a:latin typeface="+mj-lt"/>
              </a:rPr>
              <a:t>многими </a:t>
            </a:r>
            <a:r>
              <a:rPr lang="ru-RU" sz="2700" b="1" i="1" dirty="0" smtClean="0">
                <a:solidFill>
                  <a:schemeClr val="accent2"/>
                </a:solidFill>
                <a:latin typeface="+mj-lt"/>
              </a:rPr>
              <a:t>специалистами</a:t>
            </a:r>
            <a:r>
              <a:rPr lang="ru-RU" sz="2700" dirty="0" smtClean="0">
                <a:latin typeface="+mj-lt"/>
              </a:rPr>
              <a:t>: братьями Дементьевыми,</a:t>
            </a:r>
            <a:r>
              <a:rPr lang="ru-RU" sz="2700" b="1" dirty="0">
                <a:latin typeface="+mj-lt"/>
              </a:rPr>
              <a:t> </a:t>
            </a:r>
            <a:r>
              <a:rPr lang="ru-RU" sz="2700" dirty="0" smtClean="0">
                <a:latin typeface="+mj-lt"/>
              </a:rPr>
              <a:t>Владимиром Довгань, Евгением Гурьевым и др. Ими было </a:t>
            </a:r>
            <a:r>
              <a:rPr lang="ru-RU" sz="2700" dirty="0">
                <a:latin typeface="+mj-lt"/>
              </a:rPr>
              <a:t>разработано много методик, проведено много исследований. </a:t>
            </a:r>
            <a:endParaRPr lang="ru-RU" sz="2700" dirty="0" smtClean="0">
              <a:latin typeface="+mj-lt"/>
            </a:endParaRPr>
          </a:p>
          <a:p>
            <a:pPr fontAlgn="base">
              <a:spcBef>
                <a:spcPts val="720"/>
              </a:spcBef>
              <a:spcAft>
                <a:spcPts val="600"/>
              </a:spcAft>
            </a:pPr>
            <a:r>
              <a:rPr lang="ru-RU" sz="2700" dirty="0">
                <a:latin typeface="+mj-lt"/>
              </a:rPr>
              <a:t>	</a:t>
            </a:r>
            <a:r>
              <a:rPr lang="ru-RU" sz="2700" dirty="0" smtClean="0">
                <a:latin typeface="+mj-lt"/>
              </a:rPr>
              <a:t>Объединив </a:t>
            </a:r>
            <a:r>
              <a:rPr lang="ru-RU" sz="2700" dirty="0">
                <a:latin typeface="+mj-lt"/>
              </a:rPr>
              <a:t>личный опыт и опыт предыдущих специалистов, были </a:t>
            </a:r>
            <a:r>
              <a:rPr lang="ru-RU" sz="2700" b="1" i="1" dirty="0">
                <a:solidFill>
                  <a:schemeClr val="accent2"/>
                </a:solidFill>
                <a:latin typeface="+mj-lt"/>
              </a:rPr>
              <a:t>сформулированы основные правила</a:t>
            </a:r>
            <a:r>
              <a:rPr lang="ru-RU" sz="2700" dirty="0">
                <a:latin typeface="+mj-lt"/>
              </a:rPr>
              <a:t>, которые нужно учитывать на начальных стадиях предпринимательства, а именно </a:t>
            </a:r>
            <a:r>
              <a:rPr lang="ru-RU" sz="2700" b="1" i="1" dirty="0">
                <a:solidFill>
                  <a:schemeClr val="accent2"/>
                </a:solidFill>
                <a:latin typeface="+mj-lt"/>
              </a:rPr>
              <a:t>при выборе продукта и реализации его через интернет-магазин</a:t>
            </a:r>
            <a:r>
              <a:rPr lang="ru-RU" sz="2700" dirty="0">
                <a:latin typeface="+mj-lt"/>
              </a:rPr>
              <a:t>. Они достаточно очевидны, но, тем не менее, на старте очень многие совершают ошибки</a:t>
            </a:r>
            <a:r>
              <a:rPr lang="ru-RU" sz="2700" dirty="0" smtClean="0">
                <a:latin typeface="+mj-lt"/>
              </a:rPr>
              <a:t>.</a:t>
            </a:r>
          </a:p>
          <a:p>
            <a:pPr fontAlgn="base">
              <a:spcBef>
                <a:spcPts val="720"/>
              </a:spcBef>
            </a:pPr>
            <a:endParaRPr lang="ru-RU" sz="27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2119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04664"/>
            <a:ext cx="8568952" cy="116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720"/>
              </a:spcBef>
              <a:spcAft>
                <a:spcPts val="600"/>
              </a:spcAft>
            </a:pPr>
            <a:r>
              <a:rPr lang="ru-RU" sz="3200" b="1" dirty="0">
                <a:solidFill>
                  <a:srgbClr val="FFFF00"/>
                </a:solidFill>
              </a:rPr>
              <a:t>Изучение </a:t>
            </a:r>
            <a:r>
              <a:rPr lang="ru-RU" sz="3200" b="1" dirty="0" smtClean="0">
                <a:solidFill>
                  <a:srgbClr val="FFFF00"/>
                </a:solidFill>
              </a:rPr>
              <a:t>спроса</a:t>
            </a:r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/>
              <a:t>	</a:t>
            </a:r>
            <a:endParaRPr lang="ru-RU" sz="2700" b="1" i="1" dirty="0">
              <a:solidFill>
                <a:schemeClr val="accent2"/>
              </a:solidFill>
            </a:endParaRPr>
          </a:p>
        </p:txBody>
      </p:sp>
      <p:pic>
        <p:nvPicPr>
          <p:cNvPr id="3" name="Рисунок 2" descr="000b1g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412776"/>
            <a:ext cx="4762500" cy="4762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04664"/>
            <a:ext cx="8568952" cy="5827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20"/>
              </a:spcBef>
              <a:spcAft>
                <a:spcPts val="600"/>
              </a:spcAft>
            </a:pPr>
            <a:endParaRPr lang="ru-RU" sz="2700" dirty="0" smtClean="0"/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/>
              <a:t>	Перед </a:t>
            </a:r>
            <a:r>
              <a:rPr lang="ru-RU" sz="2700" dirty="0"/>
              <a:t>тем, как выбрать товар для интернет-магазина, </a:t>
            </a:r>
            <a:r>
              <a:rPr lang="ru-RU" sz="2700" b="1" i="1" dirty="0">
                <a:solidFill>
                  <a:schemeClr val="accent2"/>
                </a:solidFill>
              </a:rPr>
              <a:t>нужно хорошо изучить рынок</a:t>
            </a:r>
            <a:r>
              <a:rPr lang="ru-RU" sz="2700" dirty="0"/>
              <a:t>. Одна из основных ошибок начинающих интернет-магазинов как раз и заключается в том, что владельцы начинают работу без предварительных исследований и тестирований. </a:t>
            </a:r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/>
              <a:t>	</a:t>
            </a:r>
            <a:r>
              <a:rPr lang="ru-RU" sz="2700" dirty="0" smtClean="0"/>
              <a:t>При выборе </a:t>
            </a:r>
            <a:r>
              <a:rPr lang="ru-RU" sz="2700" dirty="0"/>
              <a:t>товара для своего сайта, в первую </a:t>
            </a:r>
            <a:r>
              <a:rPr lang="ru-RU" sz="2700" dirty="0" smtClean="0"/>
              <a:t>очередь нужно </a:t>
            </a:r>
            <a:r>
              <a:rPr lang="ru-RU" sz="2700" dirty="0"/>
              <a:t>обратить внимание на то, что пользователи ищут в интернете. Для изучения поисковых запросов </a:t>
            </a:r>
            <a:r>
              <a:rPr lang="ru-RU" sz="2700" b="1" i="1" dirty="0">
                <a:solidFill>
                  <a:schemeClr val="accent2"/>
                </a:solidFill>
              </a:rPr>
              <a:t>можно воспользоваться статистикой от поисковых систем «Яндекс» и Google.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548680"/>
            <a:ext cx="8568952" cy="1921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b="1" dirty="0" smtClean="0"/>
              <a:t>Изучение в «</a:t>
            </a:r>
            <a:r>
              <a:rPr lang="ru-RU" sz="2700" b="1" dirty="0" err="1" smtClean="0"/>
              <a:t>Яндексе</a:t>
            </a:r>
            <a:r>
              <a:rPr lang="ru-RU" sz="2700" b="1" dirty="0" smtClean="0"/>
              <a:t>»</a:t>
            </a:r>
            <a:endParaRPr lang="ru-RU" sz="2700" dirty="0" smtClean="0"/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/>
              <a:t>	У «</a:t>
            </a:r>
            <a:r>
              <a:rPr lang="ru-RU" sz="2700" dirty="0" err="1" smtClean="0"/>
              <a:t>Яндекса</a:t>
            </a:r>
            <a:r>
              <a:rPr lang="ru-RU" sz="2700" dirty="0" smtClean="0"/>
              <a:t>» есть система </a:t>
            </a:r>
            <a:r>
              <a:rPr lang="ru-RU" sz="2700" b="1" i="1" dirty="0" err="1" smtClean="0">
                <a:solidFill>
                  <a:schemeClr val="accent2"/>
                </a:solidFill>
              </a:rPr>
              <a:t>wordstat.yandex.ru</a:t>
            </a:r>
            <a:r>
              <a:rPr lang="ru-RU" sz="2700" dirty="0" smtClean="0"/>
              <a:t>, которая показывает, сколько пользователей искали тот или иной запрос за определенный период.</a:t>
            </a:r>
            <a:endParaRPr lang="ru-RU" sz="2700" b="1" i="1" dirty="0">
              <a:solidFill>
                <a:schemeClr val="accent2"/>
              </a:solidFill>
            </a:endParaRPr>
          </a:p>
        </p:txBody>
      </p:sp>
      <p:pic>
        <p:nvPicPr>
          <p:cNvPr id="4" name="Рисунок 3" descr="Изучение спрос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835292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5156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Изучение в </a:t>
            </a:r>
            <a:r>
              <a:rPr lang="ru-RU" sz="2800" b="1" dirty="0" err="1" smtClean="0"/>
              <a:t>Google</a:t>
            </a:r>
            <a:endParaRPr lang="en-US" sz="2800" b="1" dirty="0" smtClean="0"/>
          </a:p>
          <a:p>
            <a:r>
              <a:rPr lang="ru-RU" sz="2700" dirty="0" smtClean="0">
                <a:latin typeface="Cambria" pitchFamily="18" charset="0"/>
              </a:rPr>
              <a:t>Система </a:t>
            </a:r>
            <a:r>
              <a:rPr lang="en-US" sz="2700" b="1" i="1" dirty="0" smtClean="0">
                <a:solidFill>
                  <a:schemeClr val="accent2"/>
                </a:solidFill>
                <a:latin typeface="Cambria" pitchFamily="18" charset="0"/>
              </a:rPr>
              <a:t>Google </a:t>
            </a:r>
            <a:r>
              <a:rPr lang="en-US" sz="2700" b="1" i="1" dirty="0" err="1" smtClean="0">
                <a:solidFill>
                  <a:schemeClr val="accent2"/>
                </a:solidFill>
                <a:latin typeface="Cambria" pitchFamily="18" charset="0"/>
              </a:rPr>
              <a:t>Adwors</a:t>
            </a:r>
            <a:endParaRPr lang="en-US" sz="2700" b="1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endParaRPr lang="ru-RU" sz="2800" b="1" dirty="0" smtClean="0"/>
          </a:p>
        </p:txBody>
      </p:sp>
      <p:pic>
        <p:nvPicPr>
          <p:cNvPr id="4" name="Рисунок 3" descr="Безы1231231231мя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628800"/>
            <a:ext cx="8712968" cy="4857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9573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332656"/>
            <a:ext cx="8568952" cy="196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800" b="1" dirty="0" smtClean="0">
                <a:latin typeface="+mj-lt"/>
              </a:rPr>
              <a:t>Изучение в </a:t>
            </a:r>
            <a:r>
              <a:rPr lang="ru-RU" sz="2800" b="1" dirty="0" err="1" smtClean="0">
                <a:latin typeface="+mj-lt"/>
              </a:rPr>
              <a:t>Google</a:t>
            </a:r>
            <a:endParaRPr lang="en-US" sz="2800" b="1" dirty="0" smtClean="0">
              <a:latin typeface="+mj-lt"/>
            </a:endParaRPr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>
                <a:latin typeface="+mj-lt"/>
              </a:rPr>
              <a:t>	Система </a:t>
            </a:r>
            <a:r>
              <a:rPr lang="en-US" sz="2700" b="1" i="1" dirty="0" smtClean="0">
                <a:solidFill>
                  <a:schemeClr val="accent2"/>
                </a:solidFill>
                <a:latin typeface="Cambria" pitchFamily="18" charset="0"/>
              </a:rPr>
              <a:t>Google Trends</a:t>
            </a:r>
            <a:r>
              <a:rPr lang="ru-RU" sz="2700" dirty="0" smtClean="0">
                <a:latin typeface="+mj-lt"/>
              </a:rPr>
              <a:t>, где отображаются </a:t>
            </a:r>
            <a:r>
              <a:rPr lang="ru-RU" sz="2700" b="1" i="1" dirty="0" smtClean="0">
                <a:solidFill>
                  <a:schemeClr val="accent2"/>
                </a:solidFill>
                <a:latin typeface="+mj-lt"/>
              </a:rPr>
              <a:t>графические данные </a:t>
            </a:r>
            <a:r>
              <a:rPr lang="ru-RU" sz="2700" dirty="0" smtClean="0">
                <a:latin typeface="+mj-lt"/>
              </a:rPr>
              <a:t>по запросам. </a:t>
            </a:r>
            <a:r>
              <a:rPr lang="ru-RU" sz="2800" dirty="0" smtClean="0">
                <a:latin typeface="+mj-lt"/>
              </a:rPr>
              <a:t>Можно отследить динамику за любой период времени.</a:t>
            </a:r>
            <a:endParaRPr lang="ru-RU" sz="2800" b="1" dirty="0" smtClean="0"/>
          </a:p>
        </p:txBody>
      </p:sp>
      <p:pic>
        <p:nvPicPr>
          <p:cNvPr id="6" name="Рисунок 5" descr="C:\Users\Андрей\Desktop\12131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84249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94336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8568952" cy="6535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b="1" dirty="0" smtClean="0"/>
              <a:t>Изучение спроса на товар по купонным сайтам.</a:t>
            </a:r>
            <a:endParaRPr lang="ru-RU" sz="2700" dirty="0" smtClean="0"/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/>
              <a:t>	На данный момент существует много </a:t>
            </a:r>
            <a:r>
              <a:rPr lang="ru-RU" sz="2700" b="1" i="1" dirty="0" smtClean="0">
                <a:solidFill>
                  <a:schemeClr val="accent2"/>
                </a:solidFill>
              </a:rPr>
              <a:t>купонных сайтов</a:t>
            </a:r>
            <a:r>
              <a:rPr lang="ru-RU" sz="2700" dirty="0" smtClean="0"/>
              <a:t>, которые имеют свою большую базу подписчиков и активно продают разного рода продукты с большими скидками.</a:t>
            </a:r>
          </a:p>
          <a:p>
            <a:pPr>
              <a:spcBef>
                <a:spcPts val="720"/>
              </a:spcBef>
              <a:spcAft>
                <a:spcPts val="600"/>
              </a:spcAft>
            </a:pPr>
            <a:r>
              <a:rPr lang="ru-RU" sz="2700" dirty="0" smtClean="0"/>
              <a:t>	</a:t>
            </a:r>
            <a:r>
              <a:rPr lang="ru-RU" sz="2700" b="1" i="1" dirty="0" smtClean="0">
                <a:solidFill>
                  <a:schemeClr val="accent2"/>
                </a:solidFill>
              </a:rPr>
              <a:t>Лучше изучать статистику приобретаемых товаров на международных купонных сайтах</a:t>
            </a:r>
            <a:r>
              <a:rPr lang="ru-RU" sz="2700" dirty="0" smtClean="0"/>
              <a:t>, так как тренды приходят в Россию именно оттуда.</a:t>
            </a:r>
          </a:p>
          <a:p>
            <a:pPr lvl="0"/>
            <a:r>
              <a:rPr lang="ru-RU" sz="2700" dirty="0" smtClean="0"/>
              <a:t>1) </a:t>
            </a:r>
            <a:r>
              <a:rPr lang="ru-RU" sz="2700" dirty="0" err="1" smtClean="0"/>
              <a:t>Groupon.com</a:t>
            </a:r>
            <a:endParaRPr lang="ru-RU" sz="2700" dirty="0" smtClean="0"/>
          </a:p>
          <a:p>
            <a:pPr lvl="0"/>
            <a:r>
              <a:rPr lang="ru-RU" sz="2700" dirty="0" smtClean="0"/>
              <a:t>2) </a:t>
            </a:r>
            <a:r>
              <a:rPr lang="ru-RU" sz="2700" dirty="0" err="1" smtClean="0"/>
              <a:t>Групон.ру</a:t>
            </a:r>
            <a:endParaRPr lang="ru-RU" sz="2700" dirty="0" smtClean="0"/>
          </a:p>
          <a:p>
            <a:pPr lvl="0"/>
            <a:r>
              <a:rPr lang="ru-RU" sz="2700" dirty="0" smtClean="0"/>
              <a:t>3) </a:t>
            </a:r>
            <a:r>
              <a:rPr lang="ru-RU" sz="2700" dirty="0" err="1" smtClean="0"/>
              <a:t>Биглион.ру</a:t>
            </a:r>
            <a:endParaRPr lang="ru-RU" sz="2700" dirty="0" smtClean="0"/>
          </a:p>
          <a:p>
            <a:pPr lvl="0"/>
            <a:r>
              <a:rPr lang="ru-RU" sz="2700" dirty="0" smtClean="0"/>
              <a:t>4) </a:t>
            </a:r>
            <a:r>
              <a:rPr lang="ru-RU" sz="2700" dirty="0" err="1" smtClean="0"/>
              <a:t>Купикупон.ру</a:t>
            </a:r>
            <a:endParaRPr lang="ru-RU" sz="2700" dirty="0" smtClean="0"/>
          </a:p>
          <a:p>
            <a:pPr lvl="0"/>
            <a:r>
              <a:rPr lang="ru-RU" sz="2700" dirty="0" smtClean="0"/>
              <a:t>5) </a:t>
            </a:r>
            <a:r>
              <a:rPr lang="ru-RU" sz="2700" dirty="0" err="1" smtClean="0"/>
              <a:t>Выгода.ру</a:t>
            </a:r>
            <a:endParaRPr lang="ru-RU" sz="2700" dirty="0"/>
          </a:p>
        </p:txBody>
      </p:sp>
    </p:spTree>
    <p:extLst>
      <p:ext uri="{BB962C8B-B14F-4D97-AF65-F5344CB8AC3E}">
        <p14:creationId xmlns="" xmlns:p14="http://schemas.microsoft.com/office/powerpoint/2010/main" val="3459978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2070</TotalTime>
  <Words>397</Words>
  <Application>Microsoft Office PowerPoint</Application>
  <PresentationFormat>Экран (4:3)</PresentationFormat>
  <Paragraphs>102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Kilter</vt:lpstr>
      <vt:lpstr>Выбор товара на международном рынке для реализации через интернет-магазин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Исследование рынка  </vt:lpstr>
      <vt:lpstr>Слайд 12</vt:lpstr>
      <vt:lpstr>Слайд 13</vt:lpstr>
      <vt:lpstr>Оценка конкуренции  </vt:lpstr>
      <vt:lpstr>  Перед открытием интернет-магазина недостаточно просто выбрать, какой товар в нём продавать, нужно оценить и конкуренцию в этой нише.   Рынок должен быть неконкурентным.  Начинать бизнес с торговли телефонами или фотоаппаратами — это самоубийство. Вы ничего не продадите, потому что на рынке уже действуют сотни конкурентов и вам придётся тратить слишком много сил, чтобы убедить покупателя купить у вас, а не у них.</vt:lpstr>
      <vt:lpstr>Качества товара и потребительские свойства </vt:lpstr>
      <vt:lpstr>Несколько правил как выбрать товар для интернет-магазина, которые помогут на начальном этапе. </vt:lpstr>
      <vt:lpstr>Финансовые возможности при выборе товара для интернет-магазина  </vt:lpstr>
      <vt:lpstr>Слайд 19</vt:lpstr>
      <vt:lpstr>Слайд 20</vt:lpstr>
      <vt:lpstr>Слайд 21</vt:lpstr>
      <vt:lpstr>Заключение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инструменты управления инновациями в Финляндии.</dc:title>
  <dc:creator>Nadezhda</dc:creator>
  <cp:lastModifiedBy>Андрей</cp:lastModifiedBy>
  <cp:revision>112</cp:revision>
  <dcterms:created xsi:type="dcterms:W3CDTF">2013-09-23T14:46:49Z</dcterms:created>
  <dcterms:modified xsi:type="dcterms:W3CDTF">2013-12-17T18:16:55Z</dcterms:modified>
</cp:coreProperties>
</file>