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strategy2020.rian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016223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Федеральное государственное образовательное бюджетное</a:t>
            </a:r>
            <a:br>
              <a:rPr lang="ru-RU" sz="1800" b="1" dirty="0" smtClean="0">
                <a:latin typeface="Cambria" pitchFamily="18" charset="0"/>
                <a:ea typeface="Cambria Math" pitchFamily="18" charset="0"/>
              </a:rPr>
            </a:br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 учреждение </a:t>
            </a:r>
            <a:br>
              <a:rPr lang="ru-RU" sz="1800" b="1" dirty="0" smtClean="0">
                <a:latin typeface="Cambria" pitchFamily="18" charset="0"/>
                <a:ea typeface="Cambria Math" pitchFamily="18" charset="0"/>
              </a:rPr>
            </a:br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высшего профессионального образования </a:t>
            </a:r>
            <a:br>
              <a:rPr lang="ru-RU" sz="1800" b="1" dirty="0" smtClean="0">
                <a:latin typeface="Cambria" pitchFamily="18" charset="0"/>
                <a:ea typeface="Cambria Math" pitchFamily="18" charset="0"/>
              </a:rPr>
            </a:br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«Финансовый университет  при Правительстве</a:t>
            </a:r>
            <a:br>
              <a:rPr lang="ru-RU" sz="1800" b="1" dirty="0" smtClean="0">
                <a:latin typeface="Cambria" pitchFamily="18" charset="0"/>
                <a:ea typeface="Cambria Math" pitchFamily="18" charset="0"/>
              </a:rPr>
            </a:br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 Российской Федерации» </a:t>
            </a:r>
            <a:br>
              <a:rPr lang="ru-RU" sz="1800" b="1" dirty="0" smtClean="0">
                <a:latin typeface="Cambria" pitchFamily="18" charset="0"/>
                <a:ea typeface="Cambria Math" pitchFamily="18" charset="0"/>
              </a:rPr>
            </a:br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(</a:t>
            </a:r>
            <a:r>
              <a:rPr lang="ru-RU" sz="1800" b="1" dirty="0" err="1" smtClean="0">
                <a:latin typeface="Cambria" pitchFamily="18" charset="0"/>
                <a:ea typeface="Cambria Math" pitchFamily="18" charset="0"/>
              </a:rPr>
              <a:t>Финуниверситет</a:t>
            </a:r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) </a:t>
            </a:r>
            <a:br>
              <a:rPr lang="ru-RU" sz="1800" b="1" dirty="0" smtClean="0">
                <a:latin typeface="Cambria" pitchFamily="18" charset="0"/>
                <a:ea typeface="Cambria Math" pitchFamily="18" charset="0"/>
              </a:rPr>
            </a:br>
            <a:r>
              <a:rPr lang="ru-RU" sz="1800" b="1" dirty="0" smtClean="0">
                <a:latin typeface="Cambria" pitchFamily="18" charset="0"/>
                <a:ea typeface="Cambria Math" pitchFamily="18" charset="0"/>
              </a:rPr>
              <a:t>Тульский филиал </a:t>
            </a:r>
            <a:r>
              <a:rPr lang="ru-RU" sz="1800" b="1" dirty="0" err="1" smtClean="0">
                <a:latin typeface="Cambria" pitchFamily="18" charset="0"/>
                <a:ea typeface="Cambria Math" pitchFamily="18" charset="0"/>
              </a:rPr>
              <a:t>Финуниверситета</a:t>
            </a:r>
            <a:endParaRPr lang="ru-RU" sz="1800" b="1" dirty="0">
              <a:latin typeface="Cambria" pitchFamily="18" charset="0"/>
              <a:ea typeface="Cambria Math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920880" cy="4248472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sz="5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приоритеты государственной политики в жилищной сфере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Выполнила: студентка 3 курса</a:t>
            </a:r>
          </a:p>
          <a:p>
            <a:pPr algn="r"/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бакалавр экономики </a:t>
            </a:r>
          </a:p>
          <a:p>
            <a:pPr algn="r"/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факультет </a:t>
            </a:r>
            <a:r>
              <a:rPr lang="ru-RU" sz="26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БУАиА</a:t>
            </a:r>
            <a:endParaRPr lang="ru-RU" sz="26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  <a:p>
            <a:pPr algn="r"/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группа  вечерняя</a:t>
            </a:r>
          </a:p>
          <a:p>
            <a:pPr algn="r"/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Лукина Н.В.</a:t>
            </a:r>
          </a:p>
          <a:p>
            <a:pPr algn="r"/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</a:p>
          <a:p>
            <a:pPr algn="r"/>
            <a:endParaRPr lang="ru-RU" sz="26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Times New Roman" pitchFamily="18" charset="0"/>
            </a:endParaRPr>
          </a:p>
          <a:p>
            <a:pPr algn="l"/>
            <a:r>
              <a:rPr lang="ru-RU" sz="2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                                                                Преподаватель: Баринова В. И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Состав подпрограмм государственной политики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«Создание условий для обеспечения доступным и комфортным жильём граждан России»</a:t>
            </a:r>
          </a:p>
          <a:p>
            <a:r>
              <a:rPr lang="ru-RU" dirty="0" smtClean="0"/>
              <a:t>«Создание условий для обеспечения качественными услугами ЖКХ граждан России»</a:t>
            </a:r>
          </a:p>
          <a:p>
            <a:r>
              <a:rPr lang="ru-RU" dirty="0" smtClean="0"/>
              <a:t>«Обеспечение реализации государственной программы»</a:t>
            </a:r>
          </a:p>
          <a:p>
            <a:r>
              <a:rPr lang="ru-RU" dirty="0" smtClean="0"/>
              <a:t>Федеральная целевая программа «Жилище» на 2011–2015 годы</a:t>
            </a:r>
          </a:p>
          <a:p>
            <a:r>
              <a:rPr lang="ru-RU" dirty="0" smtClean="0"/>
              <a:t>Федеральная целевая программа «Чистая вода» на 2011–2017 годы</a:t>
            </a: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Эксперты считают, что необходимо перейти от стратегической цели наращивания объемов жилищного строительства к более приоритетной цели – созданию комфортной среды жизнедеятельности человека, которая не только позволяет удовлетворять жилищные потребности, но и обеспечивает высокое качество жизни в целом</a:t>
            </a:r>
            <a:r>
              <a:rPr lang="ru-RU" b="1" i="1" dirty="0" smtClean="0"/>
              <a:t>. </a:t>
            </a:r>
            <a:endParaRPr lang="ru-RU" dirty="0" smtClean="0"/>
          </a:p>
          <a:p>
            <a:r>
              <a:rPr lang="ru-RU" b="1" dirty="0" smtClean="0"/>
              <a:t>В таких условиях основной задачей становится не увеличение числа новых жилых единиц, а замещение наиболее старого и неблагоустроенного жилищного фонда новым, отвечающим современным требованиям, а также модернизация уже существующего фонда, повышение качества городской среды в целом.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5662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1. Федеральный закон «О государственном прогнозировании программах социально-экономического развития Российской Федерации» № 30 от 20 июля 1995 г. № 30.</a:t>
            </a:r>
          </a:p>
          <a:p>
            <a:r>
              <a:rPr lang="ru-RU" dirty="0" smtClean="0"/>
              <a:t>2. Государственное регулирование рыночной экономики: Учебник. - Изд. 3-е, доп. и </a:t>
            </a:r>
            <a:r>
              <a:rPr lang="ru-RU" dirty="0" err="1" smtClean="0"/>
              <a:t>перераб</a:t>
            </a:r>
            <a:r>
              <a:rPr lang="ru-RU" dirty="0" smtClean="0"/>
              <a:t>. / Под. ред. В.И. </a:t>
            </a:r>
            <a:r>
              <a:rPr lang="ru-RU" dirty="0" err="1" smtClean="0"/>
              <a:t>Кушлина</a:t>
            </a:r>
            <a:r>
              <a:rPr lang="ru-RU" dirty="0" smtClean="0"/>
              <a:t>. – М.: Изд-во РАГС, 2010.   </a:t>
            </a:r>
          </a:p>
          <a:p>
            <a:r>
              <a:rPr lang="ru-RU" dirty="0" smtClean="0"/>
              <a:t>3.Концепция</a:t>
            </a:r>
            <a:r>
              <a:rPr lang="ru-RU" b="1" dirty="0" smtClean="0"/>
              <a:t> </a:t>
            </a:r>
            <a:r>
              <a:rPr lang="ru-RU" dirty="0" smtClean="0"/>
              <a:t>долгосрочного социально-экономического развития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Российской Федерации (на период до 2020 г.)</a:t>
            </a:r>
            <a:r>
              <a:rPr lang="ru-RU" b="1" dirty="0" smtClean="0"/>
              <a:t>  </a:t>
            </a:r>
            <a:r>
              <a:rPr lang="ru-RU" dirty="0" smtClean="0"/>
              <a:t>(Утверждена распоряжением Правительства РФ от 17 ноября 2008 г.,  № 1662-р). –  </a:t>
            </a:r>
            <a:r>
              <a:rPr lang="ru-RU" u="sng" dirty="0" smtClean="0"/>
              <a:t>http://www.government.ru</a:t>
            </a:r>
            <a:r>
              <a:rPr lang="ru-RU" dirty="0" smtClean="0"/>
              <a:t>/ </a:t>
            </a:r>
          </a:p>
          <a:p>
            <a:r>
              <a:rPr lang="ru-RU" dirty="0" smtClean="0"/>
              <a:t>4. Материалы сайта «СТРАТЕГИЯ-2020: Стратегия социально-экономического развития страны до 2020 года»:  </a:t>
            </a:r>
            <a:r>
              <a:rPr lang="ru-RU" u="sng" dirty="0" smtClean="0">
                <a:hlinkClick r:id="rId2"/>
              </a:rPr>
              <a:t>http://strategy2020.rian.ru/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>
                <a:latin typeface="Cambria" pitchFamily="18" charset="0"/>
              </a:rPr>
              <a:t>Содержание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Cambria" pitchFamily="18" charset="0"/>
              </a:rPr>
              <a:t>Цели презентации</a:t>
            </a:r>
          </a:p>
          <a:p>
            <a:r>
              <a:rPr lang="ru-RU" sz="2400" dirty="0" smtClean="0">
                <a:latin typeface="Cambria" pitchFamily="18" charset="0"/>
              </a:rPr>
              <a:t>Распоряжение Правительства РФ от 30 ноября 2013г. № 2227-р</a:t>
            </a:r>
          </a:p>
          <a:p>
            <a:r>
              <a:rPr lang="ru-RU" sz="2400" dirty="0" smtClean="0">
                <a:latin typeface="Cambria" pitchFamily="18" charset="0"/>
              </a:rPr>
              <a:t>Главные приоритеты государственной программы</a:t>
            </a:r>
          </a:p>
          <a:p>
            <a:r>
              <a:rPr lang="ru-RU" sz="2400" dirty="0" smtClean="0">
                <a:latin typeface="Cambria" pitchFamily="18" charset="0"/>
              </a:rPr>
              <a:t>Этапы и сроки реализации программы</a:t>
            </a:r>
          </a:p>
          <a:p>
            <a:r>
              <a:rPr lang="ru-RU" sz="2400" dirty="0" smtClean="0">
                <a:latin typeface="Cambria" pitchFamily="18" charset="0"/>
              </a:rPr>
              <a:t>Документы, </a:t>
            </a:r>
            <a:r>
              <a:rPr lang="ru-RU" sz="2400" dirty="0" smtClean="0">
                <a:latin typeface="Cambria" pitchFamily="18" charset="0"/>
              </a:rPr>
              <a:t>определяющие приоритеты и цели государственной программы</a:t>
            </a:r>
          </a:p>
          <a:p>
            <a:r>
              <a:rPr lang="ru-RU" sz="2400" dirty="0" smtClean="0">
                <a:latin typeface="Cambria" pitchFamily="18" charset="0"/>
              </a:rPr>
              <a:t>Основные ожидаемые конечные результаты государственной программы</a:t>
            </a:r>
          </a:p>
          <a:p>
            <a:r>
              <a:rPr lang="ru-RU" sz="2400" dirty="0" smtClean="0">
                <a:latin typeface="Cambria" pitchFamily="18" charset="0"/>
              </a:rPr>
              <a:t>Основные цели государственной программы</a:t>
            </a:r>
          </a:p>
          <a:p>
            <a:r>
              <a:rPr lang="ru-RU" sz="2400" dirty="0" smtClean="0">
                <a:latin typeface="Cambria" pitchFamily="18" charset="0"/>
              </a:rPr>
              <a:t>Состав подпрограмм государственной политики</a:t>
            </a:r>
          </a:p>
          <a:p>
            <a:r>
              <a:rPr lang="ru-RU" sz="2400" dirty="0" smtClean="0">
                <a:latin typeface="Cambria" pitchFamily="18" charset="0"/>
              </a:rPr>
              <a:t>Заключение</a:t>
            </a:r>
          </a:p>
          <a:p>
            <a:r>
              <a:rPr lang="ru-RU" sz="2400" dirty="0" smtClean="0">
                <a:latin typeface="Cambria" pitchFamily="18" charset="0"/>
              </a:rPr>
              <a:t>Список литературы</a:t>
            </a: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" pitchFamily="18" charset="0"/>
              </a:rPr>
              <a:t>Цели презентации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" pitchFamily="18" charset="0"/>
              </a:rPr>
              <a:t>Определить направления государственной политики в жилищной сфере</a:t>
            </a:r>
          </a:p>
          <a:p>
            <a:r>
              <a:rPr lang="ru-RU" dirty="0" smtClean="0">
                <a:latin typeface="Cambria" pitchFamily="18" charset="0"/>
              </a:rPr>
              <a:t>Выделить основные приоритеты государственной политики в жилищной сфере</a:t>
            </a:r>
          </a:p>
          <a:p>
            <a:r>
              <a:rPr lang="ru-RU" dirty="0" smtClean="0">
                <a:latin typeface="Cambria" pitchFamily="18" charset="0"/>
              </a:rPr>
              <a:t>Рассмотреть проблемы и пути решения доступности жилья в РФ</a:t>
            </a:r>
            <a:endParaRPr lang="ru-RU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Распоряжение Правительства РФ от 30 ноября 2013 г. №2227-р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Государственная программа Российской Федерации «Обеспечение доступным и комфортным жильем и коммунальными услугами граждан Российской Федерации»</a:t>
            </a:r>
            <a:endParaRPr lang="ru-RU" sz="4000" dirty="0"/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Главные приоритеты государственной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Улучшение жилищных условий граждан России</a:t>
            </a:r>
          </a:p>
          <a:p>
            <a:r>
              <a:rPr lang="ru-RU" sz="3600" dirty="0" smtClean="0"/>
              <a:t>Повышение качества услуг, предоставляемых жилищно-коммунальным комплексом</a:t>
            </a:r>
          </a:p>
          <a:p>
            <a:r>
              <a:rPr lang="ru-RU" sz="3600" dirty="0" smtClean="0"/>
              <a:t>Обеспечение жильем отдельных категорий граждан</a:t>
            </a:r>
            <a:endParaRPr lang="ru-RU" sz="3600" dirty="0"/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dirty="0" smtClean="0"/>
              <a:t>Этапы и сроки реализации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03248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Срок реализации 2013 -2020  годы</a:t>
            </a:r>
          </a:p>
          <a:p>
            <a:r>
              <a:rPr lang="ru-RU" sz="4000" dirty="0" smtClean="0"/>
              <a:t>Этап 1: 2013 – 2015 годы</a:t>
            </a:r>
          </a:p>
          <a:p>
            <a:r>
              <a:rPr lang="ru-RU" sz="4000" dirty="0" smtClean="0"/>
              <a:t>Этап 2: 2016 – 2017 годы</a:t>
            </a:r>
          </a:p>
          <a:p>
            <a:r>
              <a:rPr lang="ru-RU" sz="4000" dirty="0" smtClean="0"/>
              <a:t>Этап 3: 2018 – 2020 годы</a:t>
            </a:r>
            <a:endParaRPr lang="ru-RU" sz="4000" dirty="0"/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idx="4294967295"/>
          </p:nvPr>
        </p:nvSpPr>
        <p:spPr>
          <a:xfrm>
            <a:off x="395536" y="404664"/>
            <a:ext cx="8424936" cy="5904656"/>
          </a:xfrm>
        </p:spPr>
        <p:txBody>
          <a:bodyPr>
            <a:normAutofit/>
          </a:bodyPr>
          <a:lstStyle/>
          <a:p>
            <a:r>
              <a:rPr lang="ru-RU" dirty="0" smtClean="0"/>
              <a:t>Приоритеты и цели государственной политики в жилищной и жилищно-коммунальной сферах определены в соответствии с Указом Президента Российской Федерации от 7 мая 2012 г. N 600 "О мерах по обеспечению граждан Российской Федерации доступным и комфортным жильем и повышению качества жилищно-коммунальных услуг", а также Концепцией долгосрочного социально-экономического развития Российской Федерации на период до 2020 года, утвержденной распоряжением Правительства Российской Федерации от 17 ноября 2008 года N 1662-р.</a:t>
            </a: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Autofit/>
          </a:bodyPr>
          <a:lstStyle/>
          <a:p>
            <a:r>
              <a:rPr lang="ru-RU" sz="2800" dirty="0" smtClean="0"/>
              <a:t>Основные ожидаемые конечные результаты Государственной программы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Доступное  и качественное жилье населению</a:t>
            </a:r>
          </a:p>
          <a:p>
            <a:r>
              <a:rPr lang="ru-RU" sz="2400" dirty="0" smtClean="0"/>
              <a:t>Улучшение демографической ситуации в стране, реализации эффективной миграционной политики, снижения социальной напряженности в обществе</a:t>
            </a:r>
          </a:p>
          <a:p>
            <a:r>
              <a:rPr lang="ru-RU" sz="2400" dirty="0" smtClean="0"/>
              <a:t>Увеличение доли граждан, имеющих возможность с помощью собственных и заемных средств приобрести или снять необходимое жилье на рынке, построить индивидуальное жилье</a:t>
            </a:r>
          </a:p>
          <a:p>
            <a:r>
              <a:rPr lang="ru-RU" sz="2400" dirty="0" smtClean="0"/>
              <a:t>Снижение доли домохозяйств, совместно проживающих в одном жилом помещении</a:t>
            </a:r>
          </a:p>
          <a:p>
            <a:r>
              <a:rPr lang="ru-RU" sz="2400" dirty="0" smtClean="0"/>
              <a:t>Отсутствие ветхого и аварийного жилищного фонда</a:t>
            </a:r>
          </a:p>
          <a:p>
            <a:r>
              <a:rPr lang="ru-RU" sz="2400" dirty="0" smtClean="0"/>
              <a:t>Повышение удовлетворенности населения Российской Федерации уровнем жилищно-коммунального обслуживания</a:t>
            </a:r>
            <a:endParaRPr lang="ru-RU" sz="2400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цели государственной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Повышение доступности жилья и качества жилищного обеспечения населения, в том числе с учётом исполнения государственных обязательств по обеспечению жильём отдельных категорий граждан, а также повышение качества и надёжности предоставления жилищно-коммунальных услуг населению.</a:t>
            </a:r>
            <a:endParaRPr lang="ru-RU" sz="3200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133</TotalTime>
  <Words>574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Федеральное государственное образовательное бюджетное  учреждение  высшего профессионального образования  «Финансовый университет  при Правительстве  Российской Федерации»  (Финуниверситет)  Тульский филиал Финуниверситета</vt:lpstr>
      <vt:lpstr>Содержание</vt:lpstr>
      <vt:lpstr>Цели презентации</vt:lpstr>
      <vt:lpstr>Распоряжение Правительства РФ от 30 ноября 2013 г. №2227-р</vt:lpstr>
      <vt:lpstr>Главные приоритеты государственной программы</vt:lpstr>
      <vt:lpstr>Этапы и сроки реализации программы</vt:lpstr>
      <vt:lpstr>Слайд 7</vt:lpstr>
      <vt:lpstr>Основные ожидаемые конечные результаты Государственной программы</vt:lpstr>
      <vt:lpstr>Основные цели государственной программы</vt:lpstr>
      <vt:lpstr>Состав подпрограмм государственной политики</vt:lpstr>
      <vt:lpstr>Заключение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государственное образовательное учреждение высшего профессионального образования</dc:title>
  <dc:creator>Луна</dc:creator>
  <cp:lastModifiedBy>Пользователь Windows</cp:lastModifiedBy>
  <cp:revision>15</cp:revision>
  <dcterms:created xsi:type="dcterms:W3CDTF">2013-11-27T18:51:54Z</dcterms:created>
  <dcterms:modified xsi:type="dcterms:W3CDTF">2014-01-09T18:51:32Z</dcterms:modified>
</cp:coreProperties>
</file>