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401FB-FC58-43FB-9777-F71C7F094679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289F70D-C2DE-41B7-AE4D-6BF768393261}">
      <dgm:prSet phldrT="[Текст]" custT="1"/>
      <dgm:spPr/>
      <dgm:t>
        <a:bodyPr/>
        <a:lstStyle/>
        <a:p>
          <a:r>
            <a:rPr lang="ru-RU" sz="3200" b="1" dirty="0"/>
            <a:t>Оборотные активы</a:t>
          </a:r>
        </a:p>
      </dgm:t>
    </dgm:pt>
    <dgm:pt modelId="{F70444CF-675B-48C0-99F1-1C3B0B441E75}" type="parTrans" cxnId="{7DE62A6F-9319-42CD-8281-3F2F5804CA9F}">
      <dgm:prSet/>
      <dgm:spPr/>
      <dgm:t>
        <a:bodyPr/>
        <a:lstStyle/>
        <a:p>
          <a:endParaRPr lang="ru-RU"/>
        </a:p>
      </dgm:t>
    </dgm:pt>
    <dgm:pt modelId="{2634C11B-094B-4776-B642-23144A28E407}" type="sibTrans" cxnId="{7DE62A6F-9319-42CD-8281-3F2F5804CA9F}">
      <dgm:prSet/>
      <dgm:spPr/>
      <dgm:t>
        <a:bodyPr/>
        <a:lstStyle/>
        <a:p>
          <a:endParaRPr lang="ru-RU"/>
        </a:p>
      </dgm:t>
    </dgm:pt>
    <dgm:pt modelId="{E7B75D13-C5DA-4E56-9A42-C1F1AED6128A}">
      <dgm:prSet phldrT="[Текст]" custT="1"/>
      <dgm:spPr/>
      <dgm:t>
        <a:bodyPr/>
        <a:lstStyle/>
        <a:p>
          <a:r>
            <a:rPr lang="ru-RU" sz="1600" b="1" dirty="0"/>
            <a:t>Запасы сырья, материалы и полуфабрикаты</a:t>
          </a:r>
          <a:endParaRPr lang="ru-RU" sz="1600" dirty="0"/>
        </a:p>
      </dgm:t>
    </dgm:pt>
    <dgm:pt modelId="{B2840BB2-1007-40D2-AEBC-7AFB41B1EE84}" type="parTrans" cxnId="{965CFA08-7083-4251-8F1C-D1FA4FC6AF24}">
      <dgm:prSet/>
      <dgm:spPr/>
      <dgm:t>
        <a:bodyPr/>
        <a:lstStyle/>
        <a:p>
          <a:endParaRPr lang="ru-RU"/>
        </a:p>
      </dgm:t>
    </dgm:pt>
    <dgm:pt modelId="{3D2C867F-8569-4E35-AFAD-89A51F2E7057}" type="sibTrans" cxnId="{965CFA08-7083-4251-8F1C-D1FA4FC6AF24}">
      <dgm:prSet/>
      <dgm:spPr/>
      <dgm:t>
        <a:bodyPr/>
        <a:lstStyle/>
        <a:p>
          <a:endParaRPr lang="ru-RU"/>
        </a:p>
      </dgm:t>
    </dgm:pt>
    <dgm:pt modelId="{41925C5C-D74D-48D5-87F2-1B115AD6E7EC}">
      <dgm:prSet phldrT="[Текст]" custT="1"/>
      <dgm:spPr/>
      <dgm:t>
        <a:bodyPr/>
        <a:lstStyle/>
        <a:p>
          <a:r>
            <a:rPr lang="ru-RU" sz="1600" b="1" dirty="0"/>
            <a:t>Запасы произведенной, готовой продукции</a:t>
          </a:r>
          <a:endParaRPr lang="ru-RU" sz="1600" dirty="0"/>
        </a:p>
      </dgm:t>
    </dgm:pt>
    <dgm:pt modelId="{3153BE55-43C0-4C4E-9287-0BB761655B0B}" type="parTrans" cxnId="{C0DA06D5-04C7-40FA-B5CA-D66409F336A5}">
      <dgm:prSet/>
      <dgm:spPr/>
      <dgm:t>
        <a:bodyPr/>
        <a:lstStyle/>
        <a:p>
          <a:endParaRPr lang="ru-RU"/>
        </a:p>
      </dgm:t>
    </dgm:pt>
    <dgm:pt modelId="{64CDD44A-480C-4EF8-9702-6BCE86027441}" type="sibTrans" cxnId="{C0DA06D5-04C7-40FA-B5CA-D66409F336A5}">
      <dgm:prSet/>
      <dgm:spPr/>
      <dgm:t>
        <a:bodyPr/>
        <a:lstStyle/>
        <a:p>
          <a:endParaRPr lang="ru-RU"/>
        </a:p>
      </dgm:t>
    </dgm:pt>
    <dgm:pt modelId="{CB916E44-A25A-4C8C-9573-2ABAF61C8B0C}">
      <dgm:prSet phldrT="[Текст]" custT="1"/>
      <dgm:spPr/>
      <dgm:t>
        <a:bodyPr/>
        <a:lstStyle/>
        <a:p>
          <a:r>
            <a:rPr lang="ru-RU" sz="1600" b="1" dirty="0"/>
            <a:t>Текущая дебиторская задолженность</a:t>
          </a:r>
          <a:endParaRPr lang="ru-RU" sz="1600" dirty="0"/>
        </a:p>
      </dgm:t>
    </dgm:pt>
    <dgm:pt modelId="{EEBFEDDE-1ADA-4799-9C76-5FEA63507CDC}" type="sibTrans" cxnId="{8D9E4465-1B32-4595-8493-DE691AB7C9DD}">
      <dgm:prSet/>
      <dgm:spPr/>
      <dgm:t>
        <a:bodyPr/>
        <a:lstStyle/>
        <a:p>
          <a:endParaRPr lang="ru-RU"/>
        </a:p>
      </dgm:t>
    </dgm:pt>
    <dgm:pt modelId="{DC58BB78-8EE1-4BC9-95B1-46E64359BCC4}" type="parTrans" cxnId="{8D9E4465-1B32-4595-8493-DE691AB7C9DD}">
      <dgm:prSet/>
      <dgm:spPr/>
      <dgm:t>
        <a:bodyPr/>
        <a:lstStyle/>
        <a:p>
          <a:endParaRPr lang="ru-RU"/>
        </a:p>
      </dgm:t>
    </dgm:pt>
    <dgm:pt modelId="{6564736C-FB0B-42A7-8FC6-F335D24C2FEC}">
      <dgm:prSet phldrT="[Текст]" custT="1"/>
      <dgm:spPr/>
      <dgm:t>
        <a:bodyPr/>
        <a:lstStyle/>
        <a:p>
          <a:r>
            <a:rPr lang="ru-RU" sz="1600" b="1" dirty="0"/>
            <a:t>Денежные активы</a:t>
          </a:r>
          <a:endParaRPr lang="ru-RU" sz="1600" dirty="0"/>
        </a:p>
      </dgm:t>
    </dgm:pt>
    <dgm:pt modelId="{0A8009AA-D05E-4E1E-95E4-FCC5A37170EE}" type="parTrans" cxnId="{76C6D732-D138-46A8-A407-D5FFF9A42C26}">
      <dgm:prSet/>
      <dgm:spPr/>
      <dgm:t>
        <a:bodyPr/>
        <a:lstStyle/>
        <a:p>
          <a:endParaRPr lang="ru-RU"/>
        </a:p>
      </dgm:t>
    </dgm:pt>
    <dgm:pt modelId="{466CB66C-311B-4BC6-B33D-6B6AC1F44740}" type="sibTrans" cxnId="{76C6D732-D138-46A8-A407-D5FFF9A42C26}">
      <dgm:prSet/>
      <dgm:spPr/>
      <dgm:t>
        <a:bodyPr/>
        <a:lstStyle/>
        <a:p>
          <a:endParaRPr lang="ru-RU"/>
        </a:p>
      </dgm:t>
    </dgm:pt>
    <dgm:pt modelId="{292F0663-CD09-4385-ACFE-B3F2CE525342}">
      <dgm:prSet phldrT="[Текст]" custT="1"/>
      <dgm:spPr/>
      <dgm:t>
        <a:bodyPr/>
        <a:lstStyle/>
        <a:p>
          <a:pPr>
            <a:buFont typeface="+mj-lt"/>
            <a:buAutoNum type="arabicPeriod"/>
          </a:pPr>
          <a:r>
            <a:rPr lang="ru-RU" sz="1600" b="1" dirty="0"/>
            <a:t>Прочие виды оборотных активов</a:t>
          </a:r>
          <a:endParaRPr lang="ru-RU" sz="1600" dirty="0"/>
        </a:p>
      </dgm:t>
    </dgm:pt>
    <dgm:pt modelId="{7209653A-2B4A-42DD-8A62-83302643BE32}" type="parTrans" cxnId="{6668A121-C2F6-413E-8835-AE79EDEC273C}">
      <dgm:prSet/>
      <dgm:spPr/>
      <dgm:t>
        <a:bodyPr/>
        <a:lstStyle/>
        <a:p>
          <a:endParaRPr lang="ru-RU"/>
        </a:p>
      </dgm:t>
    </dgm:pt>
    <dgm:pt modelId="{6B76B01D-9061-4D00-8CEC-877559B8D47F}" type="sibTrans" cxnId="{6668A121-C2F6-413E-8835-AE79EDEC273C}">
      <dgm:prSet/>
      <dgm:spPr/>
      <dgm:t>
        <a:bodyPr/>
        <a:lstStyle/>
        <a:p>
          <a:endParaRPr lang="ru-RU"/>
        </a:p>
      </dgm:t>
    </dgm:pt>
    <dgm:pt modelId="{160C11CC-7418-48C1-855B-E27BD142B708}" type="pres">
      <dgm:prSet presAssocID="{7A5401FB-FC58-43FB-9777-F71C7F094679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7ABF9CB-3F43-4F5F-A864-E65D77064734}" type="pres">
      <dgm:prSet presAssocID="{1289F70D-C2DE-41B7-AE4D-6BF768393261}" presName="hierRoot1" presStyleCnt="0">
        <dgm:presLayoutVars>
          <dgm:hierBranch val="init"/>
        </dgm:presLayoutVars>
      </dgm:prSet>
      <dgm:spPr/>
    </dgm:pt>
    <dgm:pt modelId="{1F1DB193-ED6B-416C-9438-66C016E076DC}" type="pres">
      <dgm:prSet presAssocID="{1289F70D-C2DE-41B7-AE4D-6BF768393261}" presName="rootComposite1" presStyleCnt="0"/>
      <dgm:spPr/>
    </dgm:pt>
    <dgm:pt modelId="{7BF0C811-0726-4F16-A115-7C1FEE99FEDA}" type="pres">
      <dgm:prSet presAssocID="{1289F70D-C2DE-41B7-AE4D-6BF768393261}" presName="rootText1" presStyleLbl="alignAcc1" presStyleIdx="0" presStyleCnt="0" custScaleX="174474" custScaleY="116022">
        <dgm:presLayoutVars>
          <dgm:chPref val="3"/>
        </dgm:presLayoutVars>
      </dgm:prSet>
      <dgm:spPr/>
    </dgm:pt>
    <dgm:pt modelId="{760C1C50-2326-44B5-AF43-890A2EB976FD}" type="pres">
      <dgm:prSet presAssocID="{1289F70D-C2DE-41B7-AE4D-6BF768393261}" presName="topArc1" presStyleLbl="parChTrans1D1" presStyleIdx="0" presStyleCnt="12"/>
      <dgm:spPr/>
    </dgm:pt>
    <dgm:pt modelId="{687331E7-68C3-40C1-AC7F-D4AEC40AF182}" type="pres">
      <dgm:prSet presAssocID="{1289F70D-C2DE-41B7-AE4D-6BF768393261}" presName="bottomArc1" presStyleLbl="parChTrans1D1" presStyleIdx="1" presStyleCnt="12"/>
      <dgm:spPr/>
    </dgm:pt>
    <dgm:pt modelId="{015E87D1-1536-4F65-B429-13B6902EDC0E}" type="pres">
      <dgm:prSet presAssocID="{1289F70D-C2DE-41B7-AE4D-6BF768393261}" presName="topConnNode1" presStyleLbl="node1" presStyleIdx="0" presStyleCnt="0"/>
      <dgm:spPr/>
    </dgm:pt>
    <dgm:pt modelId="{8D0ACFDB-F0CA-417E-9958-43D1D99F942A}" type="pres">
      <dgm:prSet presAssocID="{1289F70D-C2DE-41B7-AE4D-6BF768393261}" presName="hierChild2" presStyleCnt="0"/>
      <dgm:spPr/>
    </dgm:pt>
    <dgm:pt modelId="{4DC2E346-9A26-44C4-AB62-2CCF2B81B521}" type="pres">
      <dgm:prSet presAssocID="{B2840BB2-1007-40D2-AEBC-7AFB41B1EE84}" presName="Name28" presStyleLbl="parChTrans1D2" presStyleIdx="0" presStyleCnt="5"/>
      <dgm:spPr/>
    </dgm:pt>
    <dgm:pt modelId="{2907675F-32C9-4DF0-9235-1E57F485C76D}" type="pres">
      <dgm:prSet presAssocID="{E7B75D13-C5DA-4E56-9A42-C1F1AED6128A}" presName="hierRoot2" presStyleCnt="0">
        <dgm:presLayoutVars>
          <dgm:hierBranch val="init"/>
        </dgm:presLayoutVars>
      </dgm:prSet>
      <dgm:spPr/>
    </dgm:pt>
    <dgm:pt modelId="{97F67499-90B4-4FD8-BB03-463497BA7A56}" type="pres">
      <dgm:prSet presAssocID="{E7B75D13-C5DA-4E56-9A42-C1F1AED6128A}" presName="rootComposite2" presStyleCnt="0"/>
      <dgm:spPr/>
    </dgm:pt>
    <dgm:pt modelId="{62C1102D-C21E-4250-A2CA-378D58A99897}" type="pres">
      <dgm:prSet presAssocID="{E7B75D13-C5DA-4E56-9A42-C1F1AED6128A}" presName="rootText2" presStyleLbl="alignAcc1" presStyleIdx="0" presStyleCnt="0">
        <dgm:presLayoutVars>
          <dgm:chPref val="3"/>
        </dgm:presLayoutVars>
      </dgm:prSet>
      <dgm:spPr/>
    </dgm:pt>
    <dgm:pt modelId="{26DCAD0C-5681-47CB-8BE1-5AEF568862E1}" type="pres">
      <dgm:prSet presAssocID="{E7B75D13-C5DA-4E56-9A42-C1F1AED6128A}" presName="topArc2" presStyleLbl="parChTrans1D1" presStyleIdx="2" presStyleCnt="12"/>
      <dgm:spPr/>
    </dgm:pt>
    <dgm:pt modelId="{E5858EC8-8294-41F6-8833-A21BA1FC1FEB}" type="pres">
      <dgm:prSet presAssocID="{E7B75D13-C5DA-4E56-9A42-C1F1AED6128A}" presName="bottomArc2" presStyleLbl="parChTrans1D1" presStyleIdx="3" presStyleCnt="12"/>
      <dgm:spPr/>
    </dgm:pt>
    <dgm:pt modelId="{90F80206-D6FD-497D-8099-AC6E119CF908}" type="pres">
      <dgm:prSet presAssocID="{E7B75D13-C5DA-4E56-9A42-C1F1AED6128A}" presName="topConnNode2" presStyleLbl="node2" presStyleIdx="0" presStyleCnt="0"/>
      <dgm:spPr/>
    </dgm:pt>
    <dgm:pt modelId="{68558051-6B34-4283-9F73-5F668911FF0C}" type="pres">
      <dgm:prSet presAssocID="{E7B75D13-C5DA-4E56-9A42-C1F1AED6128A}" presName="hierChild4" presStyleCnt="0"/>
      <dgm:spPr/>
    </dgm:pt>
    <dgm:pt modelId="{A27AA760-D2C0-46BD-9378-0F63581CF27C}" type="pres">
      <dgm:prSet presAssocID="{E7B75D13-C5DA-4E56-9A42-C1F1AED6128A}" presName="hierChild5" presStyleCnt="0"/>
      <dgm:spPr/>
    </dgm:pt>
    <dgm:pt modelId="{A421AF18-1F09-41F3-987F-6F562FFA6C9D}" type="pres">
      <dgm:prSet presAssocID="{3153BE55-43C0-4C4E-9287-0BB761655B0B}" presName="Name28" presStyleLbl="parChTrans1D2" presStyleIdx="1" presStyleCnt="5"/>
      <dgm:spPr/>
    </dgm:pt>
    <dgm:pt modelId="{9AE74BFD-E6AB-4FF0-8117-74E788BC23C6}" type="pres">
      <dgm:prSet presAssocID="{41925C5C-D74D-48D5-87F2-1B115AD6E7EC}" presName="hierRoot2" presStyleCnt="0">
        <dgm:presLayoutVars>
          <dgm:hierBranch val="init"/>
        </dgm:presLayoutVars>
      </dgm:prSet>
      <dgm:spPr/>
    </dgm:pt>
    <dgm:pt modelId="{C1AA8F36-AF1A-4322-89B5-1E934C69C699}" type="pres">
      <dgm:prSet presAssocID="{41925C5C-D74D-48D5-87F2-1B115AD6E7EC}" presName="rootComposite2" presStyleCnt="0"/>
      <dgm:spPr/>
    </dgm:pt>
    <dgm:pt modelId="{AD61D114-A68C-4CC1-8932-F8F26B919CE0}" type="pres">
      <dgm:prSet presAssocID="{41925C5C-D74D-48D5-87F2-1B115AD6E7EC}" presName="rootText2" presStyleLbl="alignAcc1" presStyleIdx="0" presStyleCnt="0">
        <dgm:presLayoutVars>
          <dgm:chPref val="3"/>
        </dgm:presLayoutVars>
      </dgm:prSet>
      <dgm:spPr/>
    </dgm:pt>
    <dgm:pt modelId="{F0E5FE6D-562C-4473-87DC-BBDE4EB04B1F}" type="pres">
      <dgm:prSet presAssocID="{41925C5C-D74D-48D5-87F2-1B115AD6E7EC}" presName="topArc2" presStyleLbl="parChTrans1D1" presStyleIdx="4" presStyleCnt="12"/>
      <dgm:spPr/>
    </dgm:pt>
    <dgm:pt modelId="{A61B7965-59A8-4F17-913B-D8F77E080D7C}" type="pres">
      <dgm:prSet presAssocID="{41925C5C-D74D-48D5-87F2-1B115AD6E7EC}" presName="bottomArc2" presStyleLbl="parChTrans1D1" presStyleIdx="5" presStyleCnt="12"/>
      <dgm:spPr/>
    </dgm:pt>
    <dgm:pt modelId="{182F3619-DC2E-477B-84BA-657706A9CE07}" type="pres">
      <dgm:prSet presAssocID="{41925C5C-D74D-48D5-87F2-1B115AD6E7EC}" presName="topConnNode2" presStyleLbl="node2" presStyleIdx="0" presStyleCnt="0"/>
      <dgm:spPr/>
    </dgm:pt>
    <dgm:pt modelId="{5E8FDE67-EBEA-45EE-9B92-8009C4AE9929}" type="pres">
      <dgm:prSet presAssocID="{41925C5C-D74D-48D5-87F2-1B115AD6E7EC}" presName="hierChild4" presStyleCnt="0"/>
      <dgm:spPr/>
    </dgm:pt>
    <dgm:pt modelId="{C6F1780A-20DD-473C-A8A0-7C720FF87FCC}" type="pres">
      <dgm:prSet presAssocID="{41925C5C-D74D-48D5-87F2-1B115AD6E7EC}" presName="hierChild5" presStyleCnt="0"/>
      <dgm:spPr/>
    </dgm:pt>
    <dgm:pt modelId="{4371122B-7B29-4554-B6BA-8CE60E1F6D87}" type="pres">
      <dgm:prSet presAssocID="{DC58BB78-8EE1-4BC9-95B1-46E64359BCC4}" presName="Name28" presStyleLbl="parChTrans1D2" presStyleIdx="2" presStyleCnt="5"/>
      <dgm:spPr/>
    </dgm:pt>
    <dgm:pt modelId="{80780B49-2D8E-48AE-8E8C-B6BAC062F8DB}" type="pres">
      <dgm:prSet presAssocID="{CB916E44-A25A-4C8C-9573-2ABAF61C8B0C}" presName="hierRoot2" presStyleCnt="0">
        <dgm:presLayoutVars>
          <dgm:hierBranch val="init"/>
        </dgm:presLayoutVars>
      </dgm:prSet>
      <dgm:spPr/>
    </dgm:pt>
    <dgm:pt modelId="{513B887F-61A4-49C6-A2EB-6024CE5AFA41}" type="pres">
      <dgm:prSet presAssocID="{CB916E44-A25A-4C8C-9573-2ABAF61C8B0C}" presName="rootComposite2" presStyleCnt="0"/>
      <dgm:spPr/>
    </dgm:pt>
    <dgm:pt modelId="{1F300FBB-1667-4510-9FC7-3DBA2A157E71}" type="pres">
      <dgm:prSet presAssocID="{CB916E44-A25A-4C8C-9573-2ABAF61C8B0C}" presName="rootText2" presStyleLbl="alignAcc1" presStyleIdx="0" presStyleCnt="0">
        <dgm:presLayoutVars>
          <dgm:chPref val="3"/>
        </dgm:presLayoutVars>
      </dgm:prSet>
      <dgm:spPr/>
    </dgm:pt>
    <dgm:pt modelId="{0A83D052-873B-49ED-962C-523FC5003A26}" type="pres">
      <dgm:prSet presAssocID="{CB916E44-A25A-4C8C-9573-2ABAF61C8B0C}" presName="topArc2" presStyleLbl="parChTrans1D1" presStyleIdx="6" presStyleCnt="12"/>
      <dgm:spPr/>
    </dgm:pt>
    <dgm:pt modelId="{0B8B4A98-479F-46DC-9598-E2F8DEFF3E58}" type="pres">
      <dgm:prSet presAssocID="{CB916E44-A25A-4C8C-9573-2ABAF61C8B0C}" presName="bottomArc2" presStyleLbl="parChTrans1D1" presStyleIdx="7" presStyleCnt="12"/>
      <dgm:spPr/>
    </dgm:pt>
    <dgm:pt modelId="{39B1F40F-CCF9-458B-9555-BAA12D60F31B}" type="pres">
      <dgm:prSet presAssocID="{CB916E44-A25A-4C8C-9573-2ABAF61C8B0C}" presName="topConnNode2" presStyleLbl="node2" presStyleIdx="0" presStyleCnt="0"/>
      <dgm:spPr/>
    </dgm:pt>
    <dgm:pt modelId="{7A01A8C6-1A8D-4A85-AD75-BA364AA91F44}" type="pres">
      <dgm:prSet presAssocID="{CB916E44-A25A-4C8C-9573-2ABAF61C8B0C}" presName="hierChild4" presStyleCnt="0"/>
      <dgm:spPr/>
    </dgm:pt>
    <dgm:pt modelId="{D572529B-E6C9-425C-9591-671B6E26C28F}" type="pres">
      <dgm:prSet presAssocID="{CB916E44-A25A-4C8C-9573-2ABAF61C8B0C}" presName="hierChild5" presStyleCnt="0"/>
      <dgm:spPr/>
    </dgm:pt>
    <dgm:pt modelId="{4D14172A-5FC0-407E-9280-7C426C6366BB}" type="pres">
      <dgm:prSet presAssocID="{0A8009AA-D05E-4E1E-95E4-FCC5A37170EE}" presName="Name28" presStyleLbl="parChTrans1D2" presStyleIdx="3" presStyleCnt="5"/>
      <dgm:spPr/>
    </dgm:pt>
    <dgm:pt modelId="{37B2DFB9-AA80-417D-AD3A-22DD1F680476}" type="pres">
      <dgm:prSet presAssocID="{6564736C-FB0B-42A7-8FC6-F335D24C2FEC}" presName="hierRoot2" presStyleCnt="0">
        <dgm:presLayoutVars>
          <dgm:hierBranch val="init"/>
        </dgm:presLayoutVars>
      </dgm:prSet>
      <dgm:spPr/>
    </dgm:pt>
    <dgm:pt modelId="{661BECD2-A2F9-42B2-AD53-8A0A176802C7}" type="pres">
      <dgm:prSet presAssocID="{6564736C-FB0B-42A7-8FC6-F335D24C2FEC}" presName="rootComposite2" presStyleCnt="0"/>
      <dgm:spPr/>
    </dgm:pt>
    <dgm:pt modelId="{E6F95CBC-EB4F-4123-835C-B139E7838C26}" type="pres">
      <dgm:prSet presAssocID="{6564736C-FB0B-42A7-8FC6-F335D24C2FEC}" presName="rootText2" presStyleLbl="alignAcc1" presStyleIdx="0" presStyleCnt="0">
        <dgm:presLayoutVars>
          <dgm:chPref val="3"/>
        </dgm:presLayoutVars>
      </dgm:prSet>
      <dgm:spPr/>
    </dgm:pt>
    <dgm:pt modelId="{5DBD6091-1985-45BA-9C0F-DEBFBBEB0150}" type="pres">
      <dgm:prSet presAssocID="{6564736C-FB0B-42A7-8FC6-F335D24C2FEC}" presName="topArc2" presStyleLbl="parChTrans1D1" presStyleIdx="8" presStyleCnt="12"/>
      <dgm:spPr/>
    </dgm:pt>
    <dgm:pt modelId="{DDEFBBB7-28A3-41FF-A4DC-7655B58182DA}" type="pres">
      <dgm:prSet presAssocID="{6564736C-FB0B-42A7-8FC6-F335D24C2FEC}" presName="bottomArc2" presStyleLbl="parChTrans1D1" presStyleIdx="9" presStyleCnt="12"/>
      <dgm:spPr/>
    </dgm:pt>
    <dgm:pt modelId="{68ADA65A-8E3C-447C-820C-072F5EA8016A}" type="pres">
      <dgm:prSet presAssocID="{6564736C-FB0B-42A7-8FC6-F335D24C2FEC}" presName="topConnNode2" presStyleLbl="node2" presStyleIdx="0" presStyleCnt="0"/>
      <dgm:spPr/>
    </dgm:pt>
    <dgm:pt modelId="{CE7B1081-AEA1-4997-ADC0-10C721B2B7B6}" type="pres">
      <dgm:prSet presAssocID="{6564736C-FB0B-42A7-8FC6-F335D24C2FEC}" presName="hierChild4" presStyleCnt="0"/>
      <dgm:spPr/>
    </dgm:pt>
    <dgm:pt modelId="{35575761-08EE-4698-A0F0-8474A4A8096F}" type="pres">
      <dgm:prSet presAssocID="{6564736C-FB0B-42A7-8FC6-F335D24C2FEC}" presName="hierChild5" presStyleCnt="0"/>
      <dgm:spPr/>
    </dgm:pt>
    <dgm:pt modelId="{3DDF2518-CC4D-4097-AD49-BEF946735EE4}" type="pres">
      <dgm:prSet presAssocID="{7209653A-2B4A-42DD-8A62-83302643BE32}" presName="Name28" presStyleLbl="parChTrans1D2" presStyleIdx="4" presStyleCnt="5"/>
      <dgm:spPr/>
    </dgm:pt>
    <dgm:pt modelId="{09D36AEB-E613-4973-A54E-4F7455E581C0}" type="pres">
      <dgm:prSet presAssocID="{292F0663-CD09-4385-ACFE-B3F2CE525342}" presName="hierRoot2" presStyleCnt="0">
        <dgm:presLayoutVars>
          <dgm:hierBranch val="init"/>
        </dgm:presLayoutVars>
      </dgm:prSet>
      <dgm:spPr/>
    </dgm:pt>
    <dgm:pt modelId="{1D94DD66-517C-4E52-A424-DF6AF9F18334}" type="pres">
      <dgm:prSet presAssocID="{292F0663-CD09-4385-ACFE-B3F2CE525342}" presName="rootComposite2" presStyleCnt="0"/>
      <dgm:spPr/>
    </dgm:pt>
    <dgm:pt modelId="{8195A658-9E82-4716-81C2-2F1E82C8A295}" type="pres">
      <dgm:prSet presAssocID="{292F0663-CD09-4385-ACFE-B3F2CE525342}" presName="rootText2" presStyleLbl="alignAcc1" presStyleIdx="0" presStyleCnt="0">
        <dgm:presLayoutVars>
          <dgm:chPref val="3"/>
        </dgm:presLayoutVars>
      </dgm:prSet>
      <dgm:spPr/>
    </dgm:pt>
    <dgm:pt modelId="{D6A4D9AC-B921-472B-A6DD-5C62CF583272}" type="pres">
      <dgm:prSet presAssocID="{292F0663-CD09-4385-ACFE-B3F2CE525342}" presName="topArc2" presStyleLbl="parChTrans1D1" presStyleIdx="10" presStyleCnt="12"/>
      <dgm:spPr/>
    </dgm:pt>
    <dgm:pt modelId="{392AEA23-A9CC-4BFF-BCFD-1CD3FE460580}" type="pres">
      <dgm:prSet presAssocID="{292F0663-CD09-4385-ACFE-B3F2CE525342}" presName="bottomArc2" presStyleLbl="parChTrans1D1" presStyleIdx="11" presStyleCnt="12"/>
      <dgm:spPr/>
    </dgm:pt>
    <dgm:pt modelId="{2668AC5A-0330-47F8-9770-B3DE3B47CE1C}" type="pres">
      <dgm:prSet presAssocID="{292F0663-CD09-4385-ACFE-B3F2CE525342}" presName="topConnNode2" presStyleLbl="node2" presStyleIdx="0" presStyleCnt="0"/>
      <dgm:spPr/>
    </dgm:pt>
    <dgm:pt modelId="{4DF1364E-15C7-4963-A871-D84EBA2D6283}" type="pres">
      <dgm:prSet presAssocID="{292F0663-CD09-4385-ACFE-B3F2CE525342}" presName="hierChild4" presStyleCnt="0"/>
      <dgm:spPr/>
    </dgm:pt>
    <dgm:pt modelId="{3C4597D4-2031-44C5-85B5-F61B7B6FC162}" type="pres">
      <dgm:prSet presAssocID="{292F0663-CD09-4385-ACFE-B3F2CE525342}" presName="hierChild5" presStyleCnt="0"/>
      <dgm:spPr/>
    </dgm:pt>
    <dgm:pt modelId="{FC4347BA-0CA9-464B-B6C5-A2CBD484E5C0}" type="pres">
      <dgm:prSet presAssocID="{1289F70D-C2DE-41B7-AE4D-6BF768393261}" presName="hierChild3" presStyleCnt="0"/>
      <dgm:spPr/>
    </dgm:pt>
  </dgm:ptLst>
  <dgm:cxnLst>
    <dgm:cxn modelId="{965CFA08-7083-4251-8F1C-D1FA4FC6AF24}" srcId="{1289F70D-C2DE-41B7-AE4D-6BF768393261}" destId="{E7B75D13-C5DA-4E56-9A42-C1F1AED6128A}" srcOrd="0" destOrd="0" parTransId="{B2840BB2-1007-40D2-AEBC-7AFB41B1EE84}" sibTransId="{3D2C867F-8569-4E35-AFAD-89A51F2E7057}"/>
    <dgm:cxn modelId="{9CAB750F-3231-490E-B561-C1D8A9C64288}" type="presOf" srcId="{1289F70D-C2DE-41B7-AE4D-6BF768393261}" destId="{7BF0C811-0726-4F16-A115-7C1FEE99FEDA}" srcOrd="0" destOrd="0" presId="urn:microsoft.com/office/officeart/2008/layout/HalfCircleOrganizationChart"/>
    <dgm:cxn modelId="{B7EBC014-EA0F-4A85-81BB-941215B25A6D}" type="presOf" srcId="{CB916E44-A25A-4C8C-9573-2ABAF61C8B0C}" destId="{1F300FBB-1667-4510-9FC7-3DBA2A157E71}" srcOrd="0" destOrd="0" presId="urn:microsoft.com/office/officeart/2008/layout/HalfCircleOrganizationChart"/>
    <dgm:cxn modelId="{C08EFC1B-104B-4333-8BDC-D066D1D2A027}" type="presOf" srcId="{E7B75D13-C5DA-4E56-9A42-C1F1AED6128A}" destId="{62C1102D-C21E-4250-A2CA-378D58A99897}" srcOrd="0" destOrd="0" presId="urn:microsoft.com/office/officeart/2008/layout/HalfCircleOrganizationChart"/>
    <dgm:cxn modelId="{14920A1C-6549-4F23-8E46-8D9311DBCDEC}" type="presOf" srcId="{DC58BB78-8EE1-4BC9-95B1-46E64359BCC4}" destId="{4371122B-7B29-4554-B6BA-8CE60E1F6D87}" srcOrd="0" destOrd="0" presId="urn:microsoft.com/office/officeart/2008/layout/HalfCircleOrganizationChart"/>
    <dgm:cxn modelId="{6668A121-C2F6-413E-8835-AE79EDEC273C}" srcId="{1289F70D-C2DE-41B7-AE4D-6BF768393261}" destId="{292F0663-CD09-4385-ACFE-B3F2CE525342}" srcOrd="4" destOrd="0" parTransId="{7209653A-2B4A-42DD-8A62-83302643BE32}" sibTransId="{6B76B01D-9061-4D00-8CEC-877559B8D47F}"/>
    <dgm:cxn modelId="{5ACF6529-BEA1-4681-8D55-D306FBC969FE}" type="presOf" srcId="{6564736C-FB0B-42A7-8FC6-F335D24C2FEC}" destId="{E6F95CBC-EB4F-4123-835C-B139E7838C26}" srcOrd="0" destOrd="0" presId="urn:microsoft.com/office/officeart/2008/layout/HalfCircleOrganizationChart"/>
    <dgm:cxn modelId="{B76A9A2D-CC2C-4E09-91CD-DD0B5DFCD9F0}" type="presOf" srcId="{6564736C-FB0B-42A7-8FC6-F335D24C2FEC}" destId="{68ADA65A-8E3C-447C-820C-072F5EA8016A}" srcOrd="1" destOrd="0" presId="urn:microsoft.com/office/officeart/2008/layout/HalfCircleOrganizationChart"/>
    <dgm:cxn modelId="{76C6D732-D138-46A8-A407-D5FFF9A42C26}" srcId="{1289F70D-C2DE-41B7-AE4D-6BF768393261}" destId="{6564736C-FB0B-42A7-8FC6-F335D24C2FEC}" srcOrd="3" destOrd="0" parTransId="{0A8009AA-D05E-4E1E-95E4-FCC5A37170EE}" sibTransId="{466CB66C-311B-4BC6-B33D-6B6AC1F44740}"/>
    <dgm:cxn modelId="{90D88B34-CCA2-4A4C-9295-A01206A98A05}" type="presOf" srcId="{0A8009AA-D05E-4E1E-95E4-FCC5A37170EE}" destId="{4D14172A-5FC0-407E-9280-7C426C6366BB}" srcOrd="0" destOrd="0" presId="urn:microsoft.com/office/officeart/2008/layout/HalfCircleOrganizationChart"/>
    <dgm:cxn modelId="{9BAAEE38-6A03-4B80-A5FC-727EB76A9F95}" type="presOf" srcId="{B2840BB2-1007-40D2-AEBC-7AFB41B1EE84}" destId="{4DC2E346-9A26-44C4-AB62-2CCF2B81B521}" srcOrd="0" destOrd="0" presId="urn:microsoft.com/office/officeart/2008/layout/HalfCircleOrganizationChart"/>
    <dgm:cxn modelId="{8D9E4465-1B32-4595-8493-DE691AB7C9DD}" srcId="{1289F70D-C2DE-41B7-AE4D-6BF768393261}" destId="{CB916E44-A25A-4C8C-9573-2ABAF61C8B0C}" srcOrd="2" destOrd="0" parTransId="{DC58BB78-8EE1-4BC9-95B1-46E64359BCC4}" sibTransId="{EEBFEDDE-1ADA-4799-9C76-5FEA63507CDC}"/>
    <dgm:cxn modelId="{F6264C65-9886-4EC3-91B4-415F2CA20247}" type="presOf" srcId="{41925C5C-D74D-48D5-87F2-1B115AD6E7EC}" destId="{AD61D114-A68C-4CC1-8932-F8F26B919CE0}" srcOrd="0" destOrd="0" presId="urn:microsoft.com/office/officeart/2008/layout/HalfCircleOrganizationChart"/>
    <dgm:cxn modelId="{7DE62A6F-9319-42CD-8281-3F2F5804CA9F}" srcId="{7A5401FB-FC58-43FB-9777-F71C7F094679}" destId="{1289F70D-C2DE-41B7-AE4D-6BF768393261}" srcOrd="0" destOrd="0" parTransId="{F70444CF-675B-48C0-99F1-1C3B0B441E75}" sibTransId="{2634C11B-094B-4776-B642-23144A28E407}"/>
    <dgm:cxn modelId="{97BD667D-70CF-43B8-9718-4AB62E526068}" type="presOf" srcId="{292F0663-CD09-4385-ACFE-B3F2CE525342}" destId="{8195A658-9E82-4716-81C2-2F1E82C8A295}" srcOrd="0" destOrd="0" presId="urn:microsoft.com/office/officeart/2008/layout/HalfCircleOrganizationChart"/>
    <dgm:cxn modelId="{E217457E-5F4A-4830-8E6D-59F345C21BDB}" type="presOf" srcId="{292F0663-CD09-4385-ACFE-B3F2CE525342}" destId="{2668AC5A-0330-47F8-9770-B3DE3B47CE1C}" srcOrd="1" destOrd="0" presId="urn:microsoft.com/office/officeart/2008/layout/HalfCircleOrganizationChart"/>
    <dgm:cxn modelId="{B524E787-0673-4FC1-91E5-3D990E569FE6}" type="presOf" srcId="{3153BE55-43C0-4C4E-9287-0BB761655B0B}" destId="{A421AF18-1F09-41F3-987F-6F562FFA6C9D}" srcOrd="0" destOrd="0" presId="urn:microsoft.com/office/officeart/2008/layout/HalfCircleOrganizationChart"/>
    <dgm:cxn modelId="{405B2B8D-0F45-4793-8306-C2AA38BAFD10}" type="presOf" srcId="{1289F70D-C2DE-41B7-AE4D-6BF768393261}" destId="{015E87D1-1536-4F65-B429-13B6902EDC0E}" srcOrd="1" destOrd="0" presId="urn:microsoft.com/office/officeart/2008/layout/HalfCircleOrganizationChart"/>
    <dgm:cxn modelId="{76D0ACB3-9588-4A5B-8CE0-4AE0637CBB8E}" type="presOf" srcId="{E7B75D13-C5DA-4E56-9A42-C1F1AED6128A}" destId="{90F80206-D6FD-497D-8099-AC6E119CF908}" srcOrd="1" destOrd="0" presId="urn:microsoft.com/office/officeart/2008/layout/HalfCircleOrganizationChart"/>
    <dgm:cxn modelId="{C0DA06D5-04C7-40FA-B5CA-D66409F336A5}" srcId="{1289F70D-C2DE-41B7-AE4D-6BF768393261}" destId="{41925C5C-D74D-48D5-87F2-1B115AD6E7EC}" srcOrd="1" destOrd="0" parTransId="{3153BE55-43C0-4C4E-9287-0BB761655B0B}" sibTransId="{64CDD44A-480C-4EF8-9702-6BCE86027441}"/>
    <dgm:cxn modelId="{570DA6D7-EFED-4CEC-AF73-EAD0236CD7D1}" type="presOf" srcId="{7A5401FB-FC58-43FB-9777-F71C7F094679}" destId="{160C11CC-7418-48C1-855B-E27BD142B708}" srcOrd="0" destOrd="0" presId="urn:microsoft.com/office/officeart/2008/layout/HalfCircleOrganizationChart"/>
    <dgm:cxn modelId="{EDAEB0F0-FD9E-4C88-B371-2F1983FA52B4}" type="presOf" srcId="{41925C5C-D74D-48D5-87F2-1B115AD6E7EC}" destId="{182F3619-DC2E-477B-84BA-657706A9CE07}" srcOrd="1" destOrd="0" presId="urn:microsoft.com/office/officeart/2008/layout/HalfCircleOrganizationChart"/>
    <dgm:cxn modelId="{CE0B8CF3-FBC0-44E2-B6D1-2C29E218372F}" type="presOf" srcId="{CB916E44-A25A-4C8C-9573-2ABAF61C8B0C}" destId="{39B1F40F-CCF9-458B-9555-BAA12D60F31B}" srcOrd="1" destOrd="0" presId="urn:microsoft.com/office/officeart/2008/layout/HalfCircleOrganizationChart"/>
    <dgm:cxn modelId="{C7CFDBF5-7C45-4573-9174-5509FA8CF487}" type="presOf" srcId="{7209653A-2B4A-42DD-8A62-83302643BE32}" destId="{3DDF2518-CC4D-4097-AD49-BEF946735EE4}" srcOrd="0" destOrd="0" presId="urn:microsoft.com/office/officeart/2008/layout/HalfCircleOrganizationChart"/>
    <dgm:cxn modelId="{5156988E-0C81-49A6-8775-078C403609D8}" type="presParOf" srcId="{160C11CC-7418-48C1-855B-E27BD142B708}" destId="{47ABF9CB-3F43-4F5F-A864-E65D77064734}" srcOrd="0" destOrd="0" presId="urn:microsoft.com/office/officeart/2008/layout/HalfCircleOrganizationChart"/>
    <dgm:cxn modelId="{90F9EDFD-D455-47CA-8A6A-53A231873C28}" type="presParOf" srcId="{47ABF9CB-3F43-4F5F-A864-E65D77064734}" destId="{1F1DB193-ED6B-416C-9438-66C016E076DC}" srcOrd="0" destOrd="0" presId="urn:microsoft.com/office/officeart/2008/layout/HalfCircleOrganizationChart"/>
    <dgm:cxn modelId="{7CAB613B-6D09-49A9-AD6E-9E0426EA8CE3}" type="presParOf" srcId="{1F1DB193-ED6B-416C-9438-66C016E076DC}" destId="{7BF0C811-0726-4F16-A115-7C1FEE99FEDA}" srcOrd="0" destOrd="0" presId="urn:microsoft.com/office/officeart/2008/layout/HalfCircleOrganizationChart"/>
    <dgm:cxn modelId="{E12CFCF3-2F9A-4398-8F98-5F4ABF4D716F}" type="presParOf" srcId="{1F1DB193-ED6B-416C-9438-66C016E076DC}" destId="{760C1C50-2326-44B5-AF43-890A2EB976FD}" srcOrd="1" destOrd="0" presId="urn:microsoft.com/office/officeart/2008/layout/HalfCircleOrganizationChart"/>
    <dgm:cxn modelId="{76D28FE0-C78F-4088-A419-BEACD51E922E}" type="presParOf" srcId="{1F1DB193-ED6B-416C-9438-66C016E076DC}" destId="{687331E7-68C3-40C1-AC7F-D4AEC40AF182}" srcOrd="2" destOrd="0" presId="urn:microsoft.com/office/officeart/2008/layout/HalfCircleOrganizationChart"/>
    <dgm:cxn modelId="{1E5E50F4-C6FF-4895-849D-10E0941384CB}" type="presParOf" srcId="{1F1DB193-ED6B-416C-9438-66C016E076DC}" destId="{015E87D1-1536-4F65-B429-13B6902EDC0E}" srcOrd="3" destOrd="0" presId="urn:microsoft.com/office/officeart/2008/layout/HalfCircleOrganizationChart"/>
    <dgm:cxn modelId="{774A3554-B4F6-4497-BBB1-2CD0B8610C99}" type="presParOf" srcId="{47ABF9CB-3F43-4F5F-A864-E65D77064734}" destId="{8D0ACFDB-F0CA-417E-9958-43D1D99F942A}" srcOrd="1" destOrd="0" presId="urn:microsoft.com/office/officeart/2008/layout/HalfCircleOrganizationChart"/>
    <dgm:cxn modelId="{D88D943B-4874-4177-98D1-77951FD3414C}" type="presParOf" srcId="{8D0ACFDB-F0CA-417E-9958-43D1D99F942A}" destId="{4DC2E346-9A26-44C4-AB62-2CCF2B81B521}" srcOrd="0" destOrd="0" presId="urn:microsoft.com/office/officeart/2008/layout/HalfCircleOrganizationChart"/>
    <dgm:cxn modelId="{822E85C5-4DED-46A6-84E8-E199BD149455}" type="presParOf" srcId="{8D0ACFDB-F0CA-417E-9958-43D1D99F942A}" destId="{2907675F-32C9-4DF0-9235-1E57F485C76D}" srcOrd="1" destOrd="0" presId="urn:microsoft.com/office/officeart/2008/layout/HalfCircleOrganizationChart"/>
    <dgm:cxn modelId="{B358D94C-0911-45E1-A35C-2138EF67D725}" type="presParOf" srcId="{2907675F-32C9-4DF0-9235-1E57F485C76D}" destId="{97F67499-90B4-4FD8-BB03-463497BA7A56}" srcOrd="0" destOrd="0" presId="urn:microsoft.com/office/officeart/2008/layout/HalfCircleOrganizationChart"/>
    <dgm:cxn modelId="{E04FE1C7-FB09-4E17-8030-69153A1F1B7E}" type="presParOf" srcId="{97F67499-90B4-4FD8-BB03-463497BA7A56}" destId="{62C1102D-C21E-4250-A2CA-378D58A99897}" srcOrd="0" destOrd="0" presId="urn:microsoft.com/office/officeart/2008/layout/HalfCircleOrganizationChart"/>
    <dgm:cxn modelId="{7887ADDD-28B0-4B67-B2EB-A4381C47F04A}" type="presParOf" srcId="{97F67499-90B4-4FD8-BB03-463497BA7A56}" destId="{26DCAD0C-5681-47CB-8BE1-5AEF568862E1}" srcOrd="1" destOrd="0" presId="urn:microsoft.com/office/officeart/2008/layout/HalfCircleOrganizationChart"/>
    <dgm:cxn modelId="{53CE415F-03CC-4482-ADC3-1A1783DC7BD8}" type="presParOf" srcId="{97F67499-90B4-4FD8-BB03-463497BA7A56}" destId="{E5858EC8-8294-41F6-8833-A21BA1FC1FEB}" srcOrd="2" destOrd="0" presId="urn:microsoft.com/office/officeart/2008/layout/HalfCircleOrganizationChart"/>
    <dgm:cxn modelId="{382BE682-44B2-408F-9DD9-1B2154CB5806}" type="presParOf" srcId="{97F67499-90B4-4FD8-BB03-463497BA7A56}" destId="{90F80206-D6FD-497D-8099-AC6E119CF908}" srcOrd="3" destOrd="0" presId="urn:microsoft.com/office/officeart/2008/layout/HalfCircleOrganizationChart"/>
    <dgm:cxn modelId="{3436D24D-3B9E-4BBF-9430-AD39F3C0E2D8}" type="presParOf" srcId="{2907675F-32C9-4DF0-9235-1E57F485C76D}" destId="{68558051-6B34-4283-9F73-5F668911FF0C}" srcOrd="1" destOrd="0" presId="urn:microsoft.com/office/officeart/2008/layout/HalfCircleOrganizationChart"/>
    <dgm:cxn modelId="{26B56303-7832-4DBD-A706-41AA7BE23A59}" type="presParOf" srcId="{2907675F-32C9-4DF0-9235-1E57F485C76D}" destId="{A27AA760-D2C0-46BD-9378-0F63581CF27C}" srcOrd="2" destOrd="0" presId="urn:microsoft.com/office/officeart/2008/layout/HalfCircleOrganizationChart"/>
    <dgm:cxn modelId="{8C64EEE6-0DB8-4EF7-919A-9337660A547D}" type="presParOf" srcId="{8D0ACFDB-F0CA-417E-9958-43D1D99F942A}" destId="{A421AF18-1F09-41F3-987F-6F562FFA6C9D}" srcOrd="2" destOrd="0" presId="urn:microsoft.com/office/officeart/2008/layout/HalfCircleOrganizationChart"/>
    <dgm:cxn modelId="{9E143BE5-254E-4937-A794-AAD038DC921F}" type="presParOf" srcId="{8D0ACFDB-F0CA-417E-9958-43D1D99F942A}" destId="{9AE74BFD-E6AB-4FF0-8117-74E788BC23C6}" srcOrd="3" destOrd="0" presId="urn:microsoft.com/office/officeart/2008/layout/HalfCircleOrganizationChart"/>
    <dgm:cxn modelId="{6C9092CB-BAF7-42A8-BB48-0C3DE1433C65}" type="presParOf" srcId="{9AE74BFD-E6AB-4FF0-8117-74E788BC23C6}" destId="{C1AA8F36-AF1A-4322-89B5-1E934C69C699}" srcOrd="0" destOrd="0" presId="urn:microsoft.com/office/officeart/2008/layout/HalfCircleOrganizationChart"/>
    <dgm:cxn modelId="{611A1F5A-8EB8-4B11-84DF-D49B7A416D90}" type="presParOf" srcId="{C1AA8F36-AF1A-4322-89B5-1E934C69C699}" destId="{AD61D114-A68C-4CC1-8932-F8F26B919CE0}" srcOrd="0" destOrd="0" presId="urn:microsoft.com/office/officeart/2008/layout/HalfCircleOrganizationChart"/>
    <dgm:cxn modelId="{BB42544B-A7F3-4D22-A060-99FCD1CC06B7}" type="presParOf" srcId="{C1AA8F36-AF1A-4322-89B5-1E934C69C699}" destId="{F0E5FE6D-562C-4473-87DC-BBDE4EB04B1F}" srcOrd="1" destOrd="0" presId="urn:microsoft.com/office/officeart/2008/layout/HalfCircleOrganizationChart"/>
    <dgm:cxn modelId="{78F7995A-0E64-4E02-9419-39AFDA6C3745}" type="presParOf" srcId="{C1AA8F36-AF1A-4322-89B5-1E934C69C699}" destId="{A61B7965-59A8-4F17-913B-D8F77E080D7C}" srcOrd="2" destOrd="0" presId="urn:microsoft.com/office/officeart/2008/layout/HalfCircleOrganizationChart"/>
    <dgm:cxn modelId="{A3A3E6A7-F19F-4BE7-98AF-7996CEF0E421}" type="presParOf" srcId="{C1AA8F36-AF1A-4322-89B5-1E934C69C699}" destId="{182F3619-DC2E-477B-84BA-657706A9CE07}" srcOrd="3" destOrd="0" presId="urn:microsoft.com/office/officeart/2008/layout/HalfCircleOrganizationChart"/>
    <dgm:cxn modelId="{BA0F7EF5-7163-4EB4-8735-13CC48AD7D56}" type="presParOf" srcId="{9AE74BFD-E6AB-4FF0-8117-74E788BC23C6}" destId="{5E8FDE67-EBEA-45EE-9B92-8009C4AE9929}" srcOrd="1" destOrd="0" presId="urn:microsoft.com/office/officeart/2008/layout/HalfCircleOrganizationChart"/>
    <dgm:cxn modelId="{9BC13A76-DA9F-4437-9235-7374DF938E06}" type="presParOf" srcId="{9AE74BFD-E6AB-4FF0-8117-74E788BC23C6}" destId="{C6F1780A-20DD-473C-A8A0-7C720FF87FCC}" srcOrd="2" destOrd="0" presId="urn:microsoft.com/office/officeart/2008/layout/HalfCircleOrganizationChart"/>
    <dgm:cxn modelId="{143C2254-1937-4F8A-BE01-83B00703DF24}" type="presParOf" srcId="{8D0ACFDB-F0CA-417E-9958-43D1D99F942A}" destId="{4371122B-7B29-4554-B6BA-8CE60E1F6D87}" srcOrd="4" destOrd="0" presId="urn:microsoft.com/office/officeart/2008/layout/HalfCircleOrganizationChart"/>
    <dgm:cxn modelId="{D7080E4D-434B-4AA5-A559-D944A5CE7D68}" type="presParOf" srcId="{8D0ACFDB-F0CA-417E-9958-43D1D99F942A}" destId="{80780B49-2D8E-48AE-8E8C-B6BAC062F8DB}" srcOrd="5" destOrd="0" presId="urn:microsoft.com/office/officeart/2008/layout/HalfCircleOrganizationChart"/>
    <dgm:cxn modelId="{4423D10D-7E14-40F9-8E78-953D1A06EC3C}" type="presParOf" srcId="{80780B49-2D8E-48AE-8E8C-B6BAC062F8DB}" destId="{513B887F-61A4-49C6-A2EB-6024CE5AFA41}" srcOrd="0" destOrd="0" presId="urn:microsoft.com/office/officeart/2008/layout/HalfCircleOrganizationChart"/>
    <dgm:cxn modelId="{DC91A748-6F07-426D-AFB5-9D9A4CF204BD}" type="presParOf" srcId="{513B887F-61A4-49C6-A2EB-6024CE5AFA41}" destId="{1F300FBB-1667-4510-9FC7-3DBA2A157E71}" srcOrd="0" destOrd="0" presId="urn:microsoft.com/office/officeart/2008/layout/HalfCircleOrganizationChart"/>
    <dgm:cxn modelId="{811AAA41-0BEE-4022-A879-4E84D4F06BB2}" type="presParOf" srcId="{513B887F-61A4-49C6-A2EB-6024CE5AFA41}" destId="{0A83D052-873B-49ED-962C-523FC5003A26}" srcOrd="1" destOrd="0" presId="urn:microsoft.com/office/officeart/2008/layout/HalfCircleOrganizationChart"/>
    <dgm:cxn modelId="{15533B1C-47C6-41BD-BC9B-6190673AA220}" type="presParOf" srcId="{513B887F-61A4-49C6-A2EB-6024CE5AFA41}" destId="{0B8B4A98-479F-46DC-9598-E2F8DEFF3E58}" srcOrd="2" destOrd="0" presId="urn:microsoft.com/office/officeart/2008/layout/HalfCircleOrganizationChart"/>
    <dgm:cxn modelId="{9C6D4160-612D-4A9D-85A6-54AD72572855}" type="presParOf" srcId="{513B887F-61A4-49C6-A2EB-6024CE5AFA41}" destId="{39B1F40F-CCF9-458B-9555-BAA12D60F31B}" srcOrd="3" destOrd="0" presId="urn:microsoft.com/office/officeart/2008/layout/HalfCircleOrganizationChart"/>
    <dgm:cxn modelId="{E3C0774E-362C-4F89-B5B4-E16A12677C1D}" type="presParOf" srcId="{80780B49-2D8E-48AE-8E8C-B6BAC062F8DB}" destId="{7A01A8C6-1A8D-4A85-AD75-BA364AA91F44}" srcOrd="1" destOrd="0" presId="urn:microsoft.com/office/officeart/2008/layout/HalfCircleOrganizationChart"/>
    <dgm:cxn modelId="{22354CB2-4746-4651-A4B2-901594484B67}" type="presParOf" srcId="{80780B49-2D8E-48AE-8E8C-B6BAC062F8DB}" destId="{D572529B-E6C9-425C-9591-671B6E26C28F}" srcOrd="2" destOrd="0" presId="urn:microsoft.com/office/officeart/2008/layout/HalfCircleOrganizationChart"/>
    <dgm:cxn modelId="{0D8204B5-5FB4-4993-B4F7-38F23EBC30F0}" type="presParOf" srcId="{8D0ACFDB-F0CA-417E-9958-43D1D99F942A}" destId="{4D14172A-5FC0-407E-9280-7C426C6366BB}" srcOrd="6" destOrd="0" presId="urn:microsoft.com/office/officeart/2008/layout/HalfCircleOrganizationChart"/>
    <dgm:cxn modelId="{6ABAA64E-6E9F-4B15-90C0-27DCA439724C}" type="presParOf" srcId="{8D0ACFDB-F0CA-417E-9958-43D1D99F942A}" destId="{37B2DFB9-AA80-417D-AD3A-22DD1F680476}" srcOrd="7" destOrd="0" presId="urn:microsoft.com/office/officeart/2008/layout/HalfCircleOrganizationChart"/>
    <dgm:cxn modelId="{387D6E1D-16C3-423A-8C87-2D4BA923B963}" type="presParOf" srcId="{37B2DFB9-AA80-417D-AD3A-22DD1F680476}" destId="{661BECD2-A2F9-42B2-AD53-8A0A176802C7}" srcOrd="0" destOrd="0" presId="urn:microsoft.com/office/officeart/2008/layout/HalfCircleOrganizationChart"/>
    <dgm:cxn modelId="{DD542941-96DA-413F-844B-40448F8968CA}" type="presParOf" srcId="{661BECD2-A2F9-42B2-AD53-8A0A176802C7}" destId="{E6F95CBC-EB4F-4123-835C-B139E7838C26}" srcOrd="0" destOrd="0" presId="urn:microsoft.com/office/officeart/2008/layout/HalfCircleOrganizationChart"/>
    <dgm:cxn modelId="{784719E4-E5F0-4765-A88D-AE6DA7E9A0D0}" type="presParOf" srcId="{661BECD2-A2F9-42B2-AD53-8A0A176802C7}" destId="{5DBD6091-1985-45BA-9C0F-DEBFBBEB0150}" srcOrd="1" destOrd="0" presId="urn:microsoft.com/office/officeart/2008/layout/HalfCircleOrganizationChart"/>
    <dgm:cxn modelId="{B14C1B22-931E-455A-A22A-A362151788AF}" type="presParOf" srcId="{661BECD2-A2F9-42B2-AD53-8A0A176802C7}" destId="{DDEFBBB7-28A3-41FF-A4DC-7655B58182DA}" srcOrd="2" destOrd="0" presId="urn:microsoft.com/office/officeart/2008/layout/HalfCircleOrganizationChart"/>
    <dgm:cxn modelId="{E4B5630C-09BD-4DEE-8A18-3D3A21EE9832}" type="presParOf" srcId="{661BECD2-A2F9-42B2-AD53-8A0A176802C7}" destId="{68ADA65A-8E3C-447C-820C-072F5EA8016A}" srcOrd="3" destOrd="0" presId="urn:microsoft.com/office/officeart/2008/layout/HalfCircleOrganizationChart"/>
    <dgm:cxn modelId="{8022785A-1D53-4A11-A68D-2169C9B2E416}" type="presParOf" srcId="{37B2DFB9-AA80-417D-AD3A-22DD1F680476}" destId="{CE7B1081-AEA1-4997-ADC0-10C721B2B7B6}" srcOrd="1" destOrd="0" presId="urn:microsoft.com/office/officeart/2008/layout/HalfCircleOrganizationChart"/>
    <dgm:cxn modelId="{10F65306-1641-4F62-9B0F-17ADBA481EAF}" type="presParOf" srcId="{37B2DFB9-AA80-417D-AD3A-22DD1F680476}" destId="{35575761-08EE-4698-A0F0-8474A4A8096F}" srcOrd="2" destOrd="0" presId="urn:microsoft.com/office/officeart/2008/layout/HalfCircleOrganizationChart"/>
    <dgm:cxn modelId="{DB118E44-27AC-4862-A372-E890A7ACDDCD}" type="presParOf" srcId="{8D0ACFDB-F0CA-417E-9958-43D1D99F942A}" destId="{3DDF2518-CC4D-4097-AD49-BEF946735EE4}" srcOrd="8" destOrd="0" presId="urn:microsoft.com/office/officeart/2008/layout/HalfCircleOrganizationChart"/>
    <dgm:cxn modelId="{A58D45FB-CFFF-40A4-9C5D-E8D1FC768D3F}" type="presParOf" srcId="{8D0ACFDB-F0CA-417E-9958-43D1D99F942A}" destId="{09D36AEB-E613-4973-A54E-4F7455E581C0}" srcOrd="9" destOrd="0" presId="urn:microsoft.com/office/officeart/2008/layout/HalfCircleOrganizationChart"/>
    <dgm:cxn modelId="{D17522D9-FB29-47E9-A046-4F1C2D0AB957}" type="presParOf" srcId="{09D36AEB-E613-4973-A54E-4F7455E581C0}" destId="{1D94DD66-517C-4E52-A424-DF6AF9F18334}" srcOrd="0" destOrd="0" presId="urn:microsoft.com/office/officeart/2008/layout/HalfCircleOrganizationChart"/>
    <dgm:cxn modelId="{2E843684-E1EB-4B5F-85F5-C3CB8EBDE7BD}" type="presParOf" srcId="{1D94DD66-517C-4E52-A424-DF6AF9F18334}" destId="{8195A658-9E82-4716-81C2-2F1E82C8A295}" srcOrd="0" destOrd="0" presId="urn:microsoft.com/office/officeart/2008/layout/HalfCircleOrganizationChart"/>
    <dgm:cxn modelId="{6D2D6E9B-E838-4243-93E3-8F63D4E587C3}" type="presParOf" srcId="{1D94DD66-517C-4E52-A424-DF6AF9F18334}" destId="{D6A4D9AC-B921-472B-A6DD-5C62CF583272}" srcOrd="1" destOrd="0" presId="urn:microsoft.com/office/officeart/2008/layout/HalfCircleOrganizationChart"/>
    <dgm:cxn modelId="{A7363DF3-9B4E-47F9-B151-EA94CB38AAEE}" type="presParOf" srcId="{1D94DD66-517C-4E52-A424-DF6AF9F18334}" destId="{392AEA23-A9CC-4BFF-BCFD-1CD3FE460580}" srcOrd="2" destOrd="0" presId="urn:microsoft.com/office/officeart/2008/layout/HalfCircleOrganizationChart"/>
    <dgm:cxn modelId="{BBB31953-1505-4D3D-9581-ACF2E4CC1675}" type="presParOf" srcId="{1D94DD66-517C-4E52-A424-DF6AF9F18334}" destId="{2668AC5A-0330-47F8-9770-B3DE3B47CE1C}" srcOrd="3" destOrd="0" presId="urn:microsoft.com/office/officeart/2008/layout/HalfCircleOrganizationChart"/>
    <dgm:cxn modelId="{49E6DBD9-0DB2-4079-90F3-94B06C18984E}" type="presParOf" srcId="{09D36AEB-E613-4973-A54E-4F7455E581C0}" destId="{4DF1364E-15C7-4963-A871-D84EBA2D6283}" srcOrd="1" destOrd="0" presId="urn:microsoft.com/office/officeart/2008/layout/HalfCircleOrganizationChart"/>
    <dgm:cxn modelId="{3E0709D3-348B-4B4C-9251-D6C80B71C6B4}" type="presParOf" srcId="{09D36AEB-E613-4973-A54E-4F7455E581C0}" destId="{3C4597D4-2031-44C5-85B5-F61B7B6FC162}" srcOrd="2" destOrd="0" presId="urn:microsoft.com/office/officeart/2008/layout/HalfCircleOrganizationChart"/>
    <dgm:cxn modelId="{E036D768-4AF3-404D-8970-32181EDD4148}" type="presParOf" srcId="{47ABF9CB-3F43-4F5F-A864-E65D77064734}" destId="{FC4347BA-0CA9-464B-B6C5-A2CBD484E5C0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D4E6B-AEC4-428B-AFE9-37D5C6EAA6AA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425B11-95CB-4CD9-9339-31D40819A3A6}">
      <dgm:prSet phldrT="[Текст]" custT="1"/>
      <dgm:spPr/>
      <dgm:t>
        <a:bodyPr/>
        <a:lstStyle/>
        <a:p>
          <a:r>
            <a:rPr lang="ru-RU" sz="3600" b="1" dirty="0"/>
            <a:t>Оборотные активы</a:t>
          </a:r>
        </a:p>
      </dgm:t>
    </dgm:pt>
    <dgm:pt modelId="{7BB62BEC-A8F2-49C7-871E-031AEED5A8F3}" type="parTrans" cxnId="{449A924C-1C42-4272-A29D-8A7EB1244CA9}">
      <dgm:prSet/>
      <dgm:spPr/>
      <dgm:t>
        <a:bodyPr/>
        <a:lstStyle/>
        <a:p>
          <a:endParaRPr lang="ru-RU"/>
        </a:p>
      </dgm:t>
    </dgm:pt>
    <dgm:pt modelId="{9B7DA054-7051-45CD-AAB8-B523220E9401}" type="sibTrans" cxnId="{449A924C-1C42-4272-A29D-8A7EB1244CA9}">
      <dgm:prSet/>
      <dgm:spPr/>
      <dgm:t>
        <a:bodyPr/>
        <a:lstStyle/>
        <a:p>
          <a:endParaRPr lang="ru-RU"/>
        </a:p>
      </dgm:t>
    </dgm:pt>
    <dgm:pt modelId="{6E1A19E0-E4BC-46B7-B4CA-5F9AB06AEACF}">
      <dgm:prSet phldrT="[Текст]" custT="1"/>
      <dgm:spPr/>
      <dgm:t>
        <a:bodyPr/>
        <a:lstStyle/>
        <a:p>
          <a:r>
            <a:rPr lang="ru-RU" sz="2400" b="1" dirty="0"/>
            <a:t>обслуживающие производственный цикл предприятия </a:t>
          </a:r>
          <a:endParaRPr lang="ru-RU" sz="2400" dirty="0"/>
        </a:p>
      </dgm:t>
    </dgm:pt>
    <dgm:pt modelId="{5C2AC5C3-0FEF-47EF-9AAC-0FCD3DFE13FA}" type="parTrans" cxnId="{A6A1367B-FF00-4D4E-9187-1EF6B47FCD9A}">
      <dgm:prSet/>
      <dgm:spPr/>
      <dgm:t>
        <a:bodyPr/>
        <a:lstStyle/>
        <a:p>
          <a:endParaRPr lang="ru-RU"/>
        </a:p>
      </dgm:t>
    </dgm:pt>
    <dgm:pt modelId="{A15E1CDA-638A-4E22-A1AE-FBE7158E9622}" type="sibTrans" cxnId="{A6A1367B-FF00-4D4E-9187-1EF6B47FCD9A}">
      <dgm:prSet/>
      <dgm:spPr/>
      <dgm:t>
        <a:bodyPr/>
        <a:lstStyle/>
        <a:p>
          <a:endParaRPr lang="ru-RU"/>
        </a:p>
      </dgm:t>
    </dgm:pt>
    <dgm:pt modelId="{3F69D830-E4A2-4EB5-BA39-9E309C12275F}">
      <dgm:prSet phldrT="[Текст]" custT="1"/>
      <dgm:spPr/>
      <dgm:t>
        <a:bodyPr/>
        <a:lstStyle/>
        <a:p>
          <a:r>
            <a:rPr lang="ru-RU" sz="2400" b="1" dirty="0"/>
            <a:t>обслуживающие финансовый цикл </a:t>
          </a:r>
          <a:endParaRPr lang="ru-RU" sz="2400" dirty="0"/>
        </a:p>
      </dgm:t>
    </dgm:pt>
    <dgm:pt modelId="{087AF58C-DAE8-46D7-A000-AC0A25531E4F}" type="parTrans" cxnId="{F5A6F43A-DCB3-4DF2-9E9A-2C20D60D36F6}">
      <dgm:prSet/>
      <dgm:spPr/>
      <dgm:t>
        <a:bodyPr/>
        <a:lstStyle/>
        <a:p>
          <a:endParaRPr lang="ru-RU"/>
        </a:p>
      </dgm:t>
    </dgm:pt>
    <dgm:pt modelId="{3BA9D5B8-CAB7-4C48-A917-8435A139636C}" type="sibTrans" cxnId="{F5A6F43A-DCB3-4DF2-9E9A-2C20D60D36F6}">
      <dgm:prSet/>
      <dgm:spPr/>
      <dgm:t>
        <a:bodyPr/>
        <a:lstStyle/>
        <a:p>
          <a:endParaRPr lang="ru-RU"/>
        </a:p>
      </dgm:t>
    </dgm:pt>
    <dgm:pt modelId="{8AF3BC8A-4995-4FE1-BEDE-1880D577EB52}" type="pres">
      <dgm:prSet presAssocID="{E64D4E6B-AEC4-428B-AFE9-37D5C6EAA6AA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825FE9B-981B-4C50-A7E3-83128A682ABB}" type="pres">
      <dgm:prSet presAssocID="{BD425B11-95CB-4CD9-9339-31D40819A3A6}" presName="hierRoot1" presStyleCnt="0">
        <dgm:presLayoutVars>
          <dgm:hierBranch val="init"/>
        </dgm:presLayoutVars>
      </dgm:prSet>
      <dgm:spPr/>
    </dgm:pt>
    <dgm:pt modelId="{97DEF5C2-C3DC-4A07-86ED-851E80523FA1}" type="pres">
      <dgm:prSet presAssocID="{BD425B11-95CB-4CD9-9339-31D40819A3A6}" presName="rootComposite1" presStyleCnt="0"/>
      <dgm:spPr/>
    </dgm:pt>
    <dgm:pt modelId="{16C77370-6165-4671-9E7A-7B164709B7D2}" type="pres">
      <dgm:prSet presAssocID="{BD425B11-95CB-4CD9-9339-31D40819A3A6}" presName="rootText1" presStyleLbl="alignAcc1" presStyleIdx="0" presStyleCnt="0">
        <dgm:presLayoutVars>
          <dgm:chPref val="3"/>
        </dgm:presLayoutVars>
      </dgm:prSet>
      <dgm:spPr/>
    </dgm:pt>
    <dgm:pt modelId="{05E7D9F2-401E-4AEE-A75B-73D7F631BE76}" type="pres">
      <dgm:prSet presAssocID="{BD425B11-95CB-4CD9-9339-31D40819A3A6}" presName="topArc1" presStyleLbl="parChTrans1D1" presStyleIdx="0" presStyleCnt="6"/>
      <dgm:spPr/>
    </dgm:pt>
    <dgm:pt modelId="{7122DCC4-F596-4874-A99C-DEE0F14052C9}" type="pres">
      <dgm:prSet presAssocID="{BD425B11-95CB-4CD9-9339-31D40819A3A6}" presName="bottomArc1" presStyleLbl="parChTrans1D1" presStyleIdx="1" presStyleCnt="6"/>
      <dgm:spPr/>
    </dgm:pt>
    <dgm:pt modelId="{CB13447A-6CCB-481E-84DF-B6AC4920038B}" type="pres">
      <dgm:prSet presAssocID="{BD425B11-95CB-4CD9-9339-31D40819A3A6}" presName="topConnNode1" presStyleLbl="node1" presStyleIdx="0" presStyleCnt="0"/>
      <dgm:spPr/>
    </dgm:pt>
    <dgm:pt modelId="{5D4BE10F-2151-40FC-B2AF-D63EF42A34A8}" type="pres">
      <dgm:prSet presAssocID="{BD425B11-95CB-4CD9-9339-31D40819A3A6}" presName="hierChild2" presStyleCnt="0"/>
      <dgm:spPr/>
    </dgm:pt>
    <dgm:pt modelId="{1D172316-D140-454D-8AB5-6C59F8B1566C}" type="pres">
      <dgm:prSet presAssocID="{5C2AC5C3-0FEF-47EF-9AAC-0FCD3DFE13FA}" presName="Name28" presStyleLbl="parChTrans1D2" presStyleIdx="0" presStyleCnt="2"/>
      <dgm:spPr/>
    </dgm:pt>
    <dgm:pt modelId="{1B35182D-288C-4868-8F6E-B66D16679592}" type="pres">
      <dgm:prSet presAssocID="{6E1A19E0-E4BC-46B7-B4CA-5F9AB06AEACF}" presName="hierRoot2" presStyleCnt="0">
        <dgm:presLayoutVars>
          <dgm:hierBranch val="init"/>
        </dgm:presLayoutVars>
      </dgm:prSet>
      <dgm:spPr/>
    </dgm:pt>
    <dgm:pt modelId="{003BFAFD-8B9A-4F8E-B1E3-B9FBAEC43483}" type="pres">
      <dgm:prSet presAssocID="{6E1A19E0-E4BC-46B7-B4CA-5F9AB06AEACF}" presName="rootComposite2" presStyleCnt="0"/>
      <dgm:spPr/>
    </dgm:pt>
    <dgm:pt modelId="{0C4AD3D3-72B8-477F-B431-AF29C3D0FDD9}" type="pres">
      <dgm:prSet presAssocID="{6E1A19E0-E4BC-46B7-B4CA-5F9AB06AEACF}" presName="rootText2" presStyleLbl="alignAcc1" presStyleIdx="0" presStyleCnt="0">
        <dgm:presLayoutVars>
          <dgm:chPref val="3"/>
        </dgm:presLayoutVars>
      </dgm:prSet>
      <dgm:spPr/>
    </dgm:pt>
    <dgm:pt modelId="{89A1ED3C-F637-4790-B09E-98606C7BCD5B}" type="pres">
      <dgm:prSet presAssocID="{6E1A19E0-E4BC-46B7-B4CA-5F9AB06AEACF}" presName="topArc2" presStyleLbl="parChTrans1D1" presStyleIdx="2" presStyleCnt="6"/>
      <dgm:spPr/>
    </dgm:pt>
    <dgm:pt modelId="{A5491950-46A5-4776-986B-C567981D0DDB}" type="pres">
      <dgm:prSet presAssocID="{6E1A19E0-E4BC-46B7-B4CA-5F9AB06AEACF}" presName="bottomArc2" presStyleLbl="parChTrans1D1" presStyleIdx="3" presStyleCnt="6"/>
      <dgm:spPr/>
    </dgm:pt>
    <dgm:pt modelId="{2B5C9697-C124-4EAF-8560-D04888482363}" type="pres">
      <dgm:prSet presAssocID="{6E1A19E0-E4BC-46B7-B4CA-5F9AB06AEACF}" presName="topConnNode2" presStyleLbl="node2" presStyleIdx="0" presStyleCnt="0"/>
      <dgm:spPr/>
    </dgm:pt>
    <dgm:pt modelId="{FCE9E983-9DB2-4C44-AC0C-6F5EB2FB6909}" type="pres">
      <dgm:prSet presAssocID="{6E1A19E0-E4BC-46B7-B4CA-5F9AB06AEACF}" presName="hierChild4" presStyleCnt="0"/>
      <dgm:spPr/>
    </dgm:pt>
    <dgm:pt modelId="{05C2775D-9448-4548-BB6F-6E682BEDD6FF}" type="pres">
      <dgm:prSet presAssocID="{6E1A19E0-E4BC-46B7-B4CA-5F9AB06AEACF}" presName="hierChild5" presStyleCnt="0"/>
      <dgm:spPr/>
    </dgm:pt>
    <dgm:pt modelId="{B384E824-4672-465B-BB74-5706181A1566}" type="pres">
      <dgm:prSet presAssocID="{087AF58C-DAE8-46D7-A000-AC0A25531E4F}" presName="Name28" presStyleLbl="parChTrans1D2" presStyleIdx="1" presStyleCnt="2"/>
      <dgm:spPr/>
    </dgm:pt>
    <dgm:pt modelId="{48074DFF-291B-4916-A455-884D4726EF5F}" type="pres">
      <dgm:prSet presAssocID="{3F69D830-E4A2-4EB5-BA39-9E309C12275F}" presName="hierRoot2" presStyleCnt="0">
        <dgm:presLayoutVars>
          <dgm:hierBranch val="init"/>
        </dgm:presLayoutVars>
      </dgm:prSet>
      <dgm:spPr/>
    </dgm:pt>
    <dgm:pt modelId="{613FA047-6FA0-444D-B803-CC730473B353}" type="pres">
      <dgm:prSet presAssocID="{3F69D830-E4A2-4EB5-BA39-9E309C12275F}" presName="rootComposite2" presStyleCnt="0"/>
      <dgm:spPr/>
    </dgm:pt>
    <dgm:pt modelId="{25D8FF63-3945-4CFD-9E22-BB6670871773}" type="pres">
      <dgm:prSet presAssocID="{3F69D830-E4A2-4EB5-BA39-9E309C12275F}" presName="rootText2" presStyleLbl="alignAcc1" presStyleIdx="0" presStyleCnt="0">
        <dgm:presLayoutVars>
          <dgm:chPref val="3"/>
        </dgm:presLayoutVars>
      </dgm:prSet>
      <dgm:spPr/>
    </dgm:pt>
    <dgm:pt modelId="{FC8DF6DC-30BD-47E6-BC52-3DD1BF9CCC10}" type="pres">
      <dgm:prSet presAssocID="{3F69D830-E4A2-4EB5-BA39-9E309C12275F}" presName="topArc2" presStyleLbl="parChTrans1D1" presStyleIdx="4" presStyleCnt="6"/>
      <dgm:spPr/>
    </dgm:pt>
    <dgm:pt modelId="{A46354D4-DB35-4A02-9888-D2B174CF9312}" type="pres">
      <dgm:prSet presAssocID="{3F69D830-E4A2-4EB5-BA39-9E309C12275F}" presName="bottomArc2" presStyleLbl="parChTrans1D1" presStyleIdx="5" presStyleCnt="6"/>
      <dgm:spPr/>
    </dgm:pt>
    <dgm:pt modelId="{2A66E7EB-8977-4DEC-9AFE-247BE9753F46}" type="pres">
      <dgm:prSet presAssocID="{3F69D830-E4A2-4EB5-BA39-9E309C12275F}" presName="topConnNode2" presStyleLbl="node2" presStyleIdx="0" presStyleCnt="0"/>
      <dgm:spPr/>
    </dgm:pt>
    <dgm:pt modelId="{47279A9E-E35E-48D7-843B-62F77EB7AC68}" type="pres">
      <dgm:prSet presAssocID="{3F69D830-E4A2-4EB5-BA39-9E309C12275F}" presName="hierChild4" presStyleCnt="0"/>
      <dgm:spPr/>
    </dgm:pt>
    <dgm:pt modelId="{D1B6FEBA-F021-4A72-A0B5-5DAE9D09BEB8}" type="pres">
      <dgm:prSet presAssocID="{3F69D830-E4A2-4EB5-BA39-9E309C12275F}" presName="hierChild5" presStyleCnt="0"/>
      <dgm:spPr/>
    </dgm:pt>
    <dgm:pt modelId="{495A03C3-6C01-4678-A53D-640FBE98E1F1}" type="pres">
      <dgm:prSet presAssocID="{BD425B11-95CB-4CD9-9339-31D40819A3A6}" presName="hierChild3" presStyleCnt="0"/>
      <dgm:spPr/>
    </dgm:pt>
  </dgm:ptLst>
  <dgm:cxnLst>
    <dgm:cxn modelId="{257FB115-4246-4A8F-B903-7B8DE58517CD}" type="presOf" srcId="{087AF58C-DAE8-46D7-A000-AC0A25531E4F}" destId="{B384E824-4672-465B-BB74-5706181A1566}" srcOrd="0" destOrd="0" presId="urn:microsoft.com/office/officeart/2008/layout/HalfCircleOrganizationChart"/>
    <dgm:cxn modelId="{F060602B-9F73-4C81-A4EA-8D37A8977614}" type="presOf" srcId="{6E1A19E0-E4BC-46B7-B4CA-5F9AB06AEACF}" destId="{2B5C9697-C124-4EAF-8560-D04888482363}" srcOrd="1" destOrd="0" presId="urn:microsoft.com/office/officeart/2008/layout/HalfCircleOrganizationChart"/>
    <dgm:cxn modelId="{F5A6F43A-DCB3-4DF2-9E9A-2C20D60D36F6}" srcId="{BD425B11-95CB-4CD9-9339-31D40819A3A6}" destId="{3F69D830-E4A2-4EB5-BA39-9E309C12275F}" srcOrd="1" destOrd="0" parTransId="{087AF58C-DAE8-46D7-A000-AC0A25531E4F}" sibTransId="{3BA9D5B8-CAB7-4C48-A917-8435A139636C}"/>
    <dgm:cxn modelId="{F736EE61-1515-4347-B620-0832FD8605A8}" type="presOf" srcId="{E64D4E6B-AEC4-428B-AFE9-37D5C6EAA6AA}" destId="{8AF3BC8A-4995-4FE1-BEDE-1880D577EB52}" srcOrd="0" destOrd="0" presId="urn:microsoft.com/office/officeart/2008/layout/HalfCircleOrganizationChart"/>
    <dgm:cxn modelId="{AEF4DF64-3DEA-4A6B-A168-A948A2F358F5}" type="presOf" srcId="{BD425B11-95CB-4CD9-9339-31D40819A3A6}" destId="{16C77370-6165-4671-9E7A-7B164709B7D2}" srcOrd="0" destOrd="0" presId="urn:microsoft.com/office/officeart/2008/layout/HalfCircleOrganizationChart"/>
    <dgm:cxn modelId="{449A924C-1C42-4272-A29D-8A7EB1244CA9}" srcId="{E64D4E6B-AEC4-428B-AFE9-37D5C6EAA6AA}" destId="{BD425B11-95CB-4CD9-9339-31D40819A3A6}" srcOrd="0" destOrd="0" parTransId="{7BB62BEC-A8F2-49C7-871E-031AEED5A8F3}" sibTransId="{9B7DA054-7051-45CD-AAB8-B523220E9401}"/>
    <dgm:cxn modelId="{A6A1367B-FF00-4D4E-9187-1EF6B47FCD9A}" srcId="{BD425B11-95CB-4CD9-9339-31D40819A3A6}" destId="{6E1A19E0-E4BC-46B7-B4CA-5F9AB06AEACF}" srcOrd="0" destOrd="0" parTransId="{5C2AC5C3-0FEF-47EF-9AAC-0FCD3DFE13FA}" sibTransId="{A15E1CDA-638A-4E22-A1AE-FBE7158E9622}"/>
    <dgm:cxn modelId="{A13BE38A-7ADD-4A30-9EED-6378FE1AB360}" type="presOf" srcId="{BD425B11-95CB-4CD9-9339-31D40819A3A6}" destId="{CB13447A-6CCB-481E-84DF-B6AC4920038B}" srcOrd="1" destOrd="0" presId="urn:microsoft.com/office/officeart/2008/layout/HalfCircleOrganizationChart"/>
    <dgm:cxn modelId="{295D3EA6-5A0D-453B-84DC-F387AC5418D6}" type="presOf" srcId="{6E1A19E0-E4BC-46B7-B4CA-5F9AB06AEACF}" destId="{0C4AD3D3-72B8-477F-B431-AF29C3D0FDD9}" srcOrd="0" destOrd="0" presId="urn:microsoft.com/office/officeart/2008/layout/HalfCircleOrganizationChart"/>
    <dgm:cxn modelId="{F587F2C5-5CBF-4B30-B92C-6477D0D58F1A}" type="presOf" srcId="{5C2AC5C3-0FEF-47EF-9AAC-0FCD3DFE13FA}" destId="{1D172316-D140-454D-8AB5-6C59F8B1566C}" srcOrd="0" destOrd="0" presId="urn:microsoft.com/office/officeart/2008/layout/HalfCircleOrganizationChart"/>
    <dgm:cxn modelId="{58A679CD-E2EF-4797-9D7E-911DB26CF41F}" type="presOf" srcId="{3F69D830-E4A2-4EB5-BA39-9E309C12275F}" destId="{2A66E7EB-8977-4DEC-9AFE-247BE9753F46}" srcOrd="1" destOrd="0" presId="urn:microsoft.com/office/officeart/2008/layout/HalfCircleOrganizationChart"/>
    <dgm:cxn modelId="{30F670D9-4434-44C8-99F5-F0077EE74BF9}" type="presOf" srcId="{3F69D830-E4A2-4EB5-BA39-9E309C12275F}" destId="{25D8FF63-3945-4CFD-9E22-BB6670871773}" srcOrd="0" destOrd="0" presId="urn:microsoft.com/office/officeart/2008/layout/HalfCircleOrganizationChart"/>
    <dgm:cxn modelId="{84FBC0CA-E826-40E4-A7A3-543A8C8C3D41}" type="presParOf" srcId="{8AF3BC8A-4995-4FE1-BEDE-1880D577EB52}" destId="{F825FE9B-981B-4C50-A7E3-83128A682ABB}" srcOrd="0" destOrd="0" presId="urn:microsoft.com/office/officeart/2008/layout/HalfCircleOrganizationChart"/>
    <dgm:cxn modelId="{BBFF7A72-E582-4AFB-83E0-5D48B1119749}" type="presParOf" srcId="{F825FE9B-981B-4C50-A7E3-83128A682ABB}" destId="{97DEF5C2-C3DC-4A07-86ED-851E80523FA1}" srcOrd="0" destOrd="0" presId="urn:microsoft.com/office/officeart/2008/layout/HalfCircleOrganizationChart"/>
    <dgm:cxn modelId="{B11A02E8-9B43-40C0-8040-DF88A84E950E}" type="presParOf" srcId="{97DEF5C2-C3DC-4A07-86ED-851E80523FA1}" destId="{16C77370-6165-4671-9E7A-7B164709B7D2}" srcOrd="0" destOrd="0" presId="urn:microsoft.com/office/officeart/2008/layout/HalfCircleOrganizationChart"/>
    <dgm:cxn modelId="{D8DD262C-8770-4D8B-B7A5-34FE312F2687}" type="presParOf" srcId="{97DEF5C2-C3DC-4A07-86ED-851E80523FA1}" destId="{05E7D9F2-401E-4AEE-A75B-73D7F631BE76}" srcOrd="1" destOrd="0" presId="urn:microsoft.com/office/officeart/2008/layout/HalfCircleOrganizationChart"/>
    <dgm:cxn modelId="{53A97D42-E361-4603-B474-93C936B40370}" type="presParOf" srcId="{97DEF5C2-C3DC-4A07-86ED-851E80523FA1}" destId="{7122DCC4-F596-4874-A99C-DEE0F14052C9}" srcOrd="2" destOrd="0" presId="urn:microsoft.com/office/officeart/2008/layout/HalfCircleOrganizationChart"/>
    <dgm:cxn modelId="{9AA803B6-3FC8-4470-9FEF-3F48D6F2F090}" type="presParOf" srcId="{97DEF5C2-C3DC-4A07-86ED-851E80523FA1}" destId="{CB13447A-6CCB-481E-84DF-B6AC4920038B}" srcOrd="3" destOrd="0" presId="urn:microsoft.com/office/officeart/2008/layout/HalfCircleOrganizationChart"/>
    <dgm:cxn modelId="{DF83DF38-F3A2-4216-AB6A-08E7A50E7FD8}" type="presParOf" srcId="{F825FE9B-981B-4C50-A7E3-83128A682ABB}" destId="{5D4BE10F-2151-40FC-B2AF-D63EF42A34A8}" srcOrd="1" destOrd="0" presId="urn:microsoft.com/office/officeart/2008/layout/HalfCircleOrganizationChart"/>
    <dgm:cxn modelId="{F220FC41-3AEB-49AC-91B1-B34D80061428}" type="presParOf" srcId="{5D4BE10F-2151-40FC-B2AF-D63EF42A34A8}" destId="{1D172316-D140-454D-8AB5-6C59F8B1566C}" srcOrd="0" destOrd="0" presId="urn:microsoft.com/office/officeart/2008/layout/HalfCircleOrganizationChart"/>
    <dgm:cxn modelId="{90FDA491-1DA7-4936-9E3B-47A94A801B00}" type="presParOf" srcId="{5D4BE10F-2151-40FC-B2AF-D63EF42A34A8}" destId="{1B35182D-288C-4868-8F6E-B66D16679592}" srcOrd="1" destOrd="0" presId="urn:microsoft.com/office/officeart/2008/layout/HalfCircleOrganizationChart"/>
    <dgm:cxn modelId="{6C71B345-878F-42C3-9607-48AE7FB856B1}" type="presParOf" srcId="{1B35182D-288C-4868-8F6E-B66D16679592}" destId="{003BFAFD-8B9A-4F8E-B1E3-B9FBAEC43483}" srcOrd="0" destOrd="0" presId="urn:microsoft.com/office/officeart/2008/layout/HalfCircleOrganizationChart"/>
    <dgm:cxn modelId="{9F872780-92DF-4CBB-9313-0A9F5DF3AF25}" type="presParOf" srcId="{003BFAFD-8B9A-4F8E-B1E3-B9FBAEC43483}" destId="{0C4AD3D3-72B8-477F-B431-AF29C3D0FDD9}" srcOrd="0" destOrd="0" presId="urn:microsoft.com/office/officeart/2008/layout/HalfCircleOrganizationChart"/>
    <dgm:cxn modelId="{1F279A28-8BF1-46C1-92EE-C83707EEF2D2}" type="presParOf" srcId="{003BFAFD-8B9A-4F8E-B1E3-B9FBAEC43483}" destId="{89A1ED3C-F637-4790-B09E-98606C7BCD5B}" srcOrd="1" destOrd="0" presId="urn:microsoft.com/office/officeart/2008/layout/HalfCircleOrganizationChart"/>
    <dgm:cxn modelId="{3E2226A3-1B10-4318-AFE1-A9DEED896641}" type="presParOf" srcId="{003BFAFD-8B9A-4F8E-B1E3-B9FBAEC43483}" destId="{A5491950-46A5-4776-986B-C567981D0DDB}" srcOrd="2" destOrd="0" presId="urn:microsoft.com/office/officeart/2008/layout/HalfCircleOrganizationChart"/>
    <dgm:cxn modelId="{BFD0D654-6E60-4F25-890F-6E13633C7B86}" type="presParOf" srcId="{003BFAFD-8B9A-4F8E-B1E3-B9FBAEC43483}" destId="{2B5C9697-C124-4EAF-8560-D04888482363}" srcOrd="3" destOrd="0" presId="urn:microsoft.com/office/officeart/2008/layout/HalfCircleOrganizationChart"/>
    <dgm:cxn modelId="{A222BD36-0FA6-410F-89A5-E907A64F787F}" type="presParOf" srcId="{1B35182D-288C-4868-8F6E-B66D16679592}" destId="{FCE9E983-9DB2-4C44-AC0C-6F5EB2FB6909}" srcOrd="1" destOrd="0" presId="urn:microsoft.com/office/officeart/2008/layout/HalfCircleOrganizationChart"/>
    <dgm:cxn modelId="{C1211117-AAB2-494D-B738-DD930EEB6016}" type="presParOf" srcId="{1B35182D-288C-4868-8F6E-B66D16679592}" destId="{05C2775D-9448-4548-BB6F-6E682BEDD6FF}" srcOrd="2" destOrd="0" presId="urn:microsoft.com/office/officeart/2008/layout/HalfCircleOrganizationChart"/>
    <dgm:cxn modelId="{B2EAC649-E381-404D-BE97-E48C090AC037}" type="presParOf" srcId="{5D4BE10F-2151-40FC-B2AF-D63EF42A34A8}" destId="{B384E824-4672-465B-BB74-5706181A1566}" srcOrd="2" destOrd="0" presId="urn:microsoft.com/office/officeart/2008/layout/HalfCircleOrganizationChart"/>
    <dgm:cxn modelId="{18A9B344-6DCA-4E5A-AE80-50F850993EEF}" type="presParOf" srcId="{5D4BE10F-2151-40FC-B2AF-D63EF42A34A8}" destId="{48074DFF-291B-4916-A455-884D4726EF5F}" srcOrd="3" destOrd="0" presId="urn:microsoft.com/office/officeart/2008/layout/HalfCircleOrganizationChart"/>
    <dgm:cxn modelId="{8FFF3C5B-F468-4A6A-A2D0-4EF280FAE96E}" type="presParOf" srcId="{48074DFF-291B-4916-A455-884D4726EF5F}" destId="{613FA047-6FA0-444D-B803-CC730473B353}" srcOrd="0" destOrd="0" presId="urn:microsoft.com/office/officeart/2008/layout/HalfCircleOrganizationChart"/>
    <dgm:cxn modelId="{1282E60B-AE11-4722-9C24-56B5109330B1}" type="presParOf" srcId="{613FA047-6FA0-444D-B803-CC730473B353}" destId="{25D8FF63-3945-4CFD-9E22-BB6670871773}" srcOrd="0" destOrd="0" presId="urn:microsoft.com/office/officeart/2008/layout/HalfCircleOrganizationChart"/>
    <dgm:cxn modelId="{04A316C3-F5FE-429B-AF98-77A10A9DE810}" type="presParOf" srcId="{613FA047-6FA0-444D-B803-CC730473B353}" destId="{FC8DF6DC-30BD-47E6-BC52-3DD1BF9CCC10}" srcOrd="1" destOrd="0" presId="urn:microsoft.com/office/officeart/2008/layout/HalfCircleOrganizationChart"/>
    <dgm:cxn modelId="{5B73CEDA-3356-4641-A8E2-0C2968A23F9C}" type="presParOf" srcId="{613FA047-6FA0-444D-B803-CC730473B353}" destId="{A46354D4-DB35-4A02-9888-D2B174CF9312}" srcOrd="2" destOrd="0" presId="urn:microsoft.com/office/officeart/2008/layout/HalfCircleOrganizationChart"/>
    <dgm:cxn modelId="{1DE7A181-F1E4-4138-95C1-D49E3DE5795A}" type="presParOf" srcId="{613FA047-6FA0-444D-B803-CC730473B353}" destId="{2A66E7EB-8977-4DEC-9AFE-247BE9753F46}" srcOrd="3" destOrd="0" presId="urn:microsoft.com/office/officeart/2008/layout/HalfCircleOrganizationChart"/>
    <dgm:cxn modelId="{4E24EF1B-CC25-49EF-A017-ABF03A89D44C}" type="presParOf" srcId="{48074DFF-291B-4916-A455-884D4726EF5F}" destId="{47279A9E-E35E-48D7-843B-62F77EB7AC68}" srcOrd="1" destOrd="0" presId="urn:microsoft.com/office/officeart/2008/layout/HalfCircleOrganizationChart"/>
    <dgm:cxn modelId="{C67E63AF-87A6-406F-8BEF-096E86C2514D}" type="presParOf" srcId="{48074DFF-291B-4916-A455-884D4726EF5F}" destId="{D1B6FEBA-F021-4A72-A0B5-5DAE9D09BEB8}" srcOrd="2" destOrd="0" presId="urn:microsoft.com/office/officeart/2008/layout/HalfCircleOrganizationChart"/>
    <dgm:cxn modelId="{39211AF2-7E4E-4E8A-BB92-336C552F86DB}" type="presParOf" srcId="{F825FE9B-981B-4C50-A7E3-83128A682ABB}" destId="{495A03C3-6C01-4678-A53D-640FBE98E1F1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0ECE35-9826-4DC2-B0CA-623509225C2A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DBA5B1-9F76-46CC-BD8E-347C21C65A35}">
      <dgm:prSet phldrT="[Текст]" custT="1"/>
      <dgm:spPr/>
      <dgm:t>
        <a:bodyPr/>
        <a:lstStyle/>
        <a:p>
          <a:r>
            <a:rPr lang="ru-RU" sz="3600" b="1" dirty="0"/>
            <a:t>Оборотные активы</a:t>
          </a:r>
          <a:endParaRPr lang="ru-RU" sz="3600" dirty="0"/>
        </a:p>
      </dgm:t>
    </dgm:pt>
    <dgm:pt modelId="{098EF0CC-A021-430F-BE51-FD4A46290156}" type="parTrans" cxnId="{42642963-C9DF-43FF-8CE3-B63161D711A7}">
      <dgm:prSet/>
      <dgm:spPr/>
      <dgm:t>
        <a:bodyPr/>
        <a:lstStyle/>
        <a:p>
          <a:endParaRPr lang="ru-RU"/>
        </a:p>
      </dgm:t>
    </dgm:pt>
    <dgm:pt modelId="{39447AFF-C0A1-4E9E-AA13-20535993B05E}" type="sibTrans" cxnId="{42642963-C9DF-43FF-8CE3-B63161D711A7}">
      <dgm:prSet/>
      <dgm:spPr/>
      <dgm:t>
        <a:bodyPr/>
        <a:lstStyle/>
        <a:p>
          <a:endParaRPr lang="ru-RU"/>
        </a:p>
      </dgm:t>
    </dgm:pt>
    <dgm:pt modelId="{8734904B-3F61-49C0-93D4-987990E73A11}">
      <dgm:prSet phldrT="[Текст]" custT="1"/>
      <dgm:spPr/>
      <dgm:t>
        <a:bodyPr/>
        <a:lstStyle/>
        <a:p>
          <a:r>
            <a:rPr lang="ru-RU" sz="2800" b="1" dirty="0"/>
            <a:t>Постоянная часть оборотных активов</a:t>
          </a:r>
          <a:endParaRPr lang="ru-RU" sz="2800" dirty="0"/>
        </a:p>
      </dgm:t>
    </dgm:pt>
    <dgm:pt modelId="{8FEEEEE5-E447-4306-8722-C85AA6B97A97}" type="parTrans" cxnId="{7043565B-0B51-41A5-8AD4-5598B7D966EB}">
      <dgm:prSet/>
      <dgm:spPr/>
      <dgm:t>
        <a:bodyPr/>
        <a:lstStyle/>
        <a:p>
          <a:endParaRPr lang="ru-RU"/>
        </a:p>
      </dgm:t>
    </dgm:pt>
    <dgm:pt modelId="{9B163B0B-0F72-47D6-BFA1-388033278822}" type="sibTrans" cxnId="{7043565B-0B51-41A5-8AD4-5598B7D966EB}">
      <dgm:prSet/>
      <dgm:spPr/>
      <dgm:t>
        <a:bodyPr/>
        <a:lstStyle/>
        <a:p>
          <a:endParaRPr lang="ru-RU"/>
        </a:p>
      </dgm:t>
    </dgm:pt>
    <dgm:pt modelId="{C12CF817-7F87-4B9F-A180-F805196CA61C}">
      <dgm:prSet phldrT="[Текст]" custT="1"/>
      <dgm:spPr/>
      <dgm:t>
        <a:bodyPr/>
        <a:lstStyle/>
        <a:p>
          <a:r>
            <a:rPr lang="ru-RU" sz="2800" b="1" dirty="0"/>
            <a:t>Переменная часть оборотных активов</a:t>
          </a:r>
          <a:endParaRPr lang="ru-RU" sz="2800" dirty="0"/>
        </a:p>
      </dgm:t>
    </dgm:pt>
    <dgm:pt modelId="{2DE4D029-27CC-4444-80AA-566FEA285AF2}" type="parTrans" cxnId="{9231C115-70C3-44FF-8F45-D1819A36A48E}">
      <dgm:prSet/>
      <dgm:spPr/>
      <dgm:t>
        <a:bodyPr/>
        <a:lstStyle/>
        <a:p>
          <a:endParaRPr lang="ru-RU"/>
        </a:p>
      </dgm:t>
    </dgm:pt>
    <dgm:pt modelId="{3F2D485C-E0BE-4386-9C7A-B95AC4EA021B}" type="sibTrans" cxnId="{9231C115-70C3-44FF-8F45-D1819A36A48E}">
      <dgm:prSet/>
      <dgm:spPr/>
      <dgm:t>
        <a:bodyPr/>
        <a:lstStyle/>
        <a:p>
          <a:endParaRPr lang="ru-RU"/>
        </a:p>
      </dgm:t>
    </dgm:pt>
    <dgm:pt modelId="{CE06EA67-B4D4-4825-AF2B-DD6420EF20D4}" type="pres">
      <dgm:prSet presAssocID="{7B0ECE35-9826-4DC2-B0CA-623509225C2A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3487EA6-8C83-48D3-95BC-9BFFD503A042}" type="pres">
      <dgm:prSet presAssocID="{FBDBA5B1-9F76-46CC-BD8E-347C21C65A35}" presName="hierRoot1" presStyleCnt="0">
        <dgm:presLayoutVars>
          <dgm:hierBranch val="init"/>
        </dgm:presLayoutVars>
      </dgm:prSet>
      <dgm:spPr/>
    </dgm:pt>
    <dgm:pt modelId="{3E754D4F-9E67-434B-AE22-A43FD8A72A8C}" type="pres">
      <dgm:prSet presAssocID="{FBDBA5B1-9F76-46CC-BD8E-347C21C65A35}" presName="rootComposite1" presStyleCnt="0"/>
      <dgm:spPr/>
    </dgm:pt>
    <dgm:pt modelId="{6F5B8FA6-8775-45E0-8142-DA8BD00D389D}" type="pres">
      <dgm:prSet presAssocID="{FBDBA5B1-9F76-46CC-BD8E-347C21C65A35}" presName="rootText1" presStyleLbl="alignAcc1" presStyleIdx="0" presStyleCnt="0">
        <dgm:presLayoutVars>
          <dgm:chPref val="3"/>
        </dgm:presLayoutVars>
      </dgm:prSet>
      <dgm:spPr/>
    </dgm:pt>
    <dgm:pt modelId="{805E2A38-3407-4AF7-BBF3-12BB91F9721F}" type="pres">
      <dgm:prSet presAssocID="{FBDBA5B1-9F76-46CC-BD8E-347C21C65A35}" presName="topArc1" presStyleLbl="parChTrans1D1" presStyleIdx="0" presStyleCnt="6"/>
      <dgm:spPr/>
    </dgm:pt>
    <dgm:pt modelId="{243ECD46-AAD2-4C1F-8D2A-F638EF66C22F}" type="pres">
      <dgm:prSet presAssocID="{FBDBA5B1-9F76-46CC-BD8E-347C21C65A35}" presName="bottomArc1" presStyleLbl="parChTrans1D1" presStyleIdx="1" presStyleCnt="6"/>
      <dgm:spPr/>
    </dgm:pt>
    <dgm:pt modelId="{B878F83F-CE39-4AAE-ABC8-E9DBF56092F3}" type="pres">
      <dgm:prSet presAssocID="{FBDBA5B1-9F76-46CC-BD8E-347C21C65A35}" presName="topConnNode1" presStyleLbl="node1" presStyleIdx="0" presStyleCnt="0"/>
      <dgm:spPr/>
    </dgm:pt>
    <dgm:pt modelId="{0CFD030D-EB41-4792-953E-E9BF8B052D55}" type="pres">
      <dgm:prSet presAssocID="{FBDBA5B1-9F76-46CC-BD8E-347C21C65A35}" presName="hierChild2" presStyleCnt="0"/>
      <dgm:spPr/>
    </dgm:pt>
    <dgm:pt modelId="{606AAAE9-3457-4137-8F61-01B93114B718}" type="pres">
      <dgm:prSet presAssocID="{8FEEEEE5-E447-4306-8722-C85AA6B97A97}" presName="Name28" presStyleLbl="parChTrans1D2" presStyleIdx="0" presStyleCnt="2"/>
      <dgm:spPr/>
    </dgm:pt>
    <dgm:pt modelId="{61DF5FAC-B8E7-4CA4-907D-FBB0BE8F8AE7}" type="pres">
      <dgm:prSet presAssocID="{8734904B-3F61-49C0-93D4-987990E73A11}" presName="hierRoot2" presStyleCnt="0">
        <dgm:presLayoutVars>
          <dgm:hierBranch val="init"/>
        </dgm:presLayoutVars>
      </dgm:prSet>
      <dgm:spPr/>
    </dgm:pt>
    <dgm:pt modelId="{37A1B1F8-918E-444A-9A8E-6103C02248EF}" type="pres">
      <dgm:prSet presAssocID="{8734904B-3F61-49C0-93D4-987990E73A11}" presName="rootComposite2" presStyleCnt="0"/>
      <dgm:spPr/>
    </dgm:pt>
    <dgm:pt modelId="{73ED2EB0-DAC5-42D8-B78E-63ABB39475E8}" type="pres">
      <dgm:prSet presAssocID="{8734904B-3F61-49C0-93D4-987990E73A11}" presName="rootText2" presStyleLbl="alignAcc1" presStyleIdx="0" presStyleCnt="0">
        <dgm:presLayoutVars>
          <dgm:chPref val="3"/>
        </dgm:presLayoutVars>
      </dgm:prSet>
      <dgm:spPr/>
    </dgm:pt>
    <dgm:pt modelId="{987010E5-9BB9-4C91-B09B-DA65D65FA544}" type="pres">
      <dgm:prSet presAssocID="{8734904B-3F61-49C0-93D4-987990E73A11}" presName="topArc2" presStyleLbl="parChTrans1D1" presStyleIdx="2" presStyleCnt="6"/>
      <dgm:spPr/>
    </dgm:pt>
    <dgm:pt modelId="{037BEEB1-621B-4677-8F0D-7E3AFE80BC86}" type="pres">
      <dgm:prSet presAssocID="{8734904B-3F61-49C0-93D4-987990E73A11}" presName="bottomArc2" presStyleLbl="parChTrans1D1" presStyleIdx="3" presStyleCnt="6"/>
      <dgm:spPr/>
    </dgm:pt>
    <dgm:pt modelId="{55831050-B101-4613-BAFD-1A5140DF4A6D}" type="pres">
      <dgm:prSet presAssocID="{8734904B-3F61-49C0-93D4-987990E73A11}" presName="topConnNode2" presStyleLbl="node2" presStyleIdx="0" presStyleCnt="0"/>
      <dgm:spPr/>
    </dgm:pt>
    <dgm:pt modelId="{7FDB2C1A-924B-4B8F-B085-CD0ADB37008B}" type="pres">
      <dgm:prSet presAssocID="{8734904B-3F61-49C0-93D4-987990E73A11}" presName="hierChild4" presStyleCnt="0"/>
      <dgm:spPr/>
    </dgm:pt>
    <dgm:pt modelId="{B78B374E-5269-4A40-8164-0FD9D7D1E013}" type="pres">
      <dgm:prSet presAssocID="{8734904B-3F61-49C0-93D4-987990E73A11}" presName="hierChild5" presStyleCnt="0"/>
      <dgm:spPr/>
    </dgm:pt>
    <dgm:pt modelId="{59819C20-9BA8-4E46-9779-D885DF2C854C}" type="pres">
      <dgm:prSet presAssocID="{2DE4D029-27CC-4444-80AA-566FEA285AF2}" presName="Name28" presStyleLbl="parChTrans1D2" presStyleIdx="1" presStyleCnt="2"/>
      <dgm:spPr/>
    </dgm:pt>
    <dgm:pt modelId="{7BCADE00-3F0C-4D31-BC12-F831FBCF5C22}" type="pres">
      <dgm:prSet presAssocID="{C12CF817-7F87-4B9F-A180-F805196CA61C}" presName="hierRoot2" presStyleCnt="0">
        <dgm:presLayoutVars>
          <dgm:hierBranch val="init"/>
        </dgm:presLayoutVars>
      </dgm:prSet>
      <dgm:spPr/>
    </dgm:pt>
    <dgm:pt modelId="{6B8A894A-9667-4252-9F40-E4E9A6D183B3}" type="pres">
      <dgm:prSet presAssocID="{C12CF817-7F87-4B9F-A180-F805196CA61C}" presName="rootComposite2" presStyleCnt="0"/>
      <dgm:spPr/>
    </dgm:pt>
    <dgm:pt modelId="{28D2D8A3-7700-4E74-818A-CFC4E0A98F2D}" type="pres">
      <dgm:prSet presAssocID="{C12CF817-7F87-4B9F-A180-F805196CA61C}" presName="rootText2" presStyleLbl="alignAcc1" presStyleIdx="0" presStyleCnt="0">
        <dgm:presLayoutVars>
          <dgm:chPref val="3"/>
        </dgm:presLayoutVars>
      </dgm:prSet>
      <dgm:spPr/>
    </dgm:pt>
    <dgm:pt modelId="{E4EA0A7B-F16A-4E23-822D-E63CEF793044}" type="pres">
      <dgm:prSet presAssocID="{C12CF817-7F87-4B9F-A180-F805196CA61C}" presName="topArc2" presStyleLbl="parChTrans1D1" presStyleIdx="4" presStyleCnt="6"/>
      <dgm:spPr/>
    </dgm:pt>
    <dgm:pt modelId="{BB1BA940-635D-4EDC-A456-7BB0A1425DAF}" type="pres">
      <dgm:prSet presAssocID="{C12CF817-7F87-4B9F-A180-F805196CA61C}" presName="bottomArc2" presStyleLbl="parChTrans1D1" presStyleIdx="5" presStyleCnt="6"/>
      <dgm:spPr/>
    </dgm:pt>
    <dgm:pt modelId="{F1287A44-7D48-4C85-86B9-0760278572D8}" type="pres">
      <dgm:prSet presAssocID="{C12CF817-7F87-4B9F-A180-F805196CA61C}" presName="topConnNode2" presStyleLbl="node2" presStyleIdx="0" presStyleCnt="0"/>
      <dgm:spPr/>
    </dgm:pt>
    <dgm:pt modelId="{0299E67B-C7F8-4DC2-B330-7A12375BDA79}" type="pres">
      <dgm:prSet presAssocID="{C12CF817-7F87-4B9F-A180-F805196CA61C}" presName="hierChild4" presStyleCnt="0"/>
      <dgm:spPr/>
    </dgm:pt>
    <dgm:pt modelId="{9DEAE303-2978-484E-925A-7C9303965C20}" type="pres">
      <dgm:prSet presAssocID="{C12CF817-7F87-4B9F-A180-F805196CA61C}" presName="hierChild5" presStyleCnt="0"/>
      <dgm:spPr/>
    </dgm:pt>
    <dgm:pt modelId="{349E941A-600B-45D2-A8AB-3BEC6452BC36}" type="pres">
      <dgm:prSet presAssocID="{FBDBA5B1-9F76-46CC-BD8E-347C21C65A35}" presName="hierChild3" presStyleCnt="0"/>
      <dgm:spPr/>
    </dgm:pt>
  </dgm:ptLst>
  <dgm:cxnLst>
    <dgm:cxn modelId="{04764101-1465-4892-A387-270FFCAF133B}" type="presOf" srcId="{8734904B-3F61-49C0-93D4-987990E73A11}" destId="{55831050-B101-4613-BAFD-1A5140DF4A6D}" srcOrd="1" destOrd="0" presId="urn:microsoft.com/office/officeart/2008/layout/HalfCircleOrganizationChart"/>
    <dgm:cxn modelId="{E644CE0F-5F8A-4A86-8FBB-DC99131D6357}" type="presOf" srcId="{FBDBA5B1-9F76-46CC-BD8E-347C21C65A35}" destId="{B878F83F-CE39-4AAE-ABC8-E9DBF56092F3}" srcOrd="1" destOrd="0" presId="urn:microsoft.com/office/officeart/2008/layout/HalfCircleOrganizationChart"/>
    <dgm:cxn modelId="{66386711-508F-49B5-93D8-D62C65036034}" type="presOf" srcId="{C12CF817-7F87-4B9F-A180-F805196CA61C}" destId="{F1287A44-7D48-4C85-86B9-0760278572D8}" srcOrd="1" destOrd="0" presId="urn:microsoft.com/office/officeart/2008/layout/HalfCircleOrganizationChart"/>
    <dgm:cxn modelId="{9231C115-70C3-44FF-8F45-D1819A36A48E}" srcId="{FBDBA5B1-9F76-46CC-BD8E-347C21C65A35}" destId="{C12CF817-7F87-4B9F-A180-F805196CA61C}" srcOrd="1" destOrd="0" parTransId="{2DE4D029-27CC-4444-80AA-566FEA285AF2}" sibTransId="{3F2D485C-E0BE-4386-9C7A-B95AC4EA021B}"/>
    <dgm:cxn modelId="{7043565B-0B51-41A5-8AD4-5598B7D966EB}" srcId="{FBDBA5B1-9F76-46CC-BD8E-347C21C65A35}" destId="{8734904B-3F61-49C0-93D4-987990E73A11}" srcOrd="0" destOrd="0" parTransId="{8FEEEEE5-E447-4306-8722-C85AA6B97A97}" sibTransId="{9B163B0B-0F72-47D6-BFA1-388033278822}"/>
    <dgm:cxn modelId="{42642963-C9DF-43FF-8CE3-B63161D711A7}" srcId="{7B0ECE35-9826-4DC2-B0CA-623509225C2A}" destId="{FBDBA5B1-9F76-46CC-BD8E-347C21C65A35}" srcOrd="0" destOrd="0" parTransId="{098EF0CC-A021-430F-BE51-FD4A46290156}" sibTransId="{39447AFF-C0A1-4E9E-AA13-20535993B05E}"/>
    <dgm:cxn modelId="{E6EB8655-64B2-4C19-9754-BBFBEFE2DEF7}" type="presOf" srcId="{C12CF817-7F87-4B9F-A180-F805196CA61C}" destId="{28D2D8A3-7700-4E74-818A-CFC4E0A98F2D}" srcOrd="0" destOrd="0" presId="urn:microsoft.com/office/officeart/2008/layout/HalfCircleOrganizationChart"/>
    <dgm:cxn modelId="{FFA4DE93-5F5C-42EA-A012-9CFE9B68EB08}" type="presOf" srcId="{7B0ECE35-9826-4DC2-B0CA-623509225C2A}" destId="{CE06EA67-B4D4-4825-AF2B-DD6420EF20D4}" srcOrd="0" destOrd="0" presId="urn:microsoft.com/office/officeart/2008/layout/HalfCircleOrganizationChart"/>
    <dgm:cxn modelId="{B685B49E-B39A-4A0D-A19F-65921C7E3D67}" type="presOf" srcId="{8734904B-3F61-49C0-93D4-987990E73A11}" destId="{73ED2EB0-DAC5-42D8-B78E-63ABB39475E8}" srcOrd="0" destOrd="0" presId="urn:microsoft.com/office/officeart/2008/layout/HalfCircleOrganizationChart"/>
    <dgm:cxn modelId="{A020E6A1-2B26-4D73-AB21-6E5B605F471D}" type="presOf" srcId="{8FEEEEE5-E447-4306-8722-C85AA6B97A97}" destId="{606AAAE9-3457-4137-8F61-01B93114B718}" srcOrd="0" destOrd="0" presId="urn:microsoft.com/office/officeart/2008/layout/HalfCircleOrganizationChart"/>
    <dgm:cxn modelId="{98D337BC-8B50-47AF-B27B-F6A5CB9DD11E}" type="presOf" srcId="{FBDBA5B1-9F76-46CC-BD8E-347C21C65A35}" destId="{6F5B8FA6-8775-45E0-8142-DA8BD00D389D}" srcOrd="0" destOrd="0" presId="urn:microsoft.com/office/officeart/2008/layout/HalfCircleOrganizationChart"/>
    <dgm:cxn modelId="{2F5FB3DA-1FDC-411E-B218-BAC772362880}" type="presOf" srcId="{2DE4D029-27CC-4444-80AA-566FEA285AF2}" destId="{59819C20-9BA8-4E46-9779-D885DF2C854C}" srcOrd="0" destOrd="0" presId="urn:microsoft.com/office/officeart/2008/layout/HalfCircleOrganizationChart"/>
    <dgm:cxn modelId="{C3F573FD-5994-491F-B856-091241110E1E}" type="presParOf" srcId="{CE06EA67-B4D4-4825-AF2B-DD6420EF20D4}" destId="{73487EA6-8C83-48D3-95BC-9BFFD503A042}" srcOrd="0" destOrd="0" presId="urn:microsoft.com/office/officeart/2008/layout/HalfCircleOrganizationChart"/>
    <dgm:cxn modelId="{1A6BDEF7-5958-4A3B-85A2-2A7E0DDF408E}" type="presParOf" srcId="{73487EA6-8C83-48D3-95BC-9BFFD503A042}" destId="{3E754D4F-9E67-434B-AE22-A43FD8A72A8C}" srcOrd="0" destOrd="0" presId="urn:microsoft.com/office/officeart/2008/layout/HalfCircleOrganizationChart"/>
    <dgm:cxn modelId="{A7B5B746-ADF5-480D-A901-CA26A4AD904A}" type="presParOf" srcId="{3E754D4F-9E67-434B-AE22-A43FD8A72A8C}" destId="{6F5B8FA6-8775-45E0-8142-DA8BD00D389D}" srcOrd="0" destOrd="0" presId="urn:microsoft.com/office/officeart/2008/layout/HalfCircleOrganizationChart"/>
    <dgm:cxn modelId="{92E499D4-FF01-42BF-951D-97DBE8CC1DDE}" type="presParOf" srcId="{3E754D4F-9E67-434B-AE22-A43FD8A72A8C}" destId="{805E2A38-3407-4AF7-BBF3-12BB91F9721F}" srcOrd="1" destOrd="0" presId="urn:microsoft.com/office/officeart/2008/layout/HalfCircleOrganizationChart"/>
    <dgm:cxn modelId="{349B5AB6-A907-4DF1-9C93-274C261C2C75}" type="presParOf" srcId="{3E754D4F-9E67-434B-AE22-A43FD8A72A8C}" destId="{243ECD46-AAD2-4C1F-8D2A-F638EF66C22F}" srcOrd="2" destOrd="0" presId="urn:microsoft.com/office/officeart/2008/layout/HalfCircleOrganizationChart"/>
    <dgm:cxn modelId="{EC241B51-12BE-4412-BB6C-FD51DAC86243}" type="presParOf" srcId="{3E754D4F-9E67-434B-AE22-A43FD8A72A8C}" destId="{B878F83F-CE39-4AAE-ABC8-E9DBF56092F3}" srcOrd="3" destOrd="0" presId="urn:microsoft.com/office/officeart/2008/layout/HalfCircleOrganizationChart"/>
    <dgm:cxn modelId="{B97BA1FC-BCB2-4B92-818A-6AC26074A4A5}" type="presParOf" srcId="{73487EA6-8C83-48D3-95BC-9BFFD503A042}" destId="{0CFD030D-EB41-4792-953E-E9BF8B052D55}" srcOrd="1" destOrd="0" presId="urn:microsoft.com/office/officeart/2008/layout/HalfCircleOrganizationChart"/>
    <dgm:cxn modelId="{0B356F14-00C9-41D2-8DC8-19D2673F4D6D}" type="presParOf" srcId="{0CFD030D-EB41-4792-953E-E9BF8B052D55}" destId="{606AAAE9-3457-4137-8F61-01B93114B718}" srcOrd="0" destOrd="0" presId="urn:microsoft.com/office/officeart/2008/layout/HalfCircleOrganizationChart"/>
    <dgm:cxn modelId="{F8C4F41D-27C1-408B-8C4B-8C039689C582}" type="presParOf" srcId="{0CFD030D-EB41-4792-953E-E9BF8B052D55}" destId="{61DF5FAC-B8E7-4CA4-907D-FBB0BE8F8AE7}" srcOrd="1" destOrd="0" presId="urn:microsoft.com/office/officeart/2008/layout/HalfCircleOrganizationChart"/>
    <dgm:cxn modelId="{43CC9CBD-C343-435A-81FB-2D2C30C5E466}" type="presParOf" srcId="{61DF5FAC-B8E7-4CA4-907D-FBB0BE8F8AE7}" destId="{37A1B1F8-918E-444A-9A8E-6103C02248EF}" srcOrd="0" destOrd="0" presId="urn:microsoft.com/office/officeart/2008/layout/HalfCircleOrganizationChart"/>
    <dgm:cxn modelId="{9B87C017-3B60-462F-ADAE-B32ADB4550B6}" type="presParOf" srcId="{37A1B1F8-918E-444A-9A8E-6103C02248EF}" destId="{73ED2EB0-DAC5-42D8-B78E-63ABB39475E8}" srcOrd="0" destOrd="0" presId="urn:microsoft.com/office/officeart/2008/layout/HalfCircleOrganizationChart"/>
    <dgm:cxn modelId="{F4F33572-9055-4217-8C0F-86F559C693DB}" type="presParOf" srcId="{37A1B1F8-918E-444A-9A8E-6103C02248EF}" destId="{987010E5-9BB9-4C91-B09B-DA65D65FA544}" srcOrd="1" destOrd="0" presId="urn:microsoft.com/office/officeart/2008/layout/HalfCircleOrganizationChart"/>
    <dgm:cxn modelId="{CABC3715-999C-44E6-BCE9-9205D121F77D}" type="presParOf" srcId="{37A1B1F8-918E-444A-9A8E-6103C02248EF}" destId="{037BEEB1-621B-4677-8F0D-7E3AFE80BC86}" srcOrd="2" destOrd="0" presId="urn:microsoft.com/office/officeart/2008/layout/HalfCircleOrganizationChart"/>
    <dgm:cxn modelId="{77F6E79A-2D68-4CDE-9BEA-3C9DB47FFFF4}" type="presParOf" srcId="{37A1B1F8-918E-444A-9A8E-6103C02248EF}" destId="{55831050-B101-4613-BAFD-1A5140DF4A6D}" srcOrd="3" destOrd="0" presId="urn:microsoft.com/office/officeart/2008/layout/HalfCircleOrganizationChart"/>
    <dgm:cxn modelId="{12C8D911-51A6-493F-B611-2C86D093C55D}" type="presParOf" srcId="{61DF5FAC-B8E7-4CA4-907D-FBB0BE8F8AE7}" destId="{7FDB2C1A-924B-4B8F-B085-CD0ADB37008B}" srcOrd="1" destOrd="0" presId="urn:microsoft.com/office/officeart/2008/layout/HalfCircleOrganizationChart"/>
    <dgm:cxn modelId="{BC5E4B37-A8BF-4E2C-9714-E38509888E05}" type="presParOf" srcId="{61DF5FAC-B8E7-4CA4-907D-FBB0BE8F8AE7}" destId="{B78B374E-5269-4A40-8164-0FD9D7D1E013}" srcOrd="2" destOrd="0" presId="urn:microsoft.com/office/officeart/2008/layout/HalfCircleOrganizationChart"/>
    <dgm:cxn modelId="{37550B13-E046-433C-8E2B-A9F5B70335A0}" type="presParOf" srcId="{0CFD030D-EB41-4792-953E-E9BF8B052D55}" destId="{59819C20-9BA8-4E46-9779-D885DF2C854C}" srcOrd="2" destOrd="0" presId="urn:microsoft.com/office/officeart/2008/layout/HalfCircleOrganizationChart"/>
    <dgm:cxn modelId="{F75BC285-81AD-4F18-9CAE-2815D85A23E8}" type="presParOf" srcId="{0CFD030D-EB41-4792-953E-E9BF8B052D55}" destId="{7BCADE00-3F0C-4D31-BC12-F831FBCF5C22}" srcOrd="3" destOrd="0" presId="urn:microsoft.com/office/officeart/2008/layout/HalfCircleOrganizationChart"/>
    <dgm:cxn modelId="{EFD19AAA-EB83-4030-98F1-2D419FA03431}" type="presParOf" srcId="{7BCADE00-3F0C-4D31-BC12-F831FBCF5C22}" destId="{6B8A894A-9667-4252-9F40-E4E9A6D183B3}" srcOrd="0" destOrd="0" presId="urn:microsoft.com/office/officeart/2008/layout/HalfCircleOrganizationChart"/>
    <dgm:cxn modelId="{2E5F7DDE-49FF-4325-9D0C-1BCF3D856428}" type="presParOf" srcId="{6B8A894A-9667-4252-9F40-E4E9A6D183B3}" destId="{28D2D8A3-7700-4E74-818A-CFC4E0A98F2D}" srcOrd="0" destOrd="0" presId="urn:microsoft.com/office/officeart/2008/layout/HalfCircleOrganizationChart"/>
    <dgm:cxn modelId="{32D81EF1-DCCE-4217-A5C0-BB09C482A285}" type="presParOf" srcId="{6B8A894A-9667-4252-9F40-E4E9A6D183B3}" destId="{E4EA0A7B-F16A-4E23-822D-E63CEF793044}" srcOrd="1" destOrd="0" presId="urn:microsoft.com/office/officeart/2008/layout/HalfCircleOrganizationChart"/>
    <dgm:cxn modelId="{64633E8A-688D-4307-8C29-CCAA37C447F1}" type="presParOf" srcId="{6B8A894A-9667-4252-9F40-E4E9A6D183B3}" destId="{BB1BA940-635D-4EDC-A456-7BB0A1425DAF}" srcOrd="2" destOrd="0" presId="urn:microsoft.com/office/officeart/2008/layout/HalfCircleOrganizationChart"/>
    <dgm:cxn modelId="{C370E97D-2937-44C3-8999-19ACC7C7EA98}" type="presParOf" srcId="{6B8A894A-9667-4252-9F40-E4E9A6D183B3}" destId="{F1287A44-7D48-4C85-86B9-0760278572D8}" srcOrd="3" destOrd="0" presId="urn:microsoft.com/office/officeart/2008/layout/HalfCircleOrganizationChart"/>
    <dgm:cxn modelId="{36A860C9-4FEF-40D5-8955-C8B0F794685C}" type="presParOf" srcId="{7BCADE00-3F0C-4D31-BC12-F831FBCF5C22}" destId="{0299E67B-C7F8-4DC2-B330-7A12375BDA79}" srcOrd="1" destOrd="0" presId="urn:microsoft.com/office/officeart/2008/layout/HalfCircleOrganizationChart"/>
    <dgm:cxn modelId="{8F33B5EB-6563-43B8-9A83-C06F4DC3DCD6}" type="presParOf" srcId="{7BCADE00-3F0C-4D31-BC12-F831FBCF5C22}" destId="{9DEAE303-2978-484E-925A-7C9303965C20}" srcOrd="2" destOrd="0" presId="urn:microsoft.com/office/officeart/2008/layout/HalfCircleOrganizationChart"/>
    <dgm:cxn modelId="{D3C749EB-7ABF-4D6B-8FDB-AE887A12C06D}" type="presParOf" srcId="{73487EA6-8C83-48D3-95BC-9BFFD503A042}" destId="{349E941A-600B-45D2-A8AB-3BEC6452BC36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0F598A-9F39-4DF9-A568-475A58B959E7}" type="doc">
      <dgm:prSet loTypeId="urn:microsoft.com/office/officeart/2005/8/layout/cycle3" loCatId="cycle" qsTypeId="urn:microsoft.com/office/officeart/2005/8/quickstyle/3d3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A35BCDFF-9CED-4E10-A3DA-9D49B27354B0}">
      <dgm:prSet phldrT="[Текст]" custT="1"/>
      <dgm:spPr/>
      <dgm:t>
        <a:bodyPr/>
        <a:lstStyle/>
        <a:p>
          <a:r>
            <a:rPr lang="ru-RU" sz="1600" b="1"/>
            <a:t>1 стадия. Оборотные активы используются для приобретения сырья и материалов.</a:t>
          </a:r>
          <a:endParaRPr lang="ru-RU" sz="1600" b="1" dirty="0"/>
        </a:p>
      </dgm:t>
    </dgm:pt>
    <dgm:pt modelId="{68D58B5E-CBB5-4538-A77F-488E18C370AA}" type="parTrans" cxnId="{0FA4217D-ED03-4502-A3E0-A1A979DC6029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18EAA704-DA51-4793-A1F7-177EB2B1E038}" type="sibTrans" cxnId="{0FA4217D-ED03-4502-A3E0-A1A979DC6029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BDDD64EF-5F00-47B5-909A-E4A414515A37}">
      <dgm:prSet phldrT="[Текст]" custT="1"/>
      <dgm:spPr/>
      <dgm:t>
        <a:bodyPr/>
        <a:lstStyle/>
        <a:p>
          <a:r>
            <a:rPr lang="ru-RU" sz="1600" b="1"/>
            <a:t>2 стадия. Во время производственного процесса, сырье превращается в конечную продукцию, готовую к реализации.</a:t>
          </a:r>
          <a:endParaRPr lang="ru-RU" sz="1600" b="1" dirty="0"/>
        </a:p>
      </dgm:t>
    </dgm:pt>
    <dgm:pt modelId="{65985A68-CF4F-4B4B-A9EA-B8A1164119B7}" type="parTrans" cxnId="{24A25A2C-F4DB-46EA-A059-3C5C7D1DB334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56ABB2CF-85FB-44F4-A5D2-F36B6349AC5B}" type="sibTrans" cxnId="{24A25A2C-F4DB-46EA-A059-3C5C7D1DB334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7F028B4F-DACE-4F81-AB39-3927DA771BF9}">
      <dgm:prSet phldrT="[Текст]" custT="1"/>
      <dgm:spPr/>
      <dgm:t>
        <a:bodyPr/>
        <a:lstStyle/>
        <a:p>
          <a:r>
            <a:rPr lang="ru-RU" sz="1600" b="1"/>
            <a:t>3 стадия. Реализованная продукция трансформируется в краткосрочную дебиторскую задолженность</a:t>
          </a:r>
          <a:endParaRPr lang="ru-RU" sz="1600" b="1" dirty="0"/>
        </a:p>
      </dgm:t>
    </dgm:pt>
    <dgm:pt modelId="{6E8F5352-9807-41AF-BC56-F64A8196B756}" type="parTrans" cxnId="{1A928675-45D1-4721-83C1-75BC3BC64EE7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6082284A-3611-4ABB-9CA9-941BE61A36F4}" type="sibTrans" cxnId="{1A928675-45D1-4721-83C1-75BC3BC64EE7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81F43AAC-AF65-4069-A8DC-547D614378A9}">
      <dgm:prSet phldrT="[Текст]" custT="1"/>
      <dgm:spPr/>
      <dgm:t>
        <a:bodyPr/>
        <a:lstStyle/>
        <a:p>
          <a:r>
            <a:rPr lang="ru-RU" sz="1600" b="1" dirty="0"/>
            <a:t>4 стадия. Краткосрочная дебиторская задолженность инкассируется в денежные средства, которые компания вновь готова потратить на приобретение сырья и материалов.</a:t>
          </a:r>
        </a:p>
      </dgm:t>
    </dgm:pt>
    <dgm:pt modelId="{8457147A-EA4B-4924-9888-954A62FDA336}" type="parTrans" cxnId="{41175D90-0A92-4D7F-A8A1-A950E15B10ED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865D72A2-6980-4ED2-9D06-43E9C9F8B3B1}" type="sibTrans" cxnId="{41175D90-0A92-4D7F-A8A1-A950E15B10ED}">
      <dgm:prSet/>
      <dgm:spPr/>
      <dgm:t>
        <a:bodyPr/>
        <a:lstStyle/>
        <a:p>
          <a:endParaRPr lang="ru-RU" sz="2000" b="1">
            <a:solidFill>
              <a:schemeClr val="tx1"/>
            </a:solidFill>
          </a:endParaRPr>
        </a:p>
      </dgm:t>
    </dgm:pt>
    <dgm:pt modelId="{F51A8BE5-EB62-4C54-8F42-2D6E148BEF6E}" type="pres">
      <dgm:prSet presAssocID="{750F598A-9F39-4DF9-A568-475A58B959E7}" presName="Name0" presStyleCnt="0">
        <dgm:presLayoutVars>
          <dgm:dir/>
          <dgm:resizeHandles val="exact"/>
        </dgm:presLayoutVars>
      </dgm:prSet>
      <dgm:spPr/>
    </dgm:pt>
    <dgm:pt modelId="{3B1DBBCA-B269-4E9B-9244-575667330878}" type="pres">
      <dgm:prSet presAssocID="{750F598A-9F39-4DF9-A568-475A58B959E7}" presName="cycle" presStyleCnt="0"/>
      <dgm:spPr/>
    </dgm:pt>
    <dgm:pt modelId="{0D08D7E9-BA1E-477D-8F28-3042671F2867}" type="pres">
      <dgm:prSet presAssocID="{A35BCDFF-9CED-4E10-A3DA-9D49B27354B0}" presName="nodeFirstNode" presStyleLbl="node1" presStyleIdx="0" presStyleCnt="4" custRadScaleRad="100446" custRadScaleInc="6668">
        <dgm:presLayoutVars>
          <dgm:bulletEnabled val="1"/>
        </dgm:presLayoutVars>
      </dgm:prSet>
      <dgm:spPr/>
    </dgm:pt>
    <dgm:pt modelId="{206F98BE-E168-40E1-B6EB-51981E93140A}" type="pres">
      <dgm:prSet presAssocID="{18EAA704-DA51-4793-A1F7-177EB2B1E038}" presName="sibTransFirstNode" presStyleLbl="bgShp" presStyleIdx="0" presStyleCnt="1"/>
      <dgm:spPr/>
    </dgm:pt>
    <dgm:pt modelId="{B9E9BECB-733A-49E5-8F44-37BCCCF9BEA8}" type="pres">
      <dgm:prSet presAssocID="{BDDD64EF-5F00-47B5-909A-E4A414515A37}" presName="nodeFollowingNodes" presStyleLbl="node1" presStyleIdx="1" presStyleCnt="4" custRadScaleRad="167260" custRadScaleInc="-364">
        <dgm:presLayoutVars>
          <dgm:bulletEnabled val="1"/>
        </dgm:presLayoutVars>
      </dgm:prSet>
      <dgm:spPr/>
    </dgm:pt>
    <dgm:pt modelId="{B5C73832-ED5A-4649-B9E4-5B2B559DDDD1}" type="pres">
      <dgm:prSet presAssocID="{7F028B4F-DACE-4F81-AB39-3927DA771BF9}" presName="nodeFollowingNodes" presStyleLbl="node1" presStyleIdx="2" presStyleCnt="4" custRadScaleRad="101668" custRadScaleInc="-14437">
        <dgm:presLayoutVars>
          <dgm:bulletEnabled val="1"/>
        </dgm:presLayoutVars>
      </dgm:prSet>
      <dgm:spPr/>
    </dgm:pt>
    <dgm:pt modelId="{B9410149-9626-4106-A773-AC652643610F}" type="pres">
      <dgm:prSet presAssocID="{81F43AAC-AF65-4069-A8DC-547D614378A9}" presName="nodeFollowingNodes" presStyleLbl="node1" presStyleIdx="3" presStyleCnt="4" custScaleY="112340" custRadScaleRad="161261" custRadScaleInc="-3019">
        <dgm:presLayoutVars>
          <dgm:bulletEnabled val="1"/>
        </dgm:presLayoutVars>
      </dgm:prSet>
      <dgm:spPr/>
    </dgm:pt>
  </dgm:ptLst>
  <dgm:cxnLst>
    <dgm:cxn modelId="{24A25A2C-F4DB-46EA-A059-3C5C7D1DB334}" srcId="{750F598A-9F39-4DF9-A568-475A58B959E7}" destId="{BDDD64EF-5F00-47B5-909A-E4A414515A37}" srcOrd="1" destOrd="0" parTransId="{65985A68-CF4F-4B4B-A9EA-B8A1164119B7}" sibTransId="{56ABB2CF-85FB-44F4-A5D2-F36B6349AC5B}"/>
    <dgm:cxn modelId="{22F72973-D577-4832-ADA3-C73227CCC780}" type="presOf" srcId="{18EAA704-DA51-4793-A1F7-177EB2B1E038}" destId="{206F98BE-E168-40E1-B6EB-51981E93140A}" srcOrd="0" destOrd="0" presId="urn:microsoft.com/office/officeart/2005/8/layout/cycle3"/>
    <dgm:cxn modelId="{1A928675-45D1-4721-83C1-75BC3BC64EE7}" srcId="{750F598A-9F39-4DF9-A568-475A58B959E7}" destId="{7F028B4F-DACE-4F81-AB39-3927DA771BF9}" srcOrd="2" destOrd="0" parTransId="{6E8F5352-9807-41AF-BC56-F64A8196B756}" sibTransId="{6082284A-3611-4ABB-9CA9-941BE61A36F4}"/>
    <dgm:cxn modelId="{D6712D78-B476-4BB0-884B-B281721F99E3}" type="presOf" srcId="{7F028B4F-DACE-4F81-AB39-3927DA771BF9}" destId="{B5C73832-ED5A-4649-B9E4-5B2B559DDDD1}" srcOrd="0" destOrd="0" presId="urn:microsoft.com/office/officeart/2005/8/layout/cycle3"/>
    <dgm:cxn modelId="{0FA4217D-ED03-4502-A3E0-A1A979DC6029}" srcId="{750F598A-9F39-4DF9-A568-475A58B959E7}" destId="{A35BCDFF-9CED-4E10-A3DA-9D49B27354B0}" srcOrd="0" destOrd="0" parTransId="{68D58B5E-CBB5-4538-A77F-488E18C370AA}" sibTransId="{18EAA704-DA51-4793-A1F7-177EB2B1E038}"/>
    <dgm:cxn modelId="{966ABA80-EC77-442B-995A-04F5802301CD}" type="presOf" srcId="{750F598A-9F39-4DF9-A568-475A58B959E7}" destId="{F51A8BE5-EB62-4C54-8F42-2D6E148BEF6E}" srcOrd="0" destOrd="0" presId="urn:microsoft.com/office/officeart/2005/8/layout/cycle3"/>
    <dgm:cxn modelId="{41175D90-0A92-4D7F-A8A1-A950E15B10ED}" srcId="{750F598A-9F39-4DF9-A568-475A58B959E7}" destId="{81F43AAC-AF65-4069-A8DC-547D614378A9}" srcOrd="3" destOrd="0" parTransId="{8457147A-EA4B-4924-9888-954A62FDA336}" sibTransId="{865D72A2-6980-4ED2-9D06-43E9C9F8B3B1}"/>
    <dgm:cxn modelId="{E2CAFC9B-8AFE-4EAD-BFB1-7D631FDAC442}" type="presOf" srcId="{BDDD64EF-5F00-47B5-909A-E4A414515A37}" destId="{B9E9BECB-733A-49E5-8F44-37BCCCF9BEA8}" srcOrd="0" destOrd="0" presId="urn:microsoft.com/office/officeart/2005/8/layout/cycle3"/>
    <dgm:cxn modelId="{05B301B0-8D4B-4751-B2E3-E6FF42A523F6}" type="presOf" srcId="{81F43AAC-AF65-4069-A8DC-547D614378A9}" destId="{B9410149-9626-4106-A773-AC652643610F}" srcOrd="0" destOrd="0" presId="urn:microsoft.com/office/officeart/2005/8/layout/cycle3"/>
    <dgm:cxn modelId="{A04E16CA-8811-4AE7-AB82-775B920B8C8C}" type="presOf" srcId="{A35BCDFF-9CED-4E10-A3DA-9D49B27354B0}" destId="{0D08D7E9-BA1E-477D-8F28-3042671F2867}" srcOrd="0" destOrd="0" presId="urn:microsoft.com/office/officeart/2005/8/layout/cycle3"/>
    <dgm:cxn modelId="{46BC92CE-AEA0-4274-BF3C-55197C99D580}" type="presParOf" srcId="{F51A8BE5-EB62-4C54-8F42-2D6E148BEF6E}" destId="{3B1DBBCA-B269-4E9B-9244-575667330878}" srcOrd="0" destOrd="0" presId="urn:microsoft.com/office/officeart/2005/8/layout/cycle3"/>
    <dgm:cxn modelId="{3FC77E52-8A96-48E8-A05A-958540815F3D}" type="presParOf" srcId="{3B1DBBCA-B269-4E9B-9244-575667330878}" destId="{0D08D7E9-BA1E-477D-8F28-3042671F2867}" srcOrd="0" destOrd="0" presId="urn:microsoft.com/office/officeart/2005/8/layout/cycle3"/>
    <dgm:cxn modelId="{A0F88215-F96B-4A7D-B46D-5AD36D7F4EAB}" type="presParOf" srcId="{3B1DBBCA-B269-4E9B-9244-575667330878}" destId="{206F98BE-E168-40E1-B6EB-51981E93140A}" srcOrd="1" destOrd="0" presId="urn:microsoft.com/office/officeart/2005/8/layout/cycle3"/>
    <dgm:cxn modelId="{97A202CA-FAB2-427D-B3E3-11332FBC812F}" type="presParOf" srcId="{3B1DBBCA-B269-4E9B-9244-575667330878}" destId="{B9E9BECB-733A-49E5-8F44-37BCCCF9BEA8}" srcOrd="2" destOrd="0" presId="urn:microsoft.com/office/officeart/2005/8/layout/cycle3"/>
    <dgm:cxn modelId="{FC2DD15B-6606-4EC2-A3C8-7AA90851C833}" type="presParOf" srcId="{3B1DBBCA-B269-4E9B-9244-575667330878}" destId="{B5C73832-ED5A-4649-B9E4-5B2B559DDDD1}" srcOrd="3" destOrd="0" presId="urn:microsoft.com/office/officeart/2005/8/layout/cycle3"/>
    <dgm:cxn modelId="{CC048055-7DD0-4086-A15C-ADAF0A91C767}" type="presParOf" srcId="{3B1DBBCA-B269-4E9B-9244-575667330878}" destId="{B9410149-9626-4106-A773-AC652643610F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1C5131-1E59-43FB-87B6-181864AF7EB6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BA5E9C8-C082-4F2D-9B9A-037C7B5E1834}">
      <dgm:prSet phldrT="[Текст]"/>
      <dgm:spPr/>
      <dgm:t>
        <a:bodyPr/>
        <a:lstStyle/>
        <a:p>
          <a:pPr>
            <a:buFont typeface="+mj-lt"/>
            <a:buAutoNum type="arabicPeriod"/>
          </a:pPr>
          <a:r>
            <a:rPr lang="ru-RU" b="1" dirty="0"/>
            <a:t>Анализируем оборотные активы предприятия в предшествующем периоде и сопоставляем с результатами деятельности компании</a:t>
          </a:r>
        </a:p>
      </dgm:t>
    </dgm:pt>
    <dgm:pt modelId="{DFE3F0F8-1741-48A6-BD24-605630AB9D12}" type="parTrans" cxnId="{86868122-989E-43B6-98EF-1E82DB4BC6F6}">
      <dgm:prSet/>
      <dgm:spPr/>
      <dgm:t>
        <a:bodyPr/>
        <a:lstStyle/>
        <a:p>
          <a:endParaRPr lang="ru-RU"/>
        </a:p>
      </dgm:t>
    </dgm:pt>
    <dgm:pt modelId="{A0C6B77E-6797-47AE-AC3E-8E2CB0AC241A}" type="sibTrans" cxnId="{86868122-989E-43B6-98EF-1E82DB4BC6F6}">
      <dgm:prSet/>
      <dgm:spPr/>
      <dgm:t>
        <a:bodyPr/>
        <a:lstStyle/>
        <a:p>
          <a:endParaRPr lang="ru-RU"/>
        </a:p>
      </dgm:t>
    </dgm:pt>
    <dgm:pt modelId="{00E508E7-BC49-40C4-A42B-DE5F0E66858C}">
      <dgm:prSet phldrT="[Текст]" phldr="1"/>
      <dgm:spPr/>
      <dgm:t>
        <a:bodyPr/>
        <a:lstStyle/>
        <a:p>
          <a:endParaRPr lang="ru-RU"/>
        </a:p>
      </dgm:t>
    </dgm:pt>
    <dgm:pt modelId="{A5C3164A-403D-48D0-95E8-8473969FE8E9}" type="parTrans" cxnId="{2B8A97D0-28D5-40A7-B49F-E81AB94FFD63}">
      <dgm:prSet/>
      <dgm:spPr/>
      <dgm:t>
        <a:bodyPr/>
        <a:lstStyle/>
        <a:p>
          <a:endParaRPr lang="ru-RU"/>
        </a:p>
      </dgm:t>
    </dgm:pt>
    <dgm:pt modelId="{7F8A8971-49FE-4CEF-AA18-DE28E20869BE}" type="sibTrans" cxnId="{2B8A97D0-28D5-40A7-B49F-E81AB94FFD63}">
      <dgm:prSet/>
      <dgm:spPr/>
      <dgm:t>
        <a:bodyPr/>
        <a:lstStyle/>
        <a:p>
          <a:endParaRPr lang="ru-RU"/>
        </a:p>
      </dgm:t>
    </dgm:pt>
    <dgm:pt modelId="{7F34E3E5-ADCF-4785-9AA0-D717AAA75524}">
      <dgm:prSet phldrT="[Текст]" phldr="1"/>
      <dgm:spPr/>
      <dgm:t>
        <a:bodyPr/>
        <a:lstStyle/>
        <a:p>
          <a:endParaRPr lang="ru-RU"/>
        </a:p>
      </dgm:t>
    </dgm:pt>
    <dgm:pt modelId="{33F649DD-5F2E-4429-89C4-83EA429B3F25}" type="parTrans" cxnId="{E61FB6CD-E21A-45DF-90D6-C96D82C4633F}">
      <dgm:prSet/>
      <dgm:spPr/>
      <dgm:t>
        <a:bodyPr/>
        <a:lstStyle/>
        <a:p>
          <a:endParaRPr lang="ru-RU"/>
        </a:p>
      </dgm:t>
    </dgm:pt>
    <dgm:pt modelId="{9B0ABC6C-4D9F-4A00-A5EF-64CB4C52043C}" type="sibTrans" cxnId="{E61FB6CD-E21A-45DF-90D6-C96D82C4633F}">
      <dgm:prSet/>
      <dgm:spPr/>
      <dgm:t>
        <a:bodyPr/>
        <a:lstStyle/>
        <a:p>
          <a:endParaRPr lang="ru-RU"/>
        </a:p>
      </dgm:t>
    </dgm:pt>
    <dgm:pt modelId="{D2DDA574-B4D8-4C37-B620-8C31D2547AD4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 dirty="0"/>
            <a:t>Выбираем политику формирования оборотных активов на сегодняшний день</a:t>
          </a:r>
        </a:p>
      </dgm:t>
    </dgm:pt>
    <dgm:pt modelId="{D4A39BFB-EF5C-4DE1-ADCD-B81D0D9CDD0D}" type="parTrans" cxnId="{8588693D-D004-4F7D-AB59-3765533BD0CF}">
      <dgm:prSet/>
      <dgm:spPr/>
      <dgm:t>
        <a:bodyPr/>
        <a:lstStyle/>
        <a:p>
          <a:endParaRPr lang="ru-RU"/>
        </a:p>
      </dgm:t>
    </dgm:pt>
    <dgm:pt modelId="{33370625-C905-48C1-9B09-463BF933ACA0}" type="sibTrans" cxnId="{8588693D-D004-4F7D-AB59-3765533BD0CF}">
      <dgm:prSet/>
      <dgm:spPr/>
      <dgm:t>
        <a:bodyPr/>
        <a:lstStyle/>
        <a:p>
          <a:endParaRPr lang="ru-RU"/>
        </a:p>
      </dgm:t>
    </dgm:pt>
    <dgm:pt modelId="{9D036999-E78C-4DE0-8D90-EE7291025252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/>
            <a:t>Оптимизируем объемы оборотных активов предприятия</a:t>
          </a:r>
        </a:p>
      </dgm:t>
    </dgm:pt>
    <dgm:pt modelId="{CEFA6B88-9AE8-4FBB-8AA1-4152D8B9822D}" type="parTrans" cxnId="{E8E757BE-5C6A-46D7-BCB3-EA6D4F54CFE7}">
      <dgm:prSet/>
      <dgm:spPr/>
      <dgm:t>
        <a:bodyPr/>
        <a:lstStyle/>
        <a:p>
          <a:endParaRPr lang="ru-RU"/>
        </a:p>
      </dgm:t>
    </dgm:pt>
    <dgm:pt modelId="{B0B80275-07C0-49EA-AB30-BEF357610760}" type="sibTrans" cxnId="{E8E757BE-5C6A-46D7-BCB3-EA6D4F54CFE7}">
      <dgm:prSet/>
      <dgm:spPr/>
      <dgm:t>
        <a:bodyPr/>
        <a:lstStyle/>
        <a:p>
          <a:endParaRPr lang="ru-RU"/>
        </a:p>
      </dgm:t>
    </dgm:pt>
    <dgm:pt modelId="{9ED75A4C-90FE-4749-94E9-028D4AABE28C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 dirty="0"/>
            <a:t>Оптимизируем соотношения постоянной и переменной частей оборотного капитала компании</a:t>
          </a:r>
        </a:p>
      </dgm:t>
    </dgm:pt>
    <dgm:pt modelId="{DDA4FE7E-A3EA-4C3F-951B-EE11E64714A4}" type="parTrans" cxnId="{FCA8AFF7-36CA-41FF-95DE-943EBCDEECD4}">
      <dgm:prSet/>
      <dgm:spPr/>
      <dgm:t>
        <a:bodyPr/>
        <a:lstStyle/>
        <a:p>
          <a:endParaRPr lang="ru-RU"/>
        </a:p>
      </dgm:t>
    </dgm:pt>
    <dgm:pt modelId="{6A84B9CC-86FB-48B2-A386-96F27B576E96}" type="sibTrans" cxnId="{FCA8AFF7-36CA-41FF-95DE-943EBCDEECD4}">
      <dgm:prSet/>
      <dgm:spPr/>
      <dgm:t>
        <a:bodyPr/>
        <a:lstStyle/>
        <a:p>
          <a:endParaRPr lang="ru-RU"/>
        </a:p>
      </dgm:t>
    </dgm:pt>
    <dgm:pt modelId="{427D88A2-4D35-423B-895D-9953060E4C6A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 dirty="0"/>
            <a:t>Обеспечиваем требуемую ликвидность оборотных активов</a:t>
          </a:r>
        </a:p>
      </dgm:t>
    </dgm:pt>
    <dgm:pt modelId="{DC968706-EF03-487A-8A7E-C94400E4396F}" type="parTrans" cxnId="{C57A8BB5-6ECC-4E02-8024-E0B275D4CB2C}">
      <dgm:prSet/>
      <dgm:spPr/>
      <dgm:t>
        <a:bodyPr/>
        <a:lstStyle/>
        <a:p>
          <a:endParaRPr lang="ru-RU"/>
        </a:p>
      </dgm:t>
    </dgm:pt>
    <dgm:pt modelId="{49E559EC-6F8A-4DB8-9006-DA1057EB4E64}" type="sibTrans" cxnId="{C57A8BB5-6ECC-4E02-8024-E0B275D4CB2C}">
      <dgm:prSet/>
      <dgm:spPr/>
      <dgm:t>
        <a:bodyPr/>
        <a:lstStyle/>
        <a:p>
          <a:endParaRPr lang="ru-RU"/>
        </a:p>
      </dgm:t>
    </dgm:pt>
    <dgm:pt modelId="{1B1C3174-0C13-418E-A824-CC82FD1B099B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 dirty="0"/>
            <a:t>Обеспечиваем необходимую рентабельность оборотных активов</a:t>
          </a:r>
        </a:p>
      </dgm:t>
    </dgm:pt>
    <dgm:pt modelId="{5379D028-B4F1-4232-85C9-4E0A9096002C}" type="parTrans" cxnId="{02F74A05-E2EE-49C5-976E-7CA11B7F6772}">
      <dgm:prSet/>
      <dgm:spPr/>
      <dgm:t>
        <a:bodyPr/>
        <a:lstStyle/>
        <a:p>
          <a:endParaRPr lang="ru-RU"/>
        </a:p>
      </dgm:t>
    </dgm:pt>
    <dgm:pt modelId="{D7E8D700-4641-4099-8602-562BF6E2C89F}" type="sibTrans" cxnId="{02F74A05-E2EE-49C5-976E-7CA11B7F6772}">
      <dgm:prSet/>
      <dgm:spPr/>
      <dgm:t>
        <a:bodyPr/>
        <a:lstStyle/>
        <a:p>
          <a:endParaRPr lang="ru-RU"/>
        </a:p>
      </dgm:t>
    </dgm:pt>
    <dgm:pt modelId="{DC26276C-1AA7-4A57-9405-8D014E55B9C2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b="1"/>
            <a:t>Определяем источники формирования оборотных активов</a:t>
          </a:r>
        </a:p>
      </dgm:t>
    </dgm:pt>
    <dgm:pt modelId="{59581CF3-03E6-4F1D-A4E6-ACD1D0FC3EB5}" type="parTrans" cxnId="{116EBC9E-034C-413E-9C35-F05B49143856}">
      <dgm:prSet/>
      <dgm:spPr/>
      <dgm:t>
        <a:bodyPr/>
        <a:lstStyle/>
        <a:p>
          <a:endParaRPr lang="ru-RU"/>
        </a:p>
      </dgm:t>
    </dgm:pt>
    <dgm:pt modelId="{58091BC3-D96A-4A1A-B5DB-B7A8AD36E337}" type="sibTrans" cxnId="{116EBC9E-034C-413E-9C35-F05B49143856}">
      <dgm:prSet/>
      <dgm:spPr/>
      <dgm:t>
        <a:bodyPr/>
        <a:lstStyle/>
        <a:p>
          <a:endParaRPr lang="ru-RU"/>
        </a:p>
      </dgm:t>
    </dgm:pt>
    <dgm:pt modelId="{6431A653-71B1-4EFD-9E96-11C001C9FE33}" type="pres">
      <dgm:prSet presAssocID="{F21C5131-1E59-43FB-87B6-181864AF7EB6}" presName="Name0" presStyleCnt="0">
        <dgm:presLayoutVars>
          <dgm:chMax val="7"/>
          <dgm:chPref val="7"/>
          <dgm:dir/>
        </dgm:presLayoutVars>
      </dgm:prSet>
      <dgm:spPr/>
    </dgm:pt>
    <dgm:pt modelId="{B147BD9D-600E-4CFC-950E-E5F9BBC2C997}" type="pres">
      <dgm:prSet presAssocID="{F21C5131-1E59-43FB-87B6-181864AF7EB6}" presName="Name1" presStyleCnt="0"/>
      <dgm:spPr/>
    </dgm:pt>
    <dgm:pt modelId="{DBB4F8F6-EA10-43C0-A2C9-9F53A61E15C4}" type="pres">
      <dgm:prSet presAssocID="{F21C5131-1E59-43FB-87B6-181864AF7EB6}" presName="cycle" presStyleCnt="0"/>
      <dgm:spPr/>
    </dgm:pt>
    <dgm:pt modelId="{47216DE0-376D-479B-8F02-6FD8B3B0E2E6}" type="pres">
      <dgm:prSet presAssocID="{F21C5131-1E59-43FB-87B6-181864AF7EB6}" presName="srcNode" presStyleLbl="node1" presStyleIdx="0" presStyleCnt="7"/>
      <dgm:spPr/>
    </dgm:pt>
    <dgm:pt modelId="{7530DA2A-5626-4EEB-B7CC-266606DC53D0}" type="pres">
      <dgm:prSet presAssocID="{F21C5131-1E59-43FB-87B6-181864AF7EB6}" presName="conn" presStyleLbl="parChTrans1D2" presStyleIdx="0" presStyleCnt="1"/>
      <dgm:spPr/>
    </dgm:pt>
    <dgm:pt modelId="{7D2656C2-CED7-4E0C-903C-6D03BD922056}" type="pres">
      <dgm:prSet presAssocID="{F21C5131-1E59-43FB-87B6-181864AF7EB6}" presName="extraNode" presStyleLbl="node1" presStyleIdx="0" presStyleCnt="7"/>
      <dgm:spPr/>
    </dgm:pt>
    <dgm:pt modelId="{8D5BAB44-C031-4BEB-BC74-447AF7810D49}" type="pres">
      <dgm:prSet presAssocID="{F21C5131-1E59-43FB-87B6-181864AF7EB6}" presName="dstNode" presStyleLbl="node1" presStyleIdx="0" presStyleCnt="7"/>
      <dgm:spPr/>
    </dgm:pt>
    <dgm:pt modelId="{2C5ED028-7811-4DA5-A31C-EE136E646ADE}" type="pres">
      <dgm:prSet presAssocID="{DBA5E9C8-C082-4F2D-9B9A-037C7B5E1834}" presName="text_1" presStyleLbl="node1" presStyleIdx="0" presStyleCnt="7">
        <dgm:presLayoutVars>
          <dgm:bulletEnabled val="1"/>
        </dgm:presLayoutVars>
      </dgm:prSet>
      <dgm:spPr/>
    </dgm:pt>
    <dgm:pt modelId="{0CD5F869-F4D2-4644-9197-ADF7A66E75EB}" type="pres">
      <dgm:prSet presAssocID="{DBA5E9C8-C082-4F2D-9B9A-037C7B5E1834}" presName="accent_1" presStyleCnt="0"/>
      <dgm:spPr/>
    </dgm:pt>
    <dgm:pt modelId="{039D19C9-A7F4-4EEE-B239-36E62B82938F}" type="pres">
      <dgm:prSet presAssocID="{DBA5E9C8-C082-4F2D-9B9A-037C7B5E1834}" presName="accentRepeatNode" presStyleLbl="solidFgAcc1" presStyleIdx="0" presStyleCnt="7" custLinFactNeighborX="3394" custLinFactNeighborY="1697"/>
      <dgm:spPr/>
    </dgm:pt>
    <dgm:pt modelId="{873FA155-B0DD-454F-8D7D-0EACF3859924}" type="pres">
      <dgm:prSet presAssocID="{D2DDA574-B4D8-4C37-B620-8C31D2547AD4}" presName="text_2" presStyleLbl="node1" presStyleIdx="1" presStyleCnt="7">
        <dgm:presLayoutVars>
          <dgm:bulletEnabled val="1"/>
        </dgm:presLayoutVars>
      </dgm:prSet>
      <dgm:spPr/>
    </dgm:pt>
    <dgm:pt modelId="{082F3952-D49F-473C-959B-DF0F03334540}" type="pres">
      <dgm:prSet presAssocID="{D2DDA574-B4D8-4C37-B620-8C31D2547AD4}" presName="accent_2" presStyleCnt="0"/>
      <dgm:spPr/>
    </dgm:pt>
    <dgm:pt modelId="{154E8988-7F9F-4197-B2F5-FD9AA8BD5213}" type="pres">
      <dgm:prSet presAssocID="{D2DDA574-B4D8-4C37-B620-8C31D2547AD4}" presName="accentRepeatNode" presStyleLbl="solidFgAcc1" presStyleIdx="1" presStyleCnt="7"/>
      <dgm:spPr/>
    </dgm:pt>
    <dgm:pt modelId="{4F63FEC4-4A61-42AE-AC9D-23A77739D600}" type="pres">
      <dgm:prSet presAssocID="{9D036999-E78C-4DE0-8D90-EE7291025252}" presName="text_3" presStyleLbl="node1" presStyleIdx="2" presStyleCnt="7">
        <dgm:presLayoutVars>
          <dgm:bulletEnabled val="1"/>
        </dgm:presLayoutVars>
      </dgm:prSet>
      <dgm:spPr/>
    </dgm:pt>
    <dgm:pt modelId="{711379A6-696D-4D41-8DA3-6F420351D2FF}" type="pres">
      <dgm:prSet presAssocID="{9D036999-E78C-4DE0-8D90-EE7291025252}" presName="accent_3" presStyleCnt="0"/>
      <dgm:spPr/>
    </dgm:pt>
    <dgm:pt modelId="{F49A51A1-F507-40C7-B148-5E64BB49D3C5}" type="pres">
      <dgm:prSet presAssocID="{9D036999-E78C-4DE0-8D90-EE7291025252}" presName="accentRepeatNode" presStyleLbl="solidFgAcc1" presStyleIdx="2" presStyleCnt="7"/>
      <dgm:spPr/>
    </dgm:pt>
    <dgm:pt modelId="{9C125F9D-0CF4-4B44-9119-BC457BDBD635}" type="pres">
      <dgm:prSet presAssocID="{9ED75A4C-90FE-4749-94E9-028D4AABE28C}" presName="text_4" presStyleLbl="node1" presStyleIdx="3" presStyleCnt="7">
        <dgm:presLayoutVars>
          <dgm:bulletEnabled val="1"/>
        </dgm:presLayoutVars>
      </dgm:prSet>
      <dgm:spPr/>
    </dgm:pt>
    <dgm:pt modelId="{FA10DB9F-9485-4FC3-84CE-10FE6799C278}" type="pres">
      <dgm:prSet presAssocID="{9ED75A4C-90FE-4749-94E9-028D4AABE28C}" presName="accent_4" presStyleCnt="0"/>
      <dgm:spPr/>
    </dgm:pt>
    <dgm:pt modelId="{4F20A5BC-AC15-4C5F-9E86-4B82DFDDE04F}" type="pres">
      <dgm:prSet presAssocID="{9ED75A4C-90FE-4749-94E9-028D4AABE28C}" presName="accentRepeatNode" presStyleLbl="solidFgAcc1" presStyleIdx="3" presStyleCnt="7"/>
      <dgm:spPr/>
    </dgm:pt>
    <dgm:pt modelId="{4C7DD7AF-E58A-4678-A18A-11014EADB605}" type="pres">
      <dgm:prSet presAssocID="{427D88A2-4D35-423B-895D-9953060E4C6A}" presName="text_5" presStyleLbl="node1" presStyleIdx="4" presStyleCnt="7">
        <dgm:presLayoutVars>
          <dgm:bulletEnabled val="1"/>
        </dgm:presLayoutVars>
      </dgm:prSet>
      <dgm:spPr/>
    </dgm:pt>
    <dgm:pt modelId="{F998F644-7B63-4797-892E-D8BD12EF926D}" type="pres">
      <dgm:prSet presAssocID="{427D88A2-4D35-423B-895D-9953060E4C6A}" presName="accent_5" presStyleCnt="0"/>
      <dgm:spPr/>
    </dgm:pt>
    <dgm:pt modelId="{734EB85B-DB08-4A1C-A172-BB8E1EEED9ED}" type="pres">
      <dgm:prSet presAssocID="{427D88A2-4D35-423B-895D-9953060E4C6A}" presName="accentRepeatNode" presStyleLbl="solidFgAcc1" presStyleIdx="4" presStyleCnt="7"/>
      <dgm:spPr/>
    </dgm:pt>
    <dgm:pt modelId="{E4BB2AEE-BD5C-4F18-836D-3DFFB3F76810}" type="pres">
      <dgm:prSet presAssocID="{1B1C3174-0C13-418E-A824-CC82FD1B099B}" presName="text_6" presStyleLbl="node1" presStyleIdx="5" presStyleCnt="7">
        <dgm:presLayoutVars>
          <dgm:bulletEnabled val="1"/>
        </dgm:presLayoutVars>
      </dgm:prSet>
      <dgm:spPr/>
    </dgm:pt>
    <dgm:pt modelId="{67AF078E-6C28-493D-9DF2-E3DA7DADFB9C}" type="pres">
      <dgm:prSet presAssocID="{1B1C3174-0C13-418E-A824-CC82FD1B099B}" presName="accent_6" presStyleCnt="0"/>
      <dgm:spPr/>
    </dgm:pt>
    <dgm:pt modelId="{031FCDD1-BC4B-4324-912E-87B5C3B36770}" type="pres">
      <dgm:prSet presAssocID="{1B1C3174-0C13-418E-A824-CC82FD1B099B}" presName="accentRepeatNode" presStyleLbl="solidFgAcc1" presStyleIdx="5" presStyleCnt="7"/>
      <dgm:spPr/>
    </dgm:pt>
    <dgm:pt modelId="{4EB2F060-AA7B-4C35-A706-8D417FE8DAA4}" type="pres">
      <dgm:prSet presAssocID="{DC26276C-1AA7-4A57-9405-8D014E55B9C2}" presName="text_7" presStyleLbl="node1" presStyleIdx="6" presStyleCnt="7">
        <dgm:presLayoutVars>
          <dgm:bulletEnabled val="1"/>
        </dgm:presLayoutVars>
      </dgm:prSet>
      <dgm:spPr/>
    </dgm:pt>
    <dgm:pt modelId="{3FB06194-AD86-41C6-B816-1ECC9B0B4D92}" type="pres">
      <dgm:prSet presAssocID="{DC26276C-1AA7-4A57-9405-8D014E55B9C2}" presName="accent_7" presStyleCnt="0"/>
      <dgm:spPr/>
    </dgm:pt>
    <dgm:pt modelId="{330998CA-2919-4A42-BC08-13A03BD495B0}" type="pres">
      <dgm:prSet presAssocID="{DC26276C-1AA7-4A57-9405-8D014E55B9C2}" presName="accentRepeatNode" presStyleLbl="solidFgAcc1" presStyleIdx="6" presStyleCnt="7"/>
      <dgm:spPr/>
    </dgm:pt>
  </dgm:ptLst>
  <dgm:cxnLst>
    <dgm:cxn modelId="{02F74A05-E2EE-49C5-976E-7CA11B7F6772}" srcId="{F21C5131-1E59-43FB-87B6-181864AF7EB6}" destId="{1B1C3174-0C13-418E-A824-CC82FD1B099B}" srcOrd="5" destOrd="0" parTransId="{5379D028-B4F1-4232-85C9-4E0A9096002C}" sibTransId="{D7E8D700-4641-4099-8602-562BF6E2C89F}"/>
    <dgm:cxn modelId="{86868122-989E-43B6-98EF-1E82DB4BC6F6}" srcId="{F21C5131-1E59-43FB-87B6-181864AF7EB6}" destId="{DBA5E9C8-C082-4F2D-9B9A-037C7B5E1834}" srcOrd="0" destOrd="0" parTransId="{DFE3F0F8-1741-48A6-BD24-605630AB9D12}" sibTransId="{A0C6B77E-6797-47AE-AC3E-8E2CB0AC241A}"/>
    <dgm:cxn modelId="{53025C2D-1EC1-45FA-AA0B-118CE989197B}" type="presOf" srcId="{9ED75A4C-90FE-4749-94E9-028D4AABE28C}" destId="{9C125F9D-0CF4-4B44-9119-BC457BDBD635}" srcOrd="0" destOrd="0" presId="urn:microsoft.com/office/officeart/2008/layout/VerticalCurvedList"/>
    <dgm:cxn modelId="{685B813B-909D-4922-83E7-12832E331FDF}" type="presOf" srcId="{DC26276C-1AA7-4A57-9405-8D014E55B9C2}" destId="{4EB2F060-AA7B-4C35-A706-8D417FE8DAA4}" srcOrd="0" destOrd="0" presId="urn:microsoft.com/office/officeart/2008/layout/VerticalCurvedList"/>
    <dgm:cxn modelId="{8588693D-D004-4F7D-AB59-3765533BD0CF}" srcId="{F21C5131-1E59-43FB-87B6-181864AF7EB6}" destId="{D2DDA574-B4D8-4C37-B620-8C31D2547AD4}" srcOrd="1" destOrd="0" parTransId="{D4A39BFB-EF5C-4DE1-ADCD-B81D0D9CDD0D}" sibTransId="{33370625-C905-48C1-9B09-463BF933ACA0}"/>
    <dgm:cxn modelId="{26930D5D-85E7-4407-BC6F-31728F99D4DF}" type="presOf" srcId="{9D036999-E78C-4DE0-8D90-EE7291025252}" destId="{4F63FEC4-4A61-42AE-AC9D-23A77739D600}" srcOrd="0" destOrd="0" presId="urn:microsoft.com/office/officeart/2008/layout/VerticalCurvedList"/>
    <dgm:cxn modelId="{116EBC9E-034C-413E-9C35-F05B49143856}" srcId="{F21C5131-1E59-43FB-87B6-181864AF7EB6}" destId="{DC26276C-1AA7-4A57-9405-8D014E55B9C2}" srcOrd="6" destOrd="0" parTransId="{59581CF3-03E6-4F1D-A4E6-ACD1D0FC3EB5}" sibTransId="{58091BC3-D96A-4A1A-B5DB-B7A8AD36E337}"/>
    <dgm:cxn modelId="{86AA33A0-16A2-45AD-A897-FF699E32CE1D}" type="presOf" srcId="{D2DDA574-B4D8-4C37-B620-8C31D2547AD4}" destId="{873FA155-B0DD-454F-8D7D-0EACF3859924}" srcOrd="0" destOrd="0" presId="urn:microsoft.com/office/officeart/2008/layout/VerticalCurvedList"/>
    <dgm:cxn modelId="{C57A8BB5-6ECC-4E02-8024-E0B275D4CB2C}" srcId="{F21C5131-1E59-43FB-87B6-181864AF7EB6}" destId="{427D88A2-4D35-423B-895D-9953060E4C6A}" srcOrd="4" destOrd="0" parTransId="{DC968706-EF03-487A-8A7E-C94400E4396F}" sibTransId="{49E559EC-6F8A-4DB8-9006-DA1057EB4E64}"/>
    <dgm:cxn modelId="{E8E757BE-5C6A-46D7-BCB3-EA6D4F54CFE7}" srcId="{F21C5131-1E59-43FB-87B6-181864AF7EB6}" destId="{9D036999-E78C-4DE0-8D90-EE7291025252}" srcOrd="2" destOrd="0" parTransId="{CEFA6B88-9AE8-4FBB-8AA1-4152D8B9822D}" sibTransId="{B0B80275-07C0-49EA-AB30-BEF357610760}"/>
    <dgm:cxn modelId="{18AA35C7-3447-4477-AECC-B2875E13E879}" type="presOf" srcId="{427D88A2-4D35-423B-895D-9953060E4C6A}" destId="{4C7DD7AF-E58A-4678-A18A-11014EADB605}" srcOrd="0" destOrd="0" presId="urn:microsoft.com/office/officeart/2008/layout/VerticalCurvedList"/>
    <dgm:cxn modelId="{B7CE30C8-9A91-48AB-9561-CC591E7CAB8A}" type="presOf" srcId="{DBA5E9C8-C082-4F2D-9B9A-037C7B5E1834}" destId="{2C5ED028-7811-4DA5-A31C-EE136E646ADE}" srcOrd="0" destOrd="0" presId="urn:microsoft.com/office/officeart/2008/layout/VerticalCurvedList"/>
    <dgm:cxn modelId="{F7F686CC-C6DF-4170-A669-B5A80D25E534}" type="presOf" srcId="{1B1C3174-0C13-418E-A824-CC82FD1B099B}" destId="{E4BB2AEE-BD5C-4F18-836D-3DFFB3F76810}" srcOrd="0" destOrd="0" presId="urn:microsoft.com/office/officeart/2008/layout/VerticalCurvedList"/>
    <dgm:cxn modelId="{E61FB6CD-E21A-45DF-90D6-C96D82C4633F}" srcId="{F21C5131-1E59-43FB-87B6-181864AF7EB6}" destId="{7F34E3E5-ADCF-4785-9AA0-D717AAA75524}" srcOrd="8" destOrd="0" parTransId="{33F649DD-5F2E-4429-89C4-83EA429B3F25}" sibTransId="{9B0ABC6C-4D9F-4A00-A5EF-64CB4C52043C}"/>
    <dgm:cxn modelId="{2B8A97D0-28D5-40A7-B49F-E81AB94FFD63}" srcId="{F21C5131-1E59-43FB-87B6-181864AF7EB6}" destId="{00E508E7-BC49-40C4-A42B-DE5F0E66858C}" srcOrd="7" destOrd="0" parTransId="{A5C3164A-403D-48D0-95E8-8473969FE8E9}" sibTransId="{7F8A8971-49FE-4CEF-AA18-DE28E20869BE}"/>
    <dgm:cxn modelId="{82A13EDD-39B9-4688-A4A8-C74BA90697B3}" type="presOf" srcId="{A0C6B77E-6797-47AE-AC3E-8E2CB0AC241A}" destId="{7530DA2A-5626-4EEB-B7CC-266606DC53D0}" srcOrd="0" destOrd="0" presId="urn:microsoft.com/office/officeart/2008/layout/VerticalCurvedList"/>
    <dgm:cxn modelId="{FCA8AFF7-36CA-41FF-95DE-943EBCDEECD4}" srcId="{F21C5131-1E59-43FB-87B6-181864AF7EB6}" destId="{9ED75A4C-90FE-4749-94E9-028D4AABE28C}" srcOrd="3" destOrd="0" parTransId="{DDA4FE7E-A3EA-4C3F-951B-EE11E64714A4}" sibTransId="{6A84B9CC-86FB-48B2-A386-96F27B576E96}"/>
    <dgm:cxn modelId="{9E7E8AFA-37AB-425F-8D78-941173D3F026}" type="presOf" srcId="{F21C5131-1E59-43FB-87B6-181864AF7EB6}" destId="{6431A653-71B1-4EFD-9E96-11C001C9FE33}" srcOrd="0" destOrd="0" presId="urn:microsoft.com/office/officeart/2008/layout/VerticalCurvedList"/>
    <dgm:cxn modelId="{7DB98B2D-E984-4B1D-B79C-F3068058E6C7}" type="presParOf" srcId="{6431A653-71B1-4EFD-9E96-11C001C9FE33}" destId="{B147BD9D-600E-4CFC-950E-E5F9BBC2C997}" srcOrd="0" destOrd="0" presId="urn:microsoft.com/office/officeart/2008/layout/VerticalCurvedList"/>
    <dgm:cxn modelId="{6DF16885-7C27-4CAD-8AC6-1316AEC0B05F}" type="presParOf" srcId="{B147BD9D-600E-4CFC-950E-E5F9BBC2C997}" destId="{DBB4F8F6-EA10-43C0-A2C9-9F53A61E15C4}" srcOrd="0" destOrd="0" presId="urn:microsoft.com/office/officeart/2008/layout/VerticalCurvedList"/>
    <dgm:cxn modelId="{268F5A20-883D-47A2-BB85-B1DA90F56C94}" type="presParOf" srcId="{DBB4F8F6-EA10-43C0-A2C9-9F53A61E15C4}" destId="{47216DE0-376D-479B-8F02-6FD8B3B0E2E6}" srcOrd="0" destOrd="0" presId="urn:microsoft.com/office/officeart/2008/layout/VerticalCurvedList"/>
    <dgm:cxn modelId="{3810BCCD-6783-4A4D-AAE2-0363FF26F646}" type="presParOf" srcId="{DBB4F8F6-EA10-43C0-A2C9-9F53A61E15C4}" destId="{7530DA2A-5626-4EEB-B7CC-266606DC53D0}" srcOrd="1" destOrd="0" presId="urn:microsoft.com/office/officeart/2008/layout/VerticalCurvedList"/>
    <dgm:cxn modelId="{87816B1A-132A-490F-9AA1-9DCC2BAA81CE}" type="presParOf" srcId="{DBB4F8F6-EA10-43C0-A2C9-9F53A61E15C4}" destId="{7D2656C2-CED7-4E0C-903C-6D03BD922056}" srcOrd="2" destOrd="0" presId="urn:microsoft.com/office/officeart/2008/layout/VerticalCurvedList"/>
    <dgm:cxn modelId="{AF22BB09-4727-4C7F-B52D-FAF3410BE9CD}" type="presParOf" srcId="{DBB4F8F6-EA10-43C0-A2C9-9F53A61E15C4}" destId="{8D5BAB44-C031-4BEB-BC74-447AF7810D49}" srcOrd="3" destOrd="0" presId="urn:microsoft.com/office/officeart/2008/layout/VerticalCurvedList"/>
    <dgm:cxn modelId="{826D4EA3-8E29-477D-9F56-BF8DBB800BED}" type="presParOf" srcId="{B147BD9D-600E-4CFC-950E-E5F9BBC2C997}" destId="{2C5ED028-7811-4DA5-A31C-EE136E646ADE}" srcOrd="1" destOrd="0" presId="urn:microsoft.com/office/officeart/2008/layout/VerticalCurvedList"/>
    <dgm:cxn modelId="{595C2166-816B-46E2-A5F9-86EF26B4AD20}" type="presParOf" srcId="{B147BD9D-600E-4CFC-950E-E5F9BBC2C997}" destId="{0CD5F869-F4D2-4644-9197-ADF7A66E75EB}" srcOrd="2" destOrd="0" presId="urn:microsoft.com/office/officeart/2008/layout/VerticalCurvedList"/>
    <dgm:cxn modelId="{C7154381-C0C8-4704-BF09-0F34575B884A}" type="presParOf" srcId="{0CD5F869-F4D2-4644-9197-ADF7A66E75EB}" destId="{039D19C9-A7F4-4EEE-B239-36E62B82938F}" srcOrd="0" destOrd="0" presId="urn:microsoft.com/office/officeart/2008/layout/VerticalCurvedList"/>
    <dgm:cxn modelId="{2C3C64C9-1A48-465A-B4E2-AF4433E73A1D}" type="presParOf" srcId="{B147BD9D-600E-4CFC-950E-E5F9BBC2C997}" destId="{873FA155-B0DD-454F-8D7D-0EACF3859924}" srcOrd="3" destOrd="0" presId="urn:microsoft.com/office/officeart/2008/layout/VerticalCurvedList"/>
    <dgm:cxn modelId="{4E00866D-9E1A-4A69-BCC4-017DBADCAF1E}" type="presParOf" srcId="{B147BD9D-600E-4CFC-950E-E5F9BBC2C997}" destId="{082F3952-D49F-473C-959B-DF0F03334540}" srcOrd="4" destOrd="0" presId="urn:microsoft.com/office/officeart/2008/layout/VerticalCurvedList"/>
    <dgm:cxn modelId="{1900FE1D-22B0-406C-8BBE-7366595ED730}" type="presParOf" srcId="{082F3952-D49F-473C-959B-DF0F03334540}" destId="{154E8988-7F9F-4197-B2F5-FD9AA8BD5213}" srcOrd="0" destOrd="0" presId="urn:microsoft.com/office/officeart/2008/layout/VerticalCurvedList"/>
    <dgm:cxn modelId="{1DD9735F-8279-42B0-9677-0EB87A0EFCD1}" type="presParOf" srcId="{B147BD9D-600E-4CFC-950E-E5F9BBC2C997}" destId="{4F63FEC4-4A61-42AE-AC9D-23A77739D600}" srcOrd="5" destOrd="0" presId="urn:microsoft.com/office/officeart/2008/layout/VerticalCurvedList"/>
    <dgm:cxn modelId="{3AA4298D-EDBD-4F58-A24F-2CAED3767BDF}" type="presParOf" srcId="{B147BD9D-600E-4CFC-950E-E5F9BBC2C997}" destId="{711379A6-696D-4D41-8DA3-6F420351D2FF}" srcOrd="6" destOrd="0" presId="urn:microsoft.com/office/officeart/2008/layout/VerticalCurvedList"/>
    <dgm:cxn modelId="{AC195A28-FDAD-48BA-95BA-1DE26D691045}" type="presParOf" srcId="{711379A6-696D-4D41-8DA3-6F420351D2FF}" destId="{F49A51A1-F507-40C7-B148-5E64BB49D3C5}" srcOrd="0" destOrd="0" presId="urn:microsoft.com/office/officeart/2008/layout/VerticalCurvedList"/>
    <dgm:cxn modelId="{F96F2D77-663F-4161-8FC9-E66A8D0E5C27}" type="presParOf" srcId="{B147BD9D-600E-4CFC-950E-E5F9BBC2C997}" destId="{9C125F9D-0CF4-4B44-9119-BC457BDBD635}" srcOrd="7" destOrd="0" presId="urn:microsoft.com/office/officeart/2008/layout/VerticalCurvedList"/>
    <dgm:cxn modelId="{72814C77-8F4E-4E2A-A0FA-08B82D672334}" type="presParOf" srcId="{B147BD9D-600E-4CFC-950E-E5F9BBC2C997}" destId="{FA10DB9F-9485-4FC3-84CE-10FE6799C278}" srcOrd="8" destOrd="0" presId="urn:microsoft.com/office/officeart/2008/layout/VerticalCurvedList"/>
    <dgm:cxn modelId="{A0940B4A-1F22-412D-8D2E-F612C58AE128}" type="presParOf" srcId="{FA10DB9F-9485-4FC3-84CE-10FE6799C278}" destId="{4F20A5BC-AC15-4C5F-9E86-4B82DFDDE04F}" srcOrd="0" destOrd="0" presId="urn:microsoft.com/office/officeart/2008/layout/VerticalCurvedList"/>
    <dgm:cxn modelId="{20B38D32-38EE-4CE4-9267-899AC656F4E9}" type="presParOf" srcId="{B147BD9D-600E-4CFC-950E-E5F9BBC2C997}" destId="{4C7DD7AF-E58A-4678-A18A-11014EADB605}" srcOrd="9" destOrd="0" presId="urn:microsoft.com/office/officeart/2008/layout/VerticalCurvedList"/>
    <dgm:cxn modelId="{AA4591EB-0F70-45BB-9FB6-7285B78E3AA5}" type="presParOf" srcId="{B147BD9D-600E-4CFC-950E-E5F9BBC2C997}" destId="{F998F644-7B63-4797-892E-D8BD12EF926D}" srcOrd="10" destOrd="0" presId="urn:microsoft.com/office/officeart/2008/layout/VerticalCurvedList"/>
    <dgm:cxn modelId="{50350A09-669E-4AAC-AB7E-A383C1CA33A7}" type="presParOf" srcId="{F998F644-7B63-4797-892E-D8BD12EF926D}" destId="{734EB85B-DB08-4A1C-A172-BB8E1EEED9ED}" srcOrd="0" destOrd="0" presId="urn:microsoft.com/office/officeart/2008/layout/VerticalCurvedList"/>
    <dgm:cxn modelId="{AAF07543-3DF8-403F-A9E8-FE2CA91EA72B}" type="presParOf" srcId="{B147BD9D-600E-4CFC-950E-E5F9BBC2C997}" destId="{E4BB2AEE-BD5C-4F18-836D-3DFFB3F76810}" srcOrd="11" destOrd="0" presId="urn:microsoft.com/office/officeart/2008/layout/VerticalCurvedList"/>
    <dgm:cxn modelId="{478C8FE4-36BE-462B-AEF8-E059D45EB372}" type="presParOf" srcId="{B147BD9D-600E-4CFC-950E-E5F9BBC2C997}" destId="{67AF078E-6C28-493D-9DF2-E3DA7DADFB9C}" srcOrd="12" destOrd="0" presId="urn:microsoft.com/office/officeart/2008/layout/VerticalCurvedList"/>
    <dgm:cxn modelId="{78A9B0BF-9657-4FD0-9408-FDD2C387E87D}" type="presParOf" srcId="{67AF078E-6C28-493D-9DF2-E3DA7DADFB9C}" destId="{031FCDD1-BC4B-4324-912E-87B5C3B36770}" srcOrd="0" destOrd="0" presId="urn:microsoft.com/office/officeart/2008/layout/VerticalCurvedList"/>
    <dgm:cxn modelId="{736CC973-D1F7-43A5-A746-708EF2D45B53}" type="presParOf" srcId="{B147BD9D-600E-4CFC-950E-E5F9BBC2C997}" destId="{4EB2F060-AA7B-4C35-A706-8D417FE8DAA4}" srcOrd="13" destOrd="0" presId="urn:microsoft.com/office/officeart/2008/layout/VerticalCurvedList"/>
    <dgm:cxn modelId="{02172581-1596-4FFA-8F6E-AC878110F763}" type="presParOf" srcId="{B147BD9D-600E-4CFC-950E-E5F9BBC2C997}" destId="{3FB06194-AD86-41C6-B816-1ECC9B0B4D92}" srcOrd="14" destOrd="0" presId="urn:microsoft.com/office/officeart/2008/layout/VerticalCurvedList"/>
    <dgm:cxn modelId="{D38CFCAF-1C84-444B-B7D8-1B2415DE1273}" type="presParOf" srcId="{3FB06194-AD86-41C6-B816-1ECC9B0B4D92}" destId="{330998CA-2919-4A42-BC08-13A03BD495B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B805128-55F3-4AB8-B23D-FD29AD583944}" type="doc">
      <dgm:prSet loTypeId="urn:microsoft.com/office/officeart/2005/8/layout/process4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CCFFE67-54E7-4D1D-852F-16A9AA9D49F1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Определить динамику изменения среднего </a:t>
          </a:r>
          <a:r>
            <a:rPr lang="ru-RU" sz="1200" b="1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объема</a:t>
          </a:r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оборотных активов и сопоставить полученные значения с динамикой реализации продукции и средней суммой всех активов. Рассчитать динамику в абсолютных и удельных величинах. </a:t>
          </a:r>
          <a:endParaRPr lang="ru-RU" sz="1200" b="1" dirty="0">
            <a:solidFill>
              <a:schemeClr val="tx1"/>
            </a:solidFill>
          </a:endParaRPr>
        </a:p>
      </dgm:t>
    </dgm:pt>
    <dgm:pt modelId="{38E6A054-50DC-49A1-B3D6-66674B12B994}" type="parTrans" cxnId="{852A91AF-4B64-47F1-A1B7-EEA457D38EA0}">
      <dgm:prSet/>
      <dgm:spPr/>
      <dgm:t>
        <a:bodyPr/>
        <a:lstStyle/>
        <a:p>
          <a:endParaRPr lang="ru-RU"/>
        </a:p>
      </dgm:t>
    </dgm:pt>
    <dgm:pt modelId="{5EEE4F49-B34C-46A1-8F8D-9A489FBE9120}" type="sibTrans" cxnId="{852A91AF-4B64-47F1-A1B7-EEA457D38EA0}">
      <dgm:prSet/>
      <dgm:spPr/>
      <dgm:t>
        <a:bodyPr/>
        <a:lstStyle/>
        <a:p>
          <a:endParaRPr lang="ru-RU"/>
        </a:p>
      </dgm:t>
    </dgm:pt>
    <dgm:pt modelId="{F00124E1-DC87-4FA1-B8AD-DA9813D2CEDF}">
      <dgm:prSet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Провести анализ более детально и, разложив оборотные активы компании на составляющие, определить степень корреляции темпов изменения </a:t>
          </a:r>
          <a:r>
            <a:rPr lang="ru-RU" sz="1200" b="1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объемов</a:t>
          </a:r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каждого вида с динамикой изменения </a:t>
          </a:r>
          <a:r>
            <a:rPr lang="ru-RU" sz="1200" b="1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объемов</a:t>
          </a:r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реализации. </a:t>
          </a:r>
          <a:endParaRPr lang="ru-RU" sz="1200" b="1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74AB239E-F58E-464C-A9AB-09F4965B0B3C}" type="parTrans" cxnId="{FF42CAA5-16B1-4556-9DC1-79E03D6D90D3}">
      <dgm:prSet/>
      <dgm:spPr/>
      <dgm:t>
        <a:bodyPr/>
        <a:lstStyle/>
        <a:p>
          <a:endParaRPr lang="ru-RU"/>
        </a:p>
      </dgm:t>
    </dgm:pt>
    <dgm:pt modelId="{744CCBE7-9194-40C0-B6EE-1E221199A8FF}" type="sibTrans" cxnId="{FF42CAA5-16B1-4556-9DC1-79E03D6D90D3}">
      <dgm:prSet/>
      <dgm:spPr/>
      <dgm:t>
        <a:bodyPr/>
        <a:lstStyle/>
        <a:p>
          <a:endParaRPr lang="ru-RU"/>
        </a:p>
      </dgm:t>
    </dgm:pt>
    <dgm:pt modelId="{3D1434DB-0A55-4243-9304-48CD03894DB4}">
      <dgm:prSet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3. Изучить оборачиваемость каждого вида активов и общей суммы всех активов. Очень важно также рассмотреть факторы, оказывающие наибольшее, среднее и наименьшее влияние на продолжительность этих циклов.</a:t>
          </a:r>
          <a:endParaRPr lang="ru-RU" sz="1200" b="1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66FC0B1C-AA5B-4DD7-8075-5088AC0ECE78}" type="parTrans" cxnId="{4A9DCE09-F7C7-4A7B-8DAF-00DCCD35A406}">
      <dgm:prSet/>
      <dgm:spPr/>
      <dgm:t>
        <a:bodyPr/>
        <a:lstStyle/>
        <a:p>
          <a:endParaRPr lang="ru-RU"/>
        </a:p>
      </dgm:t>
    </dgm:pt>
    <dgm:pt modelId="{80FF1BBA-DD7E-43EC-A70D-C0307167931D}" type="sibTrans" cxnId="{4A9DCE09-F7C7-4A7B-8DAF-00DCCD35A406}">
      <dgm:prSet/>
      <dgm:spPr/>
      <dgm:t>
        <a:bodyPr/>
        <a:lstStyle/>
        <a:p>
          <a:endParaRPr lang="ru-RU"/>
        </a:p>
      </dgm:t>
    </dgm:pt>
    <dgm:pt modelId="{9E867010-2D79-47F3-8B2F-EF5B8D0F9F79}">
      <dgm:prSet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4. Далее, требуется определить рентабельность оборотных активов и факторы, влияющие на </a:t>
          </a:r>
          <a:r>
            <a:rPr lang="ru-RU" sz="1200" b="1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нее</a:t>
          </a:r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b="1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8444723-F883-4F3D-8F8A-21DB91537937}" type="parTrans" cxnId="{A738EA14-8D96-4DEC-996E-CA678D3E2FA2}">
      <dgm:prSet/>
      <dgm:spPr/>
      <dgm:t>
        <a:bodyPr/>
        <a:lstStyle/>
        <a:p>
          <a:endParaRPr lang="ru-RU"/>
        </a:p>
      </dgm:t>
    </dgm:pt>
    <dgm:pt modelId="{9275C901-EDBA-4EAE-AEEB-00800662305D}" type="sibTrans" cxnId="{A738EA14-8D96-4DEC-996E-CA678D3E2FA2}">
      <dgm:prSet/>
      <dgm:spPr/>
      <dgm:t>
        <a:bodyPr/>
        <a:lstStyle/>
        <a:p>
          <a:endParaRPr lang="ru-RU"/>
        </a:p>
      </dgm:t>
    </dgm:pt>
    <dgm:pt modelId="{D2089050-5ED9-4071-9E31-A01BCDD43710}">
      <dgm:prSet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На завершающей стадии требуется рассмотреть состав основных источников финансирования оборотных активов: динамику их суммы и удельного веса в общем </a:t>
          </a:r>
          <a:r>
            <a:rPr lang="ru-RU" sz="1200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объеме</a:t>
          </a:r>
          <a:r>
            <a:rPr lang="ru-RU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средств, инвестированных в активы.</a:t>
          </a:r>
          <a:endParaRPr lang="ru-RU" sz="1200" b="1" dirty="0">
            <a:solidFill>
              <a:schemeClr val="tx1"/>
            </a:solidFill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04F72EC6-FCCD-49EA-8D5F-97B7AF208898}" type="parTrans" cxnId="{2255EE9D-CC49-4D71-8BF5-E5DA1B2B390B}">
      <dgm:prSet/>
      <dgm:spPr/>
      <dgm:t>
        <a:bodyPr/>
        <a:lstStyle/>
        <a:p>
          <a:endParaRPr lang="ru-RU"/>
        </a:p>
      </dgm:t>
    </dgm:pt>
    <dgm:pt modelId="{A94BC7C0-ED02-4726-BC88-6CAF2580FF17}" type="sibTrans" cxnId="{2255EE9D-CC49-4D71-8BF5-E5DA1B2B390B}">
      <dgm:prSet/>
      <dgm:spPr/>
      <dgm:t>
        <a:bodyPr/>
        <a:lstStyle/>
        <a:p>
          <a:endParaRPr lang="ru-RU"/>
        </a:p>
      </dgm:t>
    </dgm:pt>
    <dgm:pt modelId="{0FC9B6DF-DF61-4AFF-B6DD-A1126C1EBF95}" type="pres">
      <dgm:prSet presAssocID="{4B805128-55F3-4AB8-B23D-FD29AD583944}" presName="Name0" presStyleCnt="0">
        <dgm:presLayoutVars>
          <dgm:dir/>
          <dgm:animLvl val="lvl"/>
          <dgm:resizeHandles val="exact"/>
        </dgm:presLayoutVars>
      </dgm:prSet>
      <dgm:spPr/>
    </dgm:pt>
    <dgm:pt modelId="{199C846C-91B3-48C5-9AB9-55F7EA2406D1}" type="pres">
      <dgm:prSet presAssocID="{D2089050-5ED9-4071-9E31-A01BCDD43710}" presName="boxAndChildren" presStyleCnt="0"/>
      <dgm:spPr/>
    </dgm:pt>
    <dgm:pt modelId="{5A6493C6-2A82-4567-8837-3CEABB455E86}" type="pres">
      <dgm:prSet presAssocID="{D2089050-5ED9-4071-9E31-A01BCDD43710}" presName="parentTextBox" presStyleLbl="node1" presStyleIdx="0" presStyleCnt="5"/>
      <dgm:spPr/>
    </dgm:pt>
    <dgm:pt modelId="{B4C60A6C-E212-450B-9632-529857873FAE}" type="pres">
      <dgm:prSet presAssocID="{9275C901-EDBA-4EAE-AEEB-00800662305D}" presName="sp" presStyleCnt="0"/>
      <dgm:spPr/>
    </dgm:pt>
    <dgm:pt modelId="{F9504610-7690-477F-A23B-87319DE00AAE}" type="pres">
      <dgm:prSet presAssocID="{9E867010-2D79-47F3-8B2F-EF5B8D0F9F79}" presName="arrowAndChildren" presStyleCnt="0"/>
      <dgm:spPr/>
    </dgm:pt>
    <dgm:pt modelId="{69A5A4F7-71A1-475E-9CCA-69383D06B441}" type="pres">
      <dgm:prSet presAssocID="{9E867010-2D79-47F3-8B2F-EF5B8D0F9F79}" presName="parentTextArrow" presStyleLbl="node1" presStyleIdx="1" presStyleCnt="5"/>
      <dgm:spPr/>
    </dgm:pt>
    <dgm:pt modelId="{763A4A45-C887-4609-A7D0-41C91E0B355E}" type="pres">
      <dgm:prSet presAssocID="{80FF1BBA-DD7E-43EC-A70D-C0307167931D}" presName="sp" presStyleCnt="0"/>
      <dgm:spPr/>
    </dgm:pt>
    <dgm:pt modelId="{B1762346-6CBF-4FD1-8E98-01DA2A05BB50}" type="pres">
      <dgm:prSet presAssocID="{3D1434DB-0A55-4243-9304-48CD03894DB4}" presName="arrowAndChildren" presStyleCnt="0"/>
      <dgm:spPr/>
    </dgm:pt>
    <dgm:pt modelId="{1B16A81E-3730-4AD4-BE33-B9AE75CAB0B6}" type="pres">
      <dgm:prSet presAssocID="{3D1434DB-0A55-4243-9304-48CD03894DB4}" presName="parentTextArrow" presStyleLbl="node1" presStyleIdx="2" presStyleCnt="5" custLinFactNeighborX="721" custLinFactNeighborY="0"/>
      <dgm:spPr/>
    </dgm:pt>
    <dgm:pt modelId="{B7DAA929-3E19-442B-AFF7-C4C838FBA082}" type="pres">
      <dgm:prSet presAssocID="{744CCBE7-9194-40C0-B6EE-1E221199A8FF}" presName="sp" presStyleCnt="0"/>
      <dgm:spPr/>
    </dgm:pt>
    <dgm:pt modelId="{A56D38B9-0178-4E0E-B7E4-7AC7CBE32608}" type="pres">
      <dgm:prSet presAssocID="{F00124E1-DC87-4FA1-B8AD-DA9813D2CEDF}" presName="arrowAndChildren" presStyleCnt="0"/>
      <dgm:spPr/>
    </dgm:pt>
    <dgm:pt modelId="{2468B4C2-82DC-4827-AF1B-C98817B4A0EB}" type="pres">
      <dgm:prSet presAssocID="{F00124E1-DC87-4FA1-B8AD-DA9813D2CEDF}" presName="parentTextArrow" presStyleLbl="node1" presStyleIdx="3" presStyleCnt="5"/>
      <dgm:spPr/>
    </dgm:pt>
    <dgm:pt modelId="{C709FAD3-A53D-4D0E-BE60-EC70A46B1943}" type="pres">
      <dgm:prSet presAssocID="{5EEE4F49-B34C-46A1-8F8D-9A489FBE9120}" presName="sp" presStyleCnt="0"/>
      <dgm:spPr/>
    </dgm:pt>
    <dgm:pt modelId="{2A01F955-079F-44B8-BCCD-F34F9175C616}" type="pres">
      <dgm:prSet presAssocID="{7CCFFE67-54E7-4D1D-852F-16A9AA9D49F1}" presName="arrowAndChildren" presStyleCnt="0"/>
      <dgm:spPr/>
    </dgm:pt>
    <dgm:pt modelId="{4884899B-027B-418B-8124-C975F062C943}" type="pres">
      <dgm:prSet presAssocID="{7CCFFE67-54E7-4D1D-852F-16A9AA9D49F1}" presName="parentTextArrow" presStyleLbl="node1" presStyleIdx="4" presStyleCnt="5"/>
      <dgm:spPr/>
    </dgm:pt>
  </dgm:ptLst>
  <dgm:cxnLst>
    <dgm:cxn modelId="{4A9DCE09-F7C7-4A7B-8DAF-00DCCD35A406}" srcId="{4B805128-55F3-4AB8-B23D-FD29AD583944}" destId="{3D1434DB-0A55-4243-9304-48CD03894DB4}" srcOrd="2" destOrd="0" parTransId="{66FC0B1C-AA5B-4DD7-8075-5088AC0ECE78}" sibTransId="{80FF1BBA-DD7E-43EC-A70D-C0307167931D}"/>
    <dgm:cxn modelId="{A738EA14-8D96-4DEC-996E-CA678D3E2FA2}" srcId="{4B805128-55F3-4AB8-B23D-FD29AD583944}" destId="{9E867010-2D79-47F3-8B2F-EF5B8D0F9F79}" srcOrd="3" destOrd="0" parTransId="{88444723-F883-4F3D-8F8A-21DB91537937}" sibTransId="{9275C901-EDBA-4EAE-AEEB-00800662305D}"/>
    <dgm:cxn modelId="{EC5D421D-C89B-4BD5-840E-237152B99316}" type="presOf" srcId="{3D1434DB-0A55-4243-9304-48CD03894DB4}" destId="{1B16A81E-3730-4AD4-BE33-B9AE75CAB0B6}" srcOrd="0" destOrd="0" presId="urn:microsoft.com/office/officeart/2005/8/layout/process4"/>
    <dgm:cxn modelId="{D3662521-D9D6-4112-AD09-914220D64AD4}" type="presOf" srcId="{9E867010-2D79-47F3-8B2F-EF5B8D0F9F79}" destId="{69A5A4F7-71A1-475E-9CCA-69383D06B441}" srcOrd="0" destOrd="0" presId="urn:microsoft.com/office/officeart/2005/8/layout/process4"/>
    <dgm:cxn modelId="{255C272C-7D6A-44D5-995D-77604956C37B}" type="presOf" srcId="{4B805128-55F3-4AB8-B23D-FD29AD583944}" destId="{0FC9B6DF-DF61-4AFF-B6DD-A1126C1EBF95}" srcOrd="0" destOrd="0" presId="urn:microsoft.com/office/officeart/2005/8/layout/process4"/>
    <dgm:cxn modelId="{456CF830-1BA3-45A6-AB5B-735603F494DF}" type="presOf" srcId="{D2089050-5ED9-4071-9E31-A01BCDD43710}" destId="{5A6493C6-2A82-4567-8837-3CEABB455E86}" srcOrd="0" destOrd="0" presId="urn:microsoft.com/office/officeart/2005/8/layout/process4"/>
    <dgm:cxn modelId="{2FD4188D-D44E-4BA0-A0A2-04072444EAE4}" type="presOf" srcId="{F00124E1-DC87-4FA1-B8AD-DA9813D2CEDF}" destId="{2468B4C2-82DC-4827-AF1B-C98817B4A0EB}" srcOrd="0" destOrd="0" presId="urn:microsoft.com/office/officeart/2005/8/layout/process4"/>
    <dgm:cxn modelId="{4D1EB39B-6CA9-4116-937C-FC0BB0785876}" type="presOf" srcId="{7CCFFE67-54E7-4D1D-852F-16A9AA9D49F1}" destId="{4884899B-027B-418B-8124-C975F062C943}" srcOrd="0" destOrd="0" presId="urn:microsoft.com/office/officeart/2005/8/layout/process4"/>
    <dgm:cxn modelId="{2255EE9D-CC49-4D71-8BF5-E5DA1B2B390B}" srcId="{4B805128-55F3-4AB8-B23D-FD29AD583944}" destId="{D2089050-5ED9-4071-9E31-A01BCDD43710}" srcOrd="4" destOrd="0" parTransId="{04F72EC6-FCCD-49EA-8D5F-97B7AF208898}" sibTransId="{A94BC7C0-ED02-4726-BC88-6CAF2580FF17}"/>
    <dgm:cxn modelId="{FF42CAA5-16B1-4556-9DC1-79E03D6D90D3}" srcId="{4B805128-55F3-4AB8-B23D-FD29AD583944}" destId="{F00124E1-DC87-4FA1-B8AD-DA9813D2CEDF}" srcOrd="1" destOrd="0" parTransId="{74AB239E-F58E-464C-A9AB-09F4965B0B3C}" sibTransId="{744CCBE7-9194-40C0-B6EE-1E221199A8FF}"/>
    <dgm:cxn modelId="{852A91AF-4B64-47F1-A1B7-EEA457D38EA0}" srcId="{4B805128-55F3-4AB8-B23D-FD29AD583944}" destId="{7CCFFE67-54E7-4D1D-852F-16A9AA9D49F1}" srcOrd="0" destOrd="0" parTransId="{38E6A054-50DC-49A1-B3D6-66674B12B994}" sibTransId="{5EEE4F49-B34C-46A1-8F8D-9A489FBE9120}"/>
    <dgm:cxn modelId="{ABA61497-B50D-425A-977A-CDB4B035E1A9}" type="presParOf" srcId="{0FC9B6DF-DF61-4AFF-B6DD-A1126C1EBF95}" destId="{199C846C-91B3-48C5-9AB9-55F7EA2406D1}" srcOrd="0" destOrd="0" presId="urn:microsoft.com/office/officeart/2005/8/layout/process4"/>
    <dgm:cxn modelId="{8D19ED07-7BDB-4AB4-89FF-D274FDFA942A}" type="presParOf" srcId="{199C846C-91B3-48C5-9AB9-55F7EA2406D1}" destId="{5A6493C6-2A82-4567-8837-3CEABB455E86}" srcOrd="0" destOrd="0" presId="urn:microsoft.com/office/officeart/2005/8/layout/process4"/>
    <dgm:cxn modelId="{723863B4-5FDC-4DD5-824B-D5941EA7D0CD}" type="presParOf" srcId="{0FC9B6DF-DF61-4AFF-B6DD-A1126C1EBF95}" destId="{B4C60A6C-E212-450B-9632-529857873FAE}" srcOrd="1" destOrd="0" presId="urn:microsoft.com/office/officeart/2005/8/layout/process4"/>
    <dgm:cxn modelId="{01B510D5-051C-4E35-B81F-DABB7A2F6B46}" type="presParOf" srcId="{0FC9B6DF-DF61-4AFF-B6DD-A1126C1EBF95}" destId="{F9504610-7690-477F-A23B-87319DE00AAE}" srcOrd="2" destOrd="0" presId="urn:microsoft.com/office/officeart/2005/8/layout/process4"/>
    <dgm:cxn modelId="{B9F8897A-5587-430B-8D4C-05A51C7A6AB3}" type="presParOf" srcId="{F9504610-7690-477F-A23B-87319DE00AAE}" destId="{69A5A4F7-71A1-475E-9CCA-69383D06B441}" srcOrd="0" destOrd="0" presId="urn:microsoft.com/office/officeart/2005/8/layout/process4"/>
    <dgm:cxn modelId="{A0B143F6-7072-40B5-8B84-065C2062B7B8}" type="presParOf" srcId="{0FC9B6DF-DF61-4AFF-B6DD-A1126C1EBF95}" destId="{763A4A45-C887-4609-A7D0-41C91E0B355E}" srcOrd="3" destOrd="0" presId="urn:microsoft.com/office/officeart/2005/8/layout/process4"/>
    <dgm:cxn modelId="{53243CFF-333A-441B-ACCA-EB26329BA6B6}" type="presParOf" srcId="{0FC9B6DF-DF61-4AFF-B6DD-A1126C1EBF95}" destId="{B1762346-6CBF-4FD1-8E98-01DA2A05BB50}" srcOrd="4" destOrd="0" presId="urn:microsoft.com/office/officeart/2005/8/layout/process4"/>
    <dgm:cxn modelId="{9B05414A-91A4-4778-A2A8-39295D871A98}" type="presParOf" srcId="{B1762346-6CBF-4FD1-8E98-01DA2A05BB50}" destId="{1B16A81E-3730-4AD4-BE33-B9AE75CAB0B6}" srcOrd="0" destOrd="0" presId="urn:microsoft.com/office/officeart/2005/8/layout/process4"/>
    <dgm:cxn modelId="{3F9F8E98-B586-4311-A254-0916186D6980}" type="presParOf" srcId="{0FC9B6DF-DF61-4AFF-B6DD-A1126C1EBF95}" destId="{B7DAA929-3E19-442B-AFF7-C4C838FBA082}" srcOrd="5" destOrd="0" presId="urn:microsoft.com/office/officeart/2005/8/layout/process4"/>
    <dgm:cxn modelId="{20F4D047-79A2-4A49-A1B7-2E13619E96D8}" type="presParOf" srcId="{0FC9B6DF-DF61-4AFF-B6DD-A1126C1EBF95}" destId="{A56D38B9-0178-4E0E-B7E4-7AC7CBE32608}" srcOrd="6" destOrd="0" presId="urn:microsoft.com/office/officeart/2005/8/layout/process4"/>
    <dgm:cxn modelId="{090EFD41-D0C8-4D54-B4D8-4BC630C968AA}" type="presParOf" srcId="{A56D38B9-0178-4E0E-B7E4-7AC7CBE32608}" destId="{2468B4C2-82DC-4827-AF1B-C98817B4A0EB}" srcOrd="0" destOrd="0" presId="urn:microsoft.com/office/officeart/2005/8/layout/process4"/>
    <dgm:cxn modelId="{994600A0-77F9-4D7B-9910-FBA454674E89}" type="presParOf" srcId="{0FC9B6DF-DF61-4AFF-B6DD-A1126C1EBF95}" destId="{C709FAD3-A53D-4D0E-BE60-EC70A46B1943}" srcOrd="7" destOrd="0" presId="urn:microsoft.com/office/officeart/2005/8/layout/process4"/>
    <dgm:cxn modelId="{55031360-52DA-4CF7-BA22-733AFBC593A0}" type="presParOf" srcId="{0FC9B6DF-DF61-4AFF-B6DD-A1126C1EBF95}" destId="{2A01F955-079F-44B8-BCCD-F34F9175C616}" srcOrd="8" destOrd="0" presId="urn:microsoft.com/office/officeart/2005/8/layout/process4"/>
    <dgm:cxn modelId="{144D846E-3A25-49D8-BA07-2893F825D73C}" type="presParOf" srcId="{2A01F955-079F-44B8-BCCD-F34F9175C616}" destId="{4884899B-027B-418B-8124-C975F062C94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F55EB4E-BBD5-45E0-AE77-7B52033A36CC}" type="doc">
      <dgm:prSet loTypeId="urn:microsoft.com/office/officeart/2005/8/layout/radial5" loCatId="relationship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DD0E863-A6E8-46E5-9179-E9612EE5CF82}">
      <dgm:prSet phldrT="[Текст]" custT="1"/>
      <dgm:spPr/>
      <dgm:t>
        <a:bodyPr/>
        <a:lstStyle/>
        <a:p>
          <a:r>
            <a:rPr lang="ru-RU" sz="3200" b="1" dirty="0"/>
            <a:t>Риск</a:t>
          </a:r>
          <a:endParaRPr lang="ru-RU" sz="2800" b="1" dirty="0"/>
        </a:p>
      </dgm:t>
    </dgm:pt>
    <dgm:pt modelId="{87F62052-F5FB-494B-A989-4A743A1C908C}" type="parTrans" cxnId="{844FCD5F-A7CA-4392-9255-F690905C6BE1}">
      <dgm:prSet/>
      <dgm:spPr/>
      <dgm:t>
        <a:bodyPr/>
        <a:lstStyle/>
        <a:p>
          <a:endParaRPr lang="ru-RU"/>
        </a:p>
      </dgm:t>
    </dgm:pt>
    <dgm:pt modelId="{787C7542-7AB1-43A0-9D9F-19A1E18B4CC1}" type="sibTrans" cxnId="{844FCD5F-A7CA-4392-9255-F690905C6BE1}">
      <dgm:prSet/>
      <dgm:spPr/>
      <dgm:t>
        <a:bodyPr/>
        <a:lstStyle/>
        <a:p>
          <a:endParaRPr lang="ru-RU"/>
        </a:p>
      </dgm:t>
    </dgm:pt>
    <dgm:pt modelId="{1CF72A41-ADC0-4012-AA13-9EB1E72D1494}">
      <dgm:prSet phldrT="[Текст]" custT="1"/>
      <dgm:spPr/>
      <dgm:t>
        <a:bodyPr/>
        <a:lstStyle/>
        <a:p>
          <a:pPr>
            <a:buFont typeface="+mj-lt"/>
            <a:buAutoNum type="arabicPeriod"/>
          </a:pPr>
          <a:r>
            <a:rPr lang="ru-RU" sz="1600" b="1" dirty="0"/>
            <a:t>Потеря выручки</a:t>
          </a:r>
        </a:p>
      </dgm:t>
    </dgm:pt>
    <dgm:pt modelId="{EE79890A-77FF-49A2-8536-DB98C167E8F4}" type="parTrans" cxnId="{F6753428-BC61-4F9C-9D77-79E96D6291AD}">
      <dgm:prSet/>
      <dgm:spPr/>
      <dgm:t>
        <a:bodyPr/>
        <a:lstStyle/>
        <a:p>
          <a:endParaRPr lang="ru-RU"/>
        </a:p>
      </dgm:t>
    </dgm:pt>
    <dgm:pt modelId="{1937EE18-DCBF-4D49-B9DA-856B69CE67FD}" type="sibTrans" cxnId="{F6753428-BC61-4F9C-9D77-79E96D6291AD}">
      <dgm:prSet/>
      <dgm:spPr/>
      <dgm:t>
        <a:bodyPr/>
        <a:lstStyle/>
        <a:p>
          <a:endParaRPr lang="ru-RU"/>
        </a:p>
      </dgm:t>
    </dgm:pt>
    <dgm:pt modelId="{0547D0FB-BC63-4CB2-8E87-BC5A388F949A}">
      <dgm:prSet phldrT="[Текст]" custT="1"/>
      <dgm:spPr/>
      <dgm:t>
        <a:bodyPr/>
        <a:lstStyle/>
        <a:p>
          <a:pPr>
            <a:buFont typeface="+mj-lt"/>
            <a:buAutoNum type="arabicPeriod"/>
          </a:pPr>
          <a:r>
            <a:rPr lang="ru-RU" sz="1200" b="1" dirty="0"/>
            <a:t>Потеря эффективности</a:t>
          </a:r>
        </a:p>
      </dgm:t>
    </dgm:pt>
    <dgm:pt modelId="{38F7ABD5-8B01-4F0C-8BCD-91C8265F32C4}" type="parTrans" cxnId="{1B127E3E-7EBA-4AA8-BD0E-391A7C9C90A6}">
      <dgm:prSet/>
      <dgm:spPr/>
      <dgm:t>
        <a:bodyPr/>
        <a:lstStyle/>
        <a:p>
          <a:endParaRPr lang="ru-RU"/>
        </a:p>
      </dgm:t>
    </dgm:pt>
    <dgm:pt modelId="{457AA7AB-CA3E-4495-A306-826352F4EF27}" type="sibTrans" cxnId="{1B127E3E-7EBA-4AA8-BD0E-391A7C9C90A6}">
      <dgm:prSet/>
      <dgm:spPr/>
      <dgm:t>
        <a:bodyPr/>
        <a:lstStyle/>
        <a:p>
          <a:endParaRPr lang="ru-RU"/>
        </a:p>
      </dgm:t>
    </dgm:pt>
    <dgm:pt modelId="{DC54C879-B323-48B0-95CF-A147D9FF3364}" type="pres">
      <dgm:prSet presAssocID="{FF55EB4E-BBD5-45E0-AE77-7B52033A36CC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6468A33-AB17-41D6-AF71-9D7483C6404E}" type="pres">
      <dgm:prSet presAssocID="{8DD0E863-A6E8-46E5-9179-E9612EE5CF82}" presName="centerShape" presStyleLbl="node0" presStyleIdx="0" presStyleCnt="1" custScaleX="117847" custLinFactNeighborX="-8384" custLinFactNeighborY="-54804"/>
      <dgm:spPr/>
    </dgm:pt>
    <dgm:pt modelId="{695D0A43-4BDC-46B8-A67A-7FDFA28C5C91}" type="pres">
      <dgm:prSet presAssocID="{EE79890A-77FF-49A2-8536-DB98C167E8F4}" presName="parTrans" presStyleLbl="sibTrans2D1" presStyleIdx="0" presStyleCnt="2"/>
      <dgm:spPr/>
    </dgm:pt>
    <dgm:pt modelId="{C16D31AB-B35D-4095-A6F4-6FD0F027CEEA}" type="pres">
      <dgm:prSet presAssocID="{EE79890A-77FF-49A2-8536-DB98C167E8F4}" presName="connectorText" presStyleLbl="sibTrans2D1" presStyleIdx="0" presStyleCnt="2"/>
      <dgm:spPr/>
    </dgm:pt>
    <dgm:pt modelId="{B7C96AFF-907A-41A4-9509-0EFFDE6012AD}" type="pres">
      <dgm:prSet presAssocID="{1CF72A41-ADC0-4012-AA13-9EB1E72D1494}" presName="node" presStyleLbl="node1" presStyleIdx="0" presStyleCnt="2" custRadScaleRad="96744" custRadScaleInc="70376">
        <dgm:presLayoutVars>
          <dgm:bulletEnabled val="1"/>
        </dgm:presLayoutVars>
      </dgm:prSet>
      <dgm:spPr/>
    </dgm:pt>
    <dgm:pt modelId="{060A3513-6455-4992-9D7C-2972EA4A62E1}" type="pres">
      <dgm:prSet presAssocID="{38F7ABD5-8B01-4F0C-8BCD-91C8265F32C4}" presName="parTrans" presStyleLbl="sibTrans2D1" presStyleIdx="1" presStyleCnt="2"/>
      <dgm:spPr/>
    </dgm:pt>
    <dgm:pt modelId="{92A17DE0-A500-4CA2-9B8B-BF8171B23D5F}" type="pres">
      <dgm:prSet presAssocID="{38F7ABD5-8B01-4F0C-8BCD-91C8265F32C4}" presName="connectorText" presStyleLbl="sibTrans2D1" presStyleIdx="1" presStyleCnt="2"/>
      <dgm:spPr/>
    </dgm:pt>
    <dgm:pt modelId="{683A62EC-B558-42D6-8D01-0E5F99F78EA0}" type="pres">
      <dgm:prSet presAssocID="{0547D0FB-BC63-4CB2-8E87-BC5A388F949A}" presName="node" presStyleLbl="node1" presStyleIdx="1" presStyleCnt="2" custRadScaleRad="129931" custRadScaleInc="123688">
        <dgm:presLayoutVars>
          <dgm:bulletEnabled val="1"/>
        </dgm:presLayoutVars>
      </dgm:prSet>
      <dgm:spPr/>
    </dgm:pt>
  </dgm:ptLst>
  <dgm:cxnLst>
    <dgm:cxn modelId="{47B8E517-DB4C-4B68-911B-C451F4414E75}" type="presOf" srcId="{EE79890A-77FF-49A2-8536-DB98C167E8F4}" destId="{695D0A43-4BDC-46B8-A67A-7FDFA28C5C91}" srcOrd="0" destOrd="0" presId="urn:microsoft.com/office/officeart/2005/8/layout/radial5"/>
    <dgm:cxn modelId="{C1A3C61D-AE7A-44D0-B9EC-6A5288B84D64}" type="presOf" srcId="{38F7ABD5-8B01-4F0C-8BCD-91C8265F32C4}" destId="{92A17DE0-A500-4CA2-9B8B-BF8171B23D5F}" srcOrd="1" destOrd="0" presId="urn:microsoft.com/office/officeart/2005/8/layout/radial5"/>
    <dgm:cxn modelId="{F6753428-BC61-4F9C-9D77-79E96D6291AD}" srcId="{8DD0E863-A6E8-46E5-9179-E9612EE5CF82}" destId="{1CF72A41-ADC0-4012-AA13-9EB1E72D1494}" srcOrd="0" destOrd="0" parTransId="{EE79890A-77FF-49A2-8536-DB98C167E8F4}" sibTransId="{1937EE18-DCBF-4D49-B9DA-856B69CE67FD}"/>
    <dgm:cxn modelId="{1B127E3E-7EBA-4AA8-BD0E-391A7C9C90A6}" srcId="{8DD0E863-A6E8-46E5-9179-E9612EE5CF82}" destId="{0547D0FB-BC63-4CB2-8E87-BC5A388F949A}" srcOrd="1" destOrd="0" parTransId="{38F7ABD5-8B01-4F0C-8BCD-91C8265F32C4}" sibTransId="{457AA7AB-CA3E-4495-A306-826352F4EF27}"/>
    <dgm:cxn modelId="{CF4FC83E-B043-4617-A7AE-EED1A1D89163}" type="presOf" srcId="{38F7ABD5-8B01-4F0C-8BCD-91C8265F32C4}" destId="{060A3513-6455-4992-9D7C-2972EA4A62E1}" srcOrd="0" destOrd="0" presId="urn:microsoft.com/office/officeart/2005/8/layout/radial5"/>
    <dgm:cxn modelId="{844FCD5F-A7CA-4392-9255-F690905C6BE1}" srcId="{FF55EB4E-BBD5-45E0-AE77-7B52033A36CC}" destId="{8DD0E863-A6E8-46E5-9179-E9612EE5CF82}" srcOrd="0" destOrd="0" parTransId="{87F62052-F5FB-494B-A989-4A743A1C908C}" sibTransId="{787C7542-7AB1-43A0-9D9F-19A1E18B4CC1}"/>
    <dgm:cxn modelId="{D8B0F44C-A0EF-4605-A0D4-74B98BF67F5C}" type="presOf" srcId="{8DD0E863-A6E8-46E5-9179-E9612EE5CF82}" destId="{F6468A33-AB17-41D6-AF71-9D7483C6404E}" srcOrd="0" destOrd="0" presId="urn:microsoft.com/office/officeart/2005/8/layout/radial5"/>
    <dgm:cxn modelId="{12CBD997-7B7A-42B0-84A5-D78283C09D98}" type="presOf" srcId="{1CF72A41-ADC0-4012-AA13-9EB1E72D1494}" destId="{B7C96AFF-907A-41A4-9509-0EFFDE6012AD}" srcOrd="0" destOrd="0" presId="urn:microsoft.com/office/officeart/2005/8/layout/radial5"/>
    <dgm:cxn modelId="{1327C2DF-4483-49F6-A934-C8AB248960D4}" type="presOf" srcId="{EE79890A-77FF-49A2-8536-DB98C167E8F4}" destId="{C16D31AB-B35D-4095-A6F4-6FD0F027CEEA}" srcOrd="1" destOrd="0" presId="urn:microsoft.com/office/officeart/2005/8/layout/radial5"/>
    <dgm:cxn modelId="{53AC2EE2-B200-42BC-BBE4-7ABD1B2EA59D}" type="presOf" srcId="{FF55EB4E-BBD5-45E0-AE77-7B52033A36CC}" destId="{DC54C879-B323-48B0-95CF-A147D9FF3364}" srcOrd="0" destOrd="0" presId="urn:microsoft.com/office/officeart/2005/8/layout/radial5"/>
    <dgm:cxn modelId="{F9DFD0F6-7984-4F51-9274-CE03554DA5DF}" type="presOf" srcId="{0547D0FB-BC63-4CB2-8E87-BC5A388F949A}" destId="{683A62EC-B558-42D6-8D01-0E5F99F78EA0}" srcOrd="0" destOrd="0" presId="urn:microsoft.com/office/officeart/2005/8/layout/radial5"/>
    <dgm:cxn modelId="{1384490F-261F-43CF-BD71-E6342CB3070E}" type="presParOf" srcId="{DC54C879-B323-48B0-95CF-A147D9FF3364}" destId="{F6468A33-AB17-41D6-AF71-9D7483C6404E}" srcOrd="0" destOrd="0" presId="urn:microsoft.com/office/officeart/2005/8/layout/radial5"/>
    <dgm:cxn modelId="{136B55C5-F5DC-463B-A34F-E299F53CF0E9}" type="presParOf" srcId="{DC54C879-B323-48B0-95CF-A147D9FF3364}" destId="{695D0A43-4BDC-46B8-A67A-7FDFA28C5C91}" srcOrd="1" destOrd="0" presId="urn:microsoft.com/office/officeart/2005/8/layout/radial5"/>
    <dgm:cxn modelId="{59ED59B6-B969-4522-BCA5-A726D9DE5448}" type="presParOf" srcId="{695D0A43-4BDC-46B8-A67A-7FDFA28C5C91}" destId="{C16D31AB-B35D-4095-A6F4-6FD0F027CEEA}" srcOrd="0" destOrd="0" presId="urn:microsoft.com/office/officeart/2005/8/layout/radial5"/>
    <dgm:cxn modelId="{1B947709-7F14-41A1-824B-36631110FEA9}" type="presParOf" srcId="{DC54C879-B323-48B0-95CF-A147D9FF3364}" destId="{B7C96AFF-907A-41A4-9509-0EFFDE6012AD}" srcOrd="2" destOrd="0" presId="urn:microsoft.com/office/officeart/2005/8/layout/radial5"/>
    <dgm:cxn modelId="{54F40B2C-B07D-464E-8814-DFC78B9A9005}" type="presParOf" srcId="{DC54C879-B323-48B0-95CF-A147D9FF3364}" destId="{060A3513-6455-4992-9D7C-2972EA4A62E1}" srcOrd="3" destOrd="0" presId="urn:microsoft.com/office/officeart/2005/8/layout/radial5"/>
    <dgm:cxn modelId="{9921A8BD-CC98-415B-BEB6-331C672D9C25}" type="presParOf" srcId="{060A3513-6455-4992-9D7C-2972EA4A62E1}" destId="{92A17DE0-A500-4CA2-9B8B-BF8171B23D5F}" srcOrd="0" destOrd="0" presId="urn:microsoft.com/office/officeart/2005/8/layout/radial5"/>
    <dgm:cxn modelId="{76893355-01ED-4730-BE39-D8448ED54EF6}" type="presParOf" srcId="{DC54C879-B323-48B0-95CF-A147D9FF3364}" destId="{683A62EC-B558-42D6-8D01-0E5F99F78EA0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1A12571-D54A-45F1-98EF-675A58C6BF6F}" type="doc">
      <dgm:prSet loTypeId="urn:microsoft.com/office/officeart/2005/8/layout/list1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31C898B-9E4C-43BC-A05C-417559DFC0FD}">
      <dgm:prSet phldrT="[Текст]"/>
      <dgm:spPr/>
      <dgm:t>
        <a:bodyPr/>
        <a:lstStyle/>
        <a:p>
          <a:r>
            <a:rPr lang="ru-RU" b="1" dirty="0"/>
            <a:t>Плюсы</a:t>
          </a:r>
          <a:endParaRPr lang="ru-RU" dirty="0"/>
        </a:p>
      </dgm:t>
    </dgm:pt>
    <dgm:pt modelId="{CD3E7A6C-1537-491C-8B4C-1814177ECB89}" type="parTrans" cxnId="{F1196D12-D060-4753-ACD7-624D83DBE820}">
      <dgm:prSet/>
      <dgm:spPr/>
      <dgm:t>
        <a:bodyPr/>
        <a:lstStyle/>
        <a:p>
          <a:endParaRPr lang="ru-RU"/>
        </a:p>
      </dgm:t>
    </dgm:pt>
    <dgm:pt modelId="{86B961EB-5EE4-4368-B406-C45B6682074C}" type="sibTrans" cxnId="{F1196D12-D060-4753-ACD7-624D83DBE820}">
      <dgm:prSet/>
      <dgm:spPr/>
      <dgm:t>
        <a:bodyPr/>
        <a:lstStyle/>
        <a:p>
          <a:endParaRPr lang="ru-RU"/>
        </a:p>
      </dgm:t>
    </dgm:pt>
    <dgm:pt modelId="{5F5CA9D9-73D5-4E39-B321-A693B38E93D4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Простота привлечения средств</a:t>
          </a:r>
        </a:p>
      </dgm:t>
    </dgm:pt>
    <dgm:pt modelId="{3E322C9F-4CF7-4BA4-8324-4030789151F2}" type="parTrans" cxnId="{59239F86-B053-4EF1-8CF3-769BB6BC6AAB}">
      <dgm:prSet/>
      <dgm:spPr/>
      <dgm:t>
        <a:bodyPr/>
        <a:lstStyle/>
        <a:p>
          <a:endParaRPr lang="ru-RU"/>
        </a:p>
      </dgm:t>
    </dgm:pt>
    <dgm:pt modelId="{6D3D3CF3-F816-4875-B47F-40E07B6C7DFB}" type="sibTrans" cxnId="{59239F86-B053-4EF1-8CF3-769BB6BC6AAB}">
      <dgm:prSet/>
      <dgm:spPr/>
      <dgm:t>
        <a:bodyPr/>
        <a:lstStyle/>
        <a:p>
          <a:endParaRPr lang="ru-RU"/>
        </a:p>
      </dgm:t>
    </dgm:pt>
    <dgm:pt modelId="{8AF9FD44-8B7A-47B1-99C2-0988460593CA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/>
            <a:t>Предприятие имеет высокий уровень устойчивости и низкий уровень возможного банкротства</a:t>
          </a:r>
        </a:p>
      </dgm:t>
    </dgm:pt>
    <dgm:pt modelId="{8FF301AE-B147-40EC-B258-F3B97AD1264E}" type="parTrans" cxnId="{534D575B-F0BB-4471-8086-AA5161FFC139}">
      <dgm:prSet/>
      <dgm:spPr/>
      <dgm:t>
        <a:bodyPr/>
        <a:lstStyle/>
        <a:p>
          <a:endParaRPr lang="ru-RU"/>
        </a:p>
      </dgm:t>
    </dgm:pt>
    <dgm:pt modelId="{4E9194AB-31BC-44B0-962E-478A6F2B7C27}" type="sibTrans" cxnId="{534D575B-F0BB-4471-8086-AA5161FFC139}">
      <dgm:prSet/>
      <dgm:spPr/>
      <dgm:t>
        <a:bodyPr/>
        <a:lstStyle/>
        <a:p>
          <a:endParaRPr lang="ru-RU"/>
        </a:p>
      </dgm:t>
    </dgm:pt>
    <dgm:pt modelId="{CC33EDA7-A7BA-4CE0-9901-CBB8C9250D5A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Предприятие получает относительно большую величину частой прибыли</a:t>
          </a:r>
        </a:p>
      </dgm:t>
    </dgm:pt>
    <dgm:pt modelId="{A4DD1621-9BAC-4E41-A609-B2BEB58FF3ED}" type="parTrans" cxnId="{D190B63C-A0D0-42F2-96CD-F63BD9C46B19}">
      <dgm:prSet/>
      <dgm:spPr/>
      <dgm:t>
        <a:bodyPr/>
        <a:lstStyle/>
        <a:p>
          <a:endParaRPr lang="ru-RU"/>
        </a:p>
      </dgm:t>
    </dgm:pt>
    <dgm:pt modelId="{844DF99F-A2AE-42A8-AC1A-8D26CFA64B88}" type="sibTrans" cxnId="{D190B63C-A0D0-42F2-96CD-F63BD9C46B19}">
      <dgm:prSet/>
      <dgm:spPr/>
      <dgm:t>
        <a:bodyPr/>
        <a:lstStyle/>
        <a:p>
          <a:endParaRPr lang="ru-RU"/>
        </a:p>
      </dgm:t>
    </dgm:pt>
    <dgm:pt modelId="{80D05E36-3356-4E4C-8FA9-5F333935A43E}">
      <dgm:prSet/>
      <dgm:spPr/>
      <dgm:t>
        <a:bodyPr/>
        <a:lstStyle/>
        <a:p>
          <a:r>
            <a:rPr lang="ru-RU" b="1"/>
            <a:t>Минусы</a:t>
          </a:r>
          <a:endParaRPr lang="ru-RU"/>
        </a:p>
      </dgm:t>
    </dgm:pt>
    <dgm:pt modelId="{AE02A67A-284B-4DD6-A07F-3210228636FA}" type="parTrans" cxnId="{952D87E2-C981-4F85-9C9C-E89F770E6DBF}">
      <dgm:prSet/>
      <dgm:spPr/>
      <dgm:t>
        <a:bodyPr/>
        <a:lstStyle/>
        <a:p>
          <a:endParaRPr lang="ru-RU"/>
        </a:p>
      </dgm:t>
    </dgm:pt>
    <dgm:pt modelId="{1D745B5A-9BC6-409C-96CE-325789EF8F11}" type="sibTrans" cxnId="{952D87E2-C981-4F85-9C9C-E89F770E6DBF}">
      <dgm:prSet/>
      <dgm:spPr/>
      <dgm:t>
        <a:bodyPr/>
        <a:lstStyle/>
        <a:p>
          <a:endParaRPr lang="ru-RU"/>
        </a:p>
      </dgm:t>
    </dgm:pt>
    <dgm:pt modelId="{2417B949-7025-4B80-953F-304006D45BF8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Ограниченные возможности экономического роста</a:t>
          </a:r>
        </a:p>
      </dgm:t>
    </dgm:pt>
    <dgm:pt modelId="{C5DF1EED-5A1C-41EB-AFBF-D9CF64C7A3C8}" type="parTrans" cxnId="{A2C43E23-61CB-4D3B-A5D8-A684CCBE78E1}">
      <dgm:prSet/>
      <dgm:spPr/>
      <dgm:t>
        <a:bodyPr/>
        <a:lstStyle/>
        <a:p>
          <a:endParaRPr lang="ru-RU"/>
        </a:p>
      </dgm:t>
    </dgm:pt>
    <dgm:pt modelId="{32F6984C-F7CA-451E-9916-9DA101BEC836}" type="sibTrans" cxnId="{A2C43E23-61CB-4D3B-A5D8-A684CCBE78E1}">
      <dgm:prSet/>
      <dgm:spPr/>
      <dgm:t>
        <a:bodyPr/>
        <a:lstStyle/>
        <a:p>
          <a:endParaRPr lang="ru-RU"/>
        </a:p>
      </dgm:t>
    </dgm:pt>
    <dgm:pt modelId="{491D59C7-C379-4719-9090-5BD12C855582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Предприятие имеет меньшие возможности для реагирования на изменение рыночной конъюнктуры.</a:t>
          </a:r>
        </a:p>
      </dgm:t>
    </dgm:pt>
    <dgm:pt modelId="{1CB2816C-C49C-4160-B81F-6256DFFEC151}" type="parTrans" cxnId="{69842FB9-93A7-4FC4-90FC-4A9961A3F5B8}">
      <dgm:prSet/>
      <dgm:spPr/>
      <dgm:t>
        <a:bodyPr/>
        <a:lstStyle/>
        <a:p>
          <a:endParaRPr lang="ru-RU"/>
        </a:p>
      </dgm:t>
    </dgm:pt>
    <dgm:pt modelId="{1D224082-E5E2-4242-8FA7-658483717FB6}" type="sibTrans" cxnId="{69842FB9-93A7-4FC4-90FC-4A9961A3F5B8}">
      <dgm:prSet/>
      <dgm:spPr/>
      <dgm:t>
        <a:bodyPr/>
        <a:lstStyle/>
        <a:p>
          <a:endParaRPr lang="ru-RU"/>
        </a:p>
      </dgm:t>
    </dgm:pt>
    <dgm:pt modelId="{D0151AD4-EF84-4FF6-8F5D-CE704F51099B}" type="pres">
      <dgm:prSet presAssocID="{F1A12571-D54A-45F1-98EF-675A58C6BF6F}" presName="linear" presStyleCnt="0">
        <dgm:presLayoutVars>
          <dgm:dir/>
          <dgm:animLvl val="lvl"/>
          <dgm:resizeHandles val="exact"/>
        </dgm:presLayoutVars>
      </dgm:prSet>
      <dgm:spPr/>
    </dgm:pt>
    <dgm:pt modelId="{B7E6E586-2848-4D71-A0DB-91E007C32C11}" type="pres">
      <dgm:prSet presAssocID="{931C898B-9E4C-43BC-A05C-417559DFC0FD}" presName="parentLin" presStyleCnt="0"/>
      <dgm:spPr/>
    </dgm:pt>
    <dgm:pt modelId="{133335B4-77A2-4698-98BD-BEA79E9282EA}" type="pres">
      <dgm:prSet presAssocID="{931C898B-9E4C-43BC-A05C-417559DFC0FD}" presName="parentLeftMargin" presStyleLbl="node1" presStyleIdx="0" presStyleCnt="2"/>
      <dgm:spPr/>
    </dgm:pt>
    <dgm:pt modelId="{1E89E77F-577B-49B4-A74E-9B20B1E5687A}" type="pres">
      <dgm:prSet presAssocID="{931C898B-9E4C-43BC-A05C-417559DFC0F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A29DEF0-DF7A-4C5F-97A7-2842443C9B47}" type="pres">
      <dgm:prSet presAssocID="{931C898B-9E4C-43BC-A05C-417559DFC0FD}" presName="negativeSpace" presStyleCnt="0"/>
      <dgm:spPr/>
    </dgm:pt>
    <dgm:pt modelId="{2A722F3E-506C-4BAF-A297-1D8BB8D43ED3}" type="pres">
      <dgm:prSet presAssocID="{931C898B-9E4C-43BC-A05C-417559DFC0FD}" presName="childText" presStyleLbl="conFgAcc1" presStyleIdx="0" presStyleCnt="2">
        <dgm:presLayoutVars>
          <dgm:bulletEnabled val="1"/>
        </dgm:presLayoutVars>
      </dgm:prSet>
      <dgm:spPr/>
    </dgm:pt>
    <dgm:pt modelId="{59414F8E-9FD0-4791-9931-723C931CE771}" type="pres">
      <dgm:prSet presAssocID="{86B961EB-5EE4-4368-B406-C45B6682074C}" presName="spaceBetweenRectangles" presStyleCnt="0"/>
      <dgm:spPr/>
    </dgm:pt>
    <dgm:pt modelId="{EA51E49B-4952-4D39-8AA6-64A4F85EDBE0}" type="pres">
      <dgm:prSet presAssocID="{80D05E36-3356-4E4C-8FA9-5F333935A43E}" presName="parentLin" presStyleCnt="0"/>
      <dgm:spPr/>
    </dgm:pt>
    <dgm:pt modelId="{7B4F4AFA-72B1-4F5D-9EA7-A13EA173B631}" type="pres">
      <dgm:prSet presAssocID="{80D05E36-3356-4E4C-8FA9-5F333935A43E}" presName="parentLeftMargin" presStyleLbl="node1" presStyleIdx="0" presStyleCnt="2"/>
      <dgm:spPr/>
    </dgm:pt>
    <dgm:pt modelId="{C7BE4771-2A00-44DC-B56F-26C1B93380B8}" type="pres">
      <dgm:prSet presAssocID="{80D05E36-3356-4E4C-8FA9-5F333935A43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DC4AE4C-D7AC-493E-9BB7-6F55BE3ACA65}" type="pres">
      <dgm:prSet presAssocID="{80D05E36-3356-4E4C-8FA9-5F333935A43E}" presName="negativeSpace" presStyleCnt="0"/>
      <dgm:spPr/>
    </dgm:pt>
    <dgm:pt modelId="{9EB47649-6A6C-41BC-9116-46281D532FFD}" type="pres">
      <dgm:prSet presAssocID="{80D05E36-3356-4E4C-8FA9-5F333935A43E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F1196D12-D060-4753-ACD7-624D83DBE820}" srcId="{F1A12571-D54A-45F1-98EF-675A58C6BF6F}" destId="{931C898B-9E4C-43BC-A05C-417559DFC0FD}" srcOrd="0" destOrd="0" parTransId="{CD3E7A6C-1537-491C-8B4C-1814177ECB89}" sibTransId="{86B961EB-5EE4-4368-B406-C45B6682074C}"/>
    <dgm:cxn modelId="{A2C43E23-61CB-4D3B-A5D8-A684CCBE78E1}" srcId="{80D05E36-3356-4E4C-8FA9-5F333935A43E}" destId="{2417B949-7025-4B80-953F-304006D45BF8}" srcOrd="0" destOrd="0" parTransId="{C5DF1EED-5A1C-41EB-AFBF-D9CF64C7A3C8}" sibTransId="{32F6984C-F7CA-451E-9916-9DA101BEC836}"/>
    <dgm:cxn modelId="{DAE5C83A-414F-406E-91C2-5A6E262AA121}" type="presOf" srcId="{2417B949-7025-4B80-953F-304006D45BF8}" destId="{9EB47649-6A6C-41BC-9116-46281D532FFD}" srcOrd="0" destOrd="0" presId="urn:microsoft.com/office/officeart/2005/8/layout/list1"/>
    <dgm:cxn modelId="{D190B63C-A0D0-42F2-96CD-F63BD9C46B19}" srcId="{931C898B-9E4C-43BC-A05C-417559DFC0FD}" destId="{CC33EDA7-A7BA-4CE0-9901-CBB8C9250D5A}" srcOrd="2" destOrd="0" parTransId="{A4DD1621-9BAC-4E41-A609-B2BEB58FF3ED}" sibTransId="{844DF99F-A2AE-42A8-AC1A-8D26CFA64B88}"/>
    <dgm:cxn modelId="{534D575B-F0BB-4471-8086-AA5161FFC139}" srcId="{931C898B-9E4C-43BC-A05C-417559DFC0FD}" destId="{8AF9FD44-8B7A-47B1-99C2-0988460593CA}" srcOrd="1" destOrd="0" parTransId="{8FF301AE-B147-40EC-B258-F3B97AD1264E}" sibTransId="{4E9194AB-31BC-44B0-962E-478A6F2B7C27}"/>
    <dgm:cxn modelId="{04EB5143-633C-48C2-943A-CC9D46FFD950}" type="presOf" srcId="{931C898B-9E4C-43BC-A05C-417559DFC0FD}" destId="{133335B4-77A2-4698-98BD-BEA79E9282EA}" srcOrd="0" destOrd="0" presId="urn:microsoft.com/office/officeart/2005/8/layout/list1"/>
    <dgm:cxn modelId="{FB28AC6A-6F04-4333-86FC-5EE4FB5AF3E0}" type="presOf" srcId="{8AF9FD44-8B7A-47B1-99C2-0988460593CA}" destId="{2A722F3E-506C-4BAF-A297-1D8BB8D43ED3}" srcOrd="0" destOrd="1" presId="urn:microsoft.com/office/officeart/2005/8/layout/list1"/>
    <dgm:cxn modelId="{DD8D1D73-525C-4DFD-B077-C530E2E1714C}" type="presOf" srcId="{931C898B-9E4C-43BC-A05C-417559DFC0FD}" destId="{1E89E77F-577B-49B4-A74E-9B20B1E5687A}" srcOrd="1" destOrd="0" presId="urn:microsoft.com/office/officeart/2005/8/layout/list1"/>
    <dgm:cxn modelId="{4BE2367B-0069-4C21-94FD-B31D5444599D}" type="presOf" srcId="{80D05E36-3356-4E4C-8FA9-5F333935A43E}" destId="{C7BE4771-2A00-44DC-B56F-26C1B93380B8}" srcOrd="1" destOrd="0" presId="urn:microsoft.com/office/officeart/2005/8/layout/list1"/>
    <dgm:cxn modelId="{59239F86-B053-4EF1-8CF3-769BB6BC6AAB}" srcId="{931C898B-9E4C-43BC-A05C-417559DFC0FD}" destId="{5F5CA9D9-73D5-4E39-B321-A693B38E93D4}" srcOrd="0" destOrd="0" parTransId="{3E322C9F-4CF7-4BA4-8324-4030789151F2}" sibTransId="{6D3D3CF3-F816-4875-B47F-40E07B6C7DFB}"/>
    <dgm:cxn modelId="{9B67D797-C29F-4F8D-A18E-081A7DA2F84C}" type="presOf" srcId="{491D59C7-C379-4719-9090-5BD12C855582}" destId="{9EB47649-6A6C-41BC-9116-46281D532FFD}" srcOrd="0" destOrd="1" presId="urn:microsoft.com/office/officeart/2005/8/layout/list1"/>
    <dgm:cxn modelId="{8119A19E-C625-4B76-89FE-E552F9A3F0EB}" type="presOf" srcId="{F1A12571-D54A-45F1-98EF-675A58C6BF6F}" destId="{D0151AD4-EF84-4FF6-8F5D-CE704F51099B}" srcOrd="0" destOrd="0" presId="urn:microsoft.com/office/officeart/2005/8/layout/list1"/>
    <dgm:cxn modelId="{69842FB9-93A7-4FC4-90FC-4A9961A3F5B8}" srcId="{80D05E36-3356-4E4C-8FA9-5F333935A43E}" destId="{491D59C7-C379-4719-9090-5BD12C855582}" srcOrd="1" destOrd="0" parTransId="{1CB2816C-C49C-4160-B81F-6256DFFEC151}" sibTransId="{1D224082-E5E2-4242-8FA7-658483717FB6}"/>
    <dgm:cxn modelId="{873D8ACA-7784-4C8D-9B90-F7B29BD206DC}" type="presOf" srcId="{CC33EDA7-A7BA-4CE0-9901-CBB8C9250D5A}" destId="{2A722F3E-506C-4BAF-A297-1D8BB8D43ED3}" srcOrd="0" destOrd="2" presId="urn:microsoft.com/office/officeart/2005/8/layout/list1"/>
    <dgm:cxn modelId="{C016F5CA-1A99-40EF-966A-1C8E833553B3}" type="presOf" srcId="{80D05E36-3356-4E4C-8FA9-5F333935A43E}" destId="{7B4F4AFA-72B1-4F5D-9EA7-A13EA173B631}" srcOrd="0" destOrd="0" presId="urn:microsoft.com/office/officeart/2005/8/layout/list1"/>
    <dgm:cxn modelId="{952D87E2-C981-4F85-9C9C-E89F770E6DBF}" srcId="{F1A12571-D54A-45F1-98EF-675A58C6BF6F}" destId="{80D05E36-3356-4E4C-8FA9-5F333935A43E}" srcOrd="1" destOrd="0" parTransId="{AE02A67A-284B-4DD6-A07F-3210228636FA}" sibTransId="{1D745B5A-9BC6-409C-96CE-325789EF8F11}"/>
    <dgm:cxn modelId="{E77ADBE4-4889-437C-8AA0-81329FAD7CB9}" type="presOf" srcId="{5F5CA9D9-73D5-4E39-B321-A693B38E93D4}" destId="{2A722F3E-506C-4BAF-A297-1D8BB8D43ED3}" srcOrd="0" destOrd="0" presId="urn:microsoft.com/office/officeart/2005/8/layout/list1"/>
    <dgm:cxn modelId="{F95F0DDF-C8AF-4F6E-B203-29A60E8CAB1A}" type="presParOf" srcId="{D0151AD4-EF84-4FF6-8F5D-CE704F51099B}" destId="{B7E6E586-2848-4D71-A0DB-91E007C32C11}" srcOrd="0" destOrd="0" presId="urn:microsoft.com/office/officeart/2005/8/layout/list1"/>
    <dgm:cxn modelId="{81D2B13E-3C31-4E4C-9FAC-2316E672B7C5}" type="presParOf" srcId="{B7E6E586-2848-4D71-A0DB-91E007C32C11}" destId="{133335B4-77A2-4698-98BD-BEA79E9282EA}" srcOrd="0" destOrd="0" presId="urn:microsoft.com/office/officeart/2005/8/layout/list1"/>
    <dgm:cxn modelId="{388DE86F-5976-4CAF-9793-93A6F2E98CA8}" type="presParOf" srcId="{B7E6E586-2848-4D71-A0DB-91E007C32C11}" destId="{1E89E77F-577B-49B4-A74E-9B20B1E5687A}" srcOrd="1" destOrd="0" presId="urn:microsoft.com/office/officeart/2005/8/layout/list1"/>
    <dgm:cxn modelId="{EA628A30-C692-49D2-8E51-05D0BADF86F6}" type="presParOf" srcId="{D0151AD4-EF84-4FF6-8F5D-CE704F51099B}" destId="{1A29DEF0-DF7A-4C5F-97A7-2842443C9B47}" srcOrd="1" destOrd="0" presId="urn:microsoft.com/office/officeart/2005/8/layout/list1"/>
    <dgm:cxn modelId="{06C43ABB-4F43-48B1-A675-66CBC9170444}" type="presParOf" srcId="{D0151AD4-EF84-4FF6-8F5D-CE704F51099B}" destId="{2A722F3E-506C-4BAF-A297-1D8BB8D43ED3}" srcOrd="2" destOrd="0" presId="urn:microsoft.com/office/officeart/2005/8/layout/list1"/>
    <dgm:cxn modelId="{02D6ABA5-3221-445F-AF80-09815A49D23B}" type="presParOf" srcId="{D0151AD4-EF84-4FF6-8F5D-CE704F51099B}" destId="{59414F8E-9FD0-4791-9931-723C931CE771}" srcOrd="3" destOrd="0" presId="urn:microsoft.com/office/officeart/2005/8/layout/list1"/>
    <dgm:cxn modelId="{8DA28CDC-185E-49EA-BD18-4846DAC8684F}" type="presParOf" srcId="{D0151AD4-EF84-4FF6-8F5D-CE704F51099B}" destId="{EA51E49B-4952-4D39-8AA6-64A4F85EDBE0}" srcOrd="4" destOrd="0" presId="urn:microsoft.com/office/officeart/2005/8/layout/list1"/>
    <dgm:cxn modelId="{A7B88DD0-DBE4-4E96-ACFA-B09643B5EE28}" type="presParOf" srcId="{EA51E49B-4952-4D39-8AA6-64A4F85EDBE0}" destId="{7B4F4AFA-72B1-4F5D-9EA7-A13EA173B631}" srcOrd="0" destOrd="0" presId="urn:microsoft.com/office/officeart/2005/8/layout/list1"/>
    <dgm:cxn modelId="{1C654F17-5C0D-4F64-91E9-23D78E72CA35}" type="presParOf" srcId="{EA51E49B-4952-4D39-8AA6-64A4F85EDBE0}" destId="{C7BE4771-2A00-44DC-B56F-26C1B93380B8}" srcOrd="1" destOrd="0" presId="urn:microsoft.com/office/officeart/2005/8/layout/list1"/>
    <dgm:cxn modelId="{CB8BB833-0793-42D3-B1D7-618DD2904049}" type="presParOf" srcId="{D0151AD4-EF84-4FF6-8F5D-CE704F51099B}" destId="{EDC4AE4C-D7AC-493E-9BB7-6F55BE3ACA65}" srcOrd="5" destOrd="0" presId="urn:microsoft.com/office/officeart/2005/8/layout/list1"/>
    <dgm:cxn modelId="{B1CEB317-B448-40FB-8D96-470522641DB3}" type="presParOf" srcId="{D0151AD4-EF84-4FF6-8F5D-CE704F51099B}" destId="{9EB47649-6A6C-41BC-9116-46281D532FF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FC52A7-274A-423F-A0CE-9679B14BFE01}" type="doc">
      <dgm:prSet loTypeId="urn:microsoft.com/office/officeart/2005/8/layout/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39CF0F0-F45E-4724-9C2B-FC1AEDEA338A}">
      <dgm:prSet phldrT="[Текст]"/>
      <dgm:spPr/>
      <dgm:t>
        <a:bodyPr/>
        <a:lstStyle/>
        <a:p>
          <a:r>
            <a:rPr lang="ru-RU" b="1" dirty="0"/>
            <a:t>Плюсы</a:t>
          </a:r>
          <a:endParaRPr lang="ru-RU" dirty="0"/>
        </a:p>
      </dgm:t>
    </dgm:pt>
    <dgm:pt modelId="{5C2E3CD7-4143-4FF0-BF0B-CA38B7DF703B}" type="parTrans" cxnId="{2B1F9208-53C6-4AD1-8AA7-91FFC4343587}">
      <dgm:prSet/>
      <dgm:spPr/>
      <dgm:t>
        <a:bodyPr/>
        <a:lstStyle/>
        <a:p>
          <a:endParaRPr lang="ru-RU"/>
        </a:p>
      </dgm:t>
    </dgm:pt>
    <dgm:pt modelId="{615A68BA-E2BD-4723-80D3-0049AF81AA16}" type="sibTrans" cxnId="{2B1F9208-53C6-4AD1-8AA7-91FFC4343587}">
      <dgm:prSet/>
      <dgm:spPr/>
      <dgm:t>
        <a:bodyPr/>
        <a:lstStyle/>
        <a:p>
          <a:endParaRPr lang="ru-RU"/>
        </a:p>
      </dgm:t>
    </dgm:pt>
    <dgm:pt modelId="{F0FB9CF9-2C78-4AB5-BDF0-B82219CD8494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При хорошем кредитном состоянии предприятие не ограничено в возможностях для развития</a:t>
          </a:r>
        </a:p>
      </dgm:t>
    </dgm:pt>
    <dgm:pt modelId="{2ED3FB05-86D6-400D-B93A-8CE31D8008B5}" type="parTrans" cxnId="{D9AB529D-9A57-4627-81E2-704CC4CFB0FF}">
      <dgm:prSet/>
      <dgm:spPr/>
      <dgm:t>
        <a:bodyPr/>
        <a:lstStyle/>
        <a:p>
          <a:endParaRPr lang="ru-RU"/>
        </a:p>
      </dgm:t>
    </dgm:pt>
    <dgm:pt modelId="{93C5C460-072F-4AA4-B1CE-3AD8733789DF}" type="sibTrans" cxnId="{D9AB529D-9A57-4627-81E2-704CC4CFB0FF}">
      <dgm:prSet/>
      <dgm:spPr/>
      <dgm:t>
        <a:bodyPr/>
        <a:lstStyle/>
        <a:p>
          <a:endParaRPr lang="ru-RU"/>
        </a:p>
      </dgm:t>
    </dgm:pt>
    <dgm:pt modelId="{10231F28-2EFB-4E53-8983-65D9CE566F68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/>
            <a:t>Более гибко может реагировать на изменения рынка</a:t>
          </a:r>
        </a:p>
      </dgm:t>
    </dgm:pt>
    <dgm:pt modelId="{56B8F571-A1A9-44DF-8176-E27A4A5A2BD2}" type="parTrans" cxnId="{5D9FDF17-0FFD-4190-92B3-9301F7842902}">
      <dgm:prSet/>
      <dgm:spPr/>
      <dgm:t>
        <a:bodyPr/>
        <a:lstStyle/>
        <a:p>
          <a:endParaRPr lang="ru-RU"/>
        </a:p>
      </dgm:t>
    </dgm:pt>
    <dgm:pt modelId="{09B07CDF-1BDE-4463-BB80-F2991A872290}" type="sibTrans" cxnId="{5D9FDF17-0FFD-4190-92B3-9301F7842902}">
      <dgm:prSet/>
      <dgm:spPr/>
      <dgm:t>
        <a:bodyPr/>
        <a:lstStyle/>
        <a:p>
          <a:endParaRPr lang="ru-RU"/>
        </a:p>
      </dgm:t>
    </dgm:pt>
    <dgm:pt modelId="{D56CF44F-0F6C-41BB-905B-447CD8FE02F8}">
      <dgm:prSet/>
      <dgm:spPr/>
      <dgm:t>
        <a:bodyPr/>
        <a:lstStyle/>
        <a:p>
          <a:r>
            <a:rPr lang="ru-RU" b="1"/>
            <a:t>Минусы</a:t>
          </a:r>
          <a:endParaRPr lang="ru-RU"/>
        </a:p>
      </dgm:t>
    </dgm:pt>
    <dgm:pt modelId="{293DF0D9-DF26-46A9-A033-D412F38D9A40}" type="parTrans" cxnId="{C783C5BC-14E9-4C83-B7EE-CD2AA93FD40D}">
      <dgm:prSet/>
      <dgm:spPr/>
      <dgm:t>
        <a:bodyPr/>
        <a:lstStyle/>
        <a:p>
          <a:endParaRPr lang="ru-RU"/>
        </a:p>
      </dgm:t>
    </dgm:pt>
    <dgm:pt modelId="{EA85F0D7-A03A-40B5-97C0-6B653243022B}" type="sibTrans" cxnId="{C783C5BC-14E9-4C83-B7EE-CD2AA93FD40D}">
      <dgm:prSet/>
      <dgm:spPr/>
      <dgm:t>
        <a:bodyPr/>
        <a:lstStyle/>
        <a:p>
          <a:endParaRPr lang="ru-RU"/>
        </a:p>
      </dgm:t>
    </dgm:pt>
    <dgm:pt modelId="{EFE00DAB-6CA1-4EE7-B576-31BF75C6D0CC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/>
            <a:t>Предприятие зависит от кредиторов</a:t>
          </a:r>
        </a:p>
      </dgm:t>
    </dgm:pt>
    <dgm:pt modelId="{E77DC61F-F03F-4D0B-9EA2-989FEE87F8E0}" type="parTrans" cxnId="{6B896159-6BAC-4DDE-B806-7CFFA603D2E8}">
      <dgm:prSet/>
      <dgm:spPr/>
      <dgm:t>
        <a:bodyPr/>
        <a:lstStyle/>
        <a:p>
          <a:endParaRPr lang="ru-RU"/>
        </a:p>
      </dgm:t>
    </dgm:pt>
    <dgm:pt modelId="{A5B00891-C5E5-45E3-9BAA-6814C1F20DE4}" type="sibTrans" cxnId="{6B896159-6BAC-4DDE-B806-7CFFA603D2E8}">
      <dgm:prSet/>
      <dgm:spPr/>
      <dgm:t>
        <a:bodyPr/>
        <a:lstStyle/>
        <a:p>
          <a:endParaRPr lang="ru-RU"/>
        </a:p>
      </dgm:t>
    </dgm:pt>
    <dgm:pt modelId="{D0C0287C-0556-4DCB-8CA4-09DB429FC2FA}">
      <dgm:prSet/>
      <dgm:spPr/>
      <dgm:t>
        <a:bodyPr/>
        <a:lstStyle/>
        <a:p>
          <a:pPr>
            <a:buFont typeface="+mj-lt"/>
            <a:buAutoNum type="arabicPeriod"/>
          </a:pPr>
          <a:r>
            <a:rPr lang="ru-RU" dirty="0"/>
            <a:t>Низкий уровень финансовой устойчивости и высокий уровень потенциального банкротства</a:t>
          </a:r>
        </a:p>
      </dgm:t>
    </dgm:pt>
    <dgm:pt modelId="{D04A9DD6-CA00-473D-A5C8-652A23D47727}" type="parTrans" cxnId="{9E504FB6-F880-4336-8A00-020A944F6F50}">
      <dgm:prSet/>
      <dgm:spPr/>
      <dgm:t>
        <a:bodyPr/>
        <a:lstStyle/>
        <a:p>
          <a:endParaRPr lang="ru-RU"/>
        </a:p>
      </dgm:t>
    </dgm:pt>
    <dgm:pt modelId="{D3023626-4187-4C6D-83B9-64D54B3CBEDA}" type="sibTrans" cxnId="{9E504FB6-F880-4336-8A00-020A944F6F50}">
      <dgm:prSet/>
      <dgm:spPr/>
      <dgm:t>
        <a:bodyPr/>
        <a:lstStyle/>
        <a:p>
          <a:endParaRPr lang="ru-RU"/>
        </a:p>
      </dgm:t>
    </dgm:pt>
    <dgm:pt modelId="{9115CB16-9C26-4C65-BF18-EDDA6640DAFF}" type="pres">
      <dgm:prSet presAssocID="{E0FC52A7-274A-423F-A0CE-9679B14BFE01}" presName="linear" presStyleCnt="0">
        <dgm:presLayoutVars>
          <dgm:dir/>
          <dgm:animLvl val="lvl"/>
          <dgm:resizeHandles val="exact"/>
        </dgm:presLayoutVars>
      </dgm:prSet>
      <dgm:spPr/>
    </dgm:pt>
    <dgm:pt modelId="{A72D4864-C864-4B80-B75D-64E183AA89D4}" type="pres">
      <dgm:prSet presAssocID="{539CF0F0-F45E-4724-9C2B-FC1AEDEA338A}" presName="parentLin" presStyleCnt="0"/>
      <dgm:spPr/>
    </dgm:pt>
    <dgm:pt modelId="{26E78190-D98A-49C6-8032-27CC8DC840D4}" type="pres">
      <dgm:prSet presAssocID="{539CF0F0-F45E-4724-9C2B-FC1AEDEA338A}" presName="parentLeftMargin" presStyleLbl="node1" presStyleIdx="0" presStyleCnt="2"/>
      <dgm:spPr/>
    </dgm:pt>
    <dgm:pt modelId="{7B36604C-3F97-434E-87F6-06A7F1BFF8B1}" type="pres">
      <dgm:prSet presAssocID="{539CF0F0-F45E-4724-9C2B-FC1AEDEA338A}" presName="parentText" presStyleLbl="node1" presStyleIdx="0" presStyleCnt="2" custLinFactNeighborX="4747" custLinFactNeighborY="79">
        <dgm:presLayoutVars>
          <dgm:chMax val="0"/>
          <dgm:bulletEnabled val="1"/>
        </dgm:presLayoutVars>
      </dgm:prSet>
      <dgm:spPr/>
    </dgm:pt>
    <dgm:pt modelId="{C9FC900C-D48D-4380-9120-7370CDD0D025}" type="pres">
      <dgm:prSet presAssocID="{539CF0F0-F45E-4724-9C2B-FC1AEDEA338A}" presName="negativeSpace" presStyleCnt="0"/>
      <dgm:spPr/>
    </dgm:pt>
    <dgm:pt modelId="{71B5F66D-161E-49AE-8BFC-EE748190DA0E}" type="pres">
      <dgm:prSet presAssocID="{539CF0F0-F45E-4724-9C2B-FC1AEDEA338A}" presName="childText" presStyleLbl="conFgAcc1" presStyleIdx="0" presStyleCnt="2">
        <dgm:presLayoutVars>
          <dgm:bulletEnabled val="1"/>
        </dgm:presLayoutVars>
      </dgm:prSet>
      <dgm:spPr/>
    </dgm:pt>
    <dgm:pt modelId="{1B89AC8C-9A53-44FD-A0B4-F78240D6B38F}" type="pres">
      <dgm:prSet presAssocID="{615A68BA-E2BD-4723-80D3-0049AF81AA16}" presName="spaceBetweenRectangles" presStyleCnt="0"/>
      <dgm:spPr/>
    </dgm:pt>
    <dgm:pt modelId="{513DD8CF-6367-410D-8DD1-AAA593F96229}" type="pres">
      <dgm:prSet presAssocID="{D56CF44F-0F6C-41BB-905B-447CD8FE02F8}" presName="parentLin" presStyleCnt="0"/>
      <dgm:spPr/>
    </dgm:pt>
    <dgm:pt modelId="{A9448134-88B3-422A-B8CC-F4FB184DD10A}" type="pres">
      <dgm:prSet presAssocID="{D56CF44F-0F6C-41BB-905B-447CD8FE02F8}" presName="parentLeftMargin" presStyleLbl="node1" presStyleIdx="0" presStyleCnt="2"/>
      <dgm:spPr/>
    </dgm:pt>
    <dgm:pt modelId="{EE814888-33B1-48AB-9E51-BCF625FCEF0B}" type="pres">
      <dgm:prSet presAssocID="{D56CF44F-0F6C-41BB-905B-447CD8FE02F8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A02433CA-25E3-4ADF-B67F-B17517459CFF}" type="pres">
      <dgm:prSet presAssocID="{D56CF44F-0F6C-41BB-905B-447CD8FE02F8}" presName="negativeSpace" presStyleCnt="0"/>
      <dgm:spPr/>
    </dgm:pt>
    <dgm:pt modelId="{33294052-643E-4D1F-8629-2D7817624A9B}" type="pres">
      <dgm:prSet presAssocID="{D56CF44F-0F6C-41BB-905B-447CD8FE02F8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B9415501-FC2B-4812-8BC4-405E38325601}" type="presOf" srcId="{E0FC52A7-274A-423F-A0CE-9679B14BFE01}" destId="{9115CB16-9C26-4C65-BF18-EDDA6640DAFF}" srcOrd="0" destOrd="0" presId="urn:microsoft.com/office/officeart/2005/8/layout/list1"/>
    <dgm:cxn modelId="{2B1F9208-53C6-4AD1-8AA7-91FFC4343587}" srcId="{E0FC52A7-274A-423F-A0CE-9679B14BFE01}" destId="{539CF0F0-F45E-4724-9C2B-FC1AEDEA338A}" srcOrd="0" destOrd="0" parTransId="{5C2E3CD7-4143-4FF0-BF0B-CA38B7DF703B}" sibTransId="{615A68BA-E2BD-4723-80D3-0049AF81AA16}"/>
    <dgm:cxn modelId="{5D9FDF17-0FFD-4190-92B3-9301F7842902}" srcId="{539CF0F0-F45E-4724-9C2B-FC1AEDEA338A}" destId="{10231F28-2EFB-4E53-8983-65D9CE566F68}" srcOrd="1" destOrd="0" parTransId="{56B8F571-A1A9-44DF-8176-E27A4A5A2BD2}" sibTransId="{09B07CDF-1BDE-4463-BB80-F2991A872290}"/>
    <dgm:cxn modelId="{2BC2F122-7AA1-463E-A716-D37C2B3F2661}" type="presOf" srcId="{D56CF44F-0F6C-41BB-905B-447CD8FE02F8}" destId="{EE814888-33B1-48AB-9E51-BCF625FCEF0B}" srcOrd="1" destOrd="0" presId="urn:microsoft.com/office/officeart/2005/8/layout/list1"/>
    <dgm:cxn modelId="{92038D23-2245-4740-A0DA-ABE2D7F86C17}" type="presOf" srcId="{10231F28-2EFB-4E53-8983-65D9CE566F68}" destId="{71B5F66D-161E-49AE-8BFC-EE748190DA0E}" srcOrd="0" destOrd="1" presId="urn:microsoft.com/office/officeart/2005/8/layout/list1"/>
    <dgm:cxn modelId="{11B30939-E7BB-465A-B0F9-7FD79E405CB0}" type="presOf" srcId="{D0C0287C-0556-4DCB-8CA4-09DB429FC2FA}" destId="{33294052-643E-4D1F-8629-2D7817624A9B}" srcOrd="0" destOrd="1" presId="urn:microsoft.com/office/officeart/2005/8/layout/list1"/>
    <dgm:cxn modelId="{CECFF056-8407-4411-9A98-645AE4B5E811}" type="presOf" srcId="{D56CF44F-0F6C-41BB-905B-447CD8FE02F8}" destId="{A9448134-88B3-422A-B8CC-F4FB184DD10A}" srcOrd="0" destOrd="0" presId="urn:microsoft.com/office/officeart/2005/8/layout/list1"/>
    <dgm:cxn modelId="{6B896159-6BAC-4DDE-B806-7CFFA603D2E8}" srcId="{D56CF44F-0F6C-41BB-905B-447CD8FE02F8}" destId="{EFE00DAB-6CA1-4EE7-B576-31BF75C6D0CC}" srcOrd="0" destOrd="0" parTransId="{E77DC61F-F03F-4D0B-9EA2-989FEE87F8E0}" sibTransId="{A5B00891-C5E5-45E3-9BAA-6814C1F20DE4}"/>
    <dgm:cxn modelId="{B115377E-4308-4FB4-8E09-F05638C9BE2E}" type="presOf" srcId="{EFE00DAB-6CA1-4EE7-B576-31BF75C6D0CC}" destId="{33294052-643E-4D1F-8629-2D7817624A9B}" srcOrd="0" destOrd="0" presId="urn:microsoft.com/office/officeart/2005/8/layout/list1"/>
    <dgm:cxn modelId="{D17F1389-FCCE-4249-942D-52906195F4B6}" type="presOf" srcId="{F0FB9CF9-2C78-4AB5-BDF0-B82219CD8494}" destId="{71B5F66D-161E-49AE-8BFC-EE748190DA0E}" srcOrd="0" destOrd="0" presId="urn:microsoft.com/office/officeart/2005/8/layout/list1"/>
    <dgm:cxn modelId="{D9AB529D-9A57-4627-81E2-704CC4CFB0FF}" srcId="{539CF0F0-F45E-4724-9C2B-FC1AEDEA338A}" destId="{F0FB9CF9-2C78-4AB5-BDF0-B82219CD8494}" srcOrd="0" destOrd="0" parTransId="{2ED3FB05-86D6-400D-B93A-8CE31D8008B5}" sibTransId="{93C5C460-072F-4AA4-B1CE-3AD8733789DF}"/>
    <dgm:cxn modelId="{9E504FB6-F880-4336-8A00-020A944F6F50}" srcId="{D56CF44F-0F6C-41BB-905B-447CD8FE02F8}" destId="{D0C0287C-0556-4DCB-8CA4-09DB429FC2FA}" srcOrd="1" destOrd="0" parTransId="{D04A9DD6-CA00-473D-A5C8-652A23D47727}" sibTransId="{D3023626-4187-4C6D-83B9-64D54B3CBEDA}"/>
    <dgm:cxn modelId="{C783C5BC-14E9-4C83-B7EE-CD2AA93FD40D}" srcId="{E0FC52A7-274A-423F-A0CE-9679B14BFE01}" destId="{D56CF44F-0F6C-41BB-905B-447CD8FE02F8}" srcOrd="1" destOrd="0" parTransId="{293DF0D9-DF26-46A9-A033-D412F38D9A40}" sibTransId="{EA85F0D7-A03A-40B5-97C0-6B653243022B}"/>
    <dgm:cxn modelId="{E81EA0D3-58DF-4725-8ED1-51A9EA1A7CAD}" type="presOf" srcId="{539CF0F0-F45E-4724-9C2B-FC1AEDEA338A}" destId="{7B36604C-3F97-434E-87F6-06A7F1BFF8B1}" srcOrd="1" destOrd="0" presId="urn:microsoft.com/office/officeart/2005/8/layout/list1"/>
    <dgm:cxn modelId="{7811C7F7-D75D-44BB-B05E-C36F4D156ACA}" type="presOf" srcId="{539CF0F0-F45E-4724-9C2B-FC1AEDEA338A}" destId="{26E78190-D98A-49C6-8032-27CC8DC840D4}" srcOrd="0" destOrd="0" presId="urn:microsoft.com/office/officeart/2005/8/layout/list1"/>
    <dgm:cxn modelId="{B8575969-1E3B-4A5C-96FF-13FA6778D577}" type="presParOf" srcId="{9115CB16-9C26-4C65-BF18-EDDA6640DAFF}" destId="{A72D4864-C864-4B80-B75D-64E183AA89D4}" srcOrd="0" destOrd="0" presId="urn:microsoft.com/office/officeart/2005/8/layout/list1"/>
    <dgm:cxn modelId="{F89A807B-3781-46DF-BB42-7A84CF22C324}" type="presParOf" srcId="{A72D4864-C864-4B80-B75D-64E183AA89D4}" destId="{26E78190-D98A-49C6-8032-27CC8DC840D4}" srcOrd="0" destOrd="0" presId="urn:microsoft.com/office/officeart/2005/8/layout/list1"/>
    <dgm:cxn modelId="{90293C3A-92A2-4316-8F32-64EC2B5EA51C}" type="presParOf" srcId="{A72D4864-C864-4B80-B75D-64E183AA89D4}" destId="{7B36604C-3F97-434E-87F6-06A7F1BFF8B1}" srcOrd="1" destOrd="0" presId="urn:microsoft.com/office/officeart/2005/8/layout/list1"/>
    <dgm:cxn modelId="{2AE17B31-3671-4B82-8E67-3CAC0C0B4192}" type="presParOf" srcId="{9115CB16-9C26-4C65-BF18-EDDA6640DAFF}" destId="{C9FC900C-D48D-4380-9120-7370CDD0D025}" srcOrd="1" destOrd="0" presId="urn:microsoft.com/office/officeart/2005/8/layout/list1"/>
    <dgm:cxn modelId="{4F1190A8-A1E2-4024-A2F8-F33BB4F8265B}" type="presParOf" srcId="{9115CB16-9C26-4C65-BF18-EDDA6640DAFF}" destId="{71B5F66D-161E-49AE-8BFC-EE748190DA0E}" srcOrd="2" destOrd="0" presId="urn:microsoft.com/office/officeart/2005/8/layout/list1"/>
    <dgm:cxn modelId="{4BA98E46-6E7A-4B56-8B49-18EA86625A06}" type="presParOf" srcId="{9115CB16-9C26-4C65-BF18-EDDA6640DAFF}" destId="{1B89AC8C-9A53-44FD-A0B4-F78240D6B38F}" srcOrd="3" destOrd="0" presId="urn:microsoft.com/office/officeart/2005/8/layout/list1"/>
    <dgm:cxn modelId="{CEFFAD5B-96F2-4D82-8F23-96D24921B66A}" type="presParOf" srcId="{9115CB16-9C26-4C65-BF18-EDDA6640DAFF}" destId="{513DD8CF-6367-410D-8DD1-AAA593F96229}" srcOrd="4" destOrd="0" presId="urn:microsoft.com/office/officeart/2005/8/layout/list1"/>
    <dgm:cxn modelId="{2973059D-A64E-452D-9E30-1E7F64A91D85}" type="presParOf" srcId="{513DD8CF-6367-410D-8DD1-AAA593F96229}" destId="{A9448134-88B3-422A-B8CC-F4FB184DD10A}" srcOrd="0" destOrd="0" presId="urn:microsoft.com/office/officeart/2005/8/layout/list1"/>
    <dgm:cxn modelId="{6A374A7F-2394-408B-93A6-9D8F60FFB0FE}" type="presParOf" srcId="{513DD8CF-6367-410D-8DD1-AAA593F96229}" destId="{EE814888-33B1-48AB-9E51-BCF625FCEF0B}" srcOrd="1" destOrd="0" presId="urn:microsoft.com/office/officeart/2005/8/layout/list1"/>
    <dgm:cxn modelId="{D317D193-C332-4E93-8241-98B2DDB5D5DC}" type="presParOf" srcId="{9115CB16-9C26-4C65-BF18-EDDA6640DAFF}" destId="{A02433CA-25E3-4ADF-B67F-B17517459CFF}" srcOrd="5" destOrd="0" presId="urn:microsoft.com/office/officeart/2005/8/layout/list1"/>
    <dgm:cxn modelId="{9013B93F-5EFF-4B70-B324-DD42E4E4DD91}" type="presParOf" srcId="{9115CB16-9C26-4C65-BF18-EDDA6640DAFF}" destId="{33294052-643E-4D1F-8629-2D7817624A9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F2518-CC4D-4097-AD49-BEF946735EE4}">
      <dsp:nvSpPr>
        <dsp:cNvPr id="0" name=""/>
        <dsp:cNvSpPr/>
      </dsp:nvSpPr>
      <dsp:spPr>
        <a:xfrm>
          <a:off x="5316173" y="2135812"/>
          <a:ext cx="4405116" cy="382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131"/>
              </a:lnTo>
              <a:lnTo>
                <a:pt x="4405116" y="191131"/>
              </a:lnTo>
              <a:lnTo>
                <a:pt x="4405116" y="38226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14172A-5FC0-407E-9280-7C426C6366BB}">
      <dsp:nvSpPr>
        <dsp:cNvPr id="0" name=""/>
        <dsp:cNvSpPr/>
      </dsp:nvSpPr>
      <dsp:spPr>
        <a:xfrm>
          <a:off x="5316173" y="2135812"/>
          <a:ext cx="2202558" cy="382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131"/>
              </a:lnTo>
              <a:lnTo>
                <a:pt x="2202558" y="191131"/>
              </a:lnTo>
              <a:lnTo>
                <a:pt x="2202558" y="38226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1122B-7B29-4554-B6BA-8CE60E1F6D87}">
      <dsp:nvSpPr>
        <dsp:cNvPr id="0" name=""/>
        <dsp:cNvSpPr/>
      </dsp:nvSpPr>
      <dsp:spPr>
        <a:xfrm>
          <a:off x="5270453" y="2135812"/>
          <a:ext cx="91440" cy="38226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226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21AF18-1F09-41F3-987F-6F562FFA6C9D}">
      <dsp:nvSpPr>
        <dsp:cNvPr id="0" name=""/>
        <dsp:cNvSpPr/>
      </dsp:nvSpPr>
      <dsp:spPr>
        <a:xfrm>
          <a:off x="3113615" y="2135812"/>
          <a:ext cx="2202558" cy="382262"/>
        </a:xfrm>
        <a:custGeom>
          <a:avLst/>
          <a:gdLst/>
          <a:ahLst/>
          <a:cxnLst/>
          <a:rect l="0" t="0" r="0" b="0"/>
          <a:pathLst>
            <a:path>
              <a:moveTo>
                <a:pt x="2202558" y="0"/>
              </a:moveTo>
              <a:lnTo>
                <a:pt x="2202558" y="191131"/>
              </a:lnTo>
              <a:lnTo>
                <a:pt x="0" y="191131"/>
              </a:lnTo>
              <a:lnTo>
                <a:pt x="0" y="38226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C2E346-9A26-44C4-AB62-2CCF2B81B521}">
      <dsp:nvSpPr>
        <dsp:cNvPr id="0" name=""/>
        <dsp:cNvSpPr/>
      </dsp:nvSpPr>
      <dsp:spPr>
        <a:xfrm>
          <a:off x="911056" y="2135812"/>
          <a:ext cx="4405116" cy="382262"/>
        </a:xfrm>
        <a:custGeom>
          <a:avLst/>
          <a:gdLst/>
          <a:ahLst/>
          <a:cxnLst/>
          <a:rect l="0" t="0" r="0" b="0"/>
          <a:pathLst>
            <a:path>
              <a:moveTo>
                <a:pt x="4405116" y="0"/>
              </a:moveTo>
              <a:lnTo>
                <a:pt x="4405116" y="191131"/>
              </a:lnTo>
              <a:lnTo>
                <a:pt x="0" y="191131"/>
              </a:lnTo>
              <a:lnTo>
                <a:pt x="0" y="38226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0C1C50-2326-44B5-AF43-890A2EB976FD}">
      <dsp:nvSpPr>
        <dsp:cNvPr id="0" name=""/>
        <dsp:cNvSpPr/>
      </dsp:nvSpPr>
      <dsp:spPr>
        <a:xfrm>
          <a:off x="4522187" y="1079840"/>
          <a:ext cx="1587971" cy="1055972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7331E7-68C3-40C1-AC7F-D4AEC40AF182}">
      <dsp:nvSpPr>
        <dsp:cNvPr id="0" name=""/>
        <dsp:cNvSpPr/>
      </dsp:nvSpPr>
      <dsp:spPr>
        <a:xfrm>
          <a:off x="4522187" y="1079840"/>
          <a:ext cx="1587971" cy="1055972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F0C811-0726-4F16-A115-7C1FEE99FEDA}">
      <dsp:nvSpPr>
        <dsp:cNvPr id="0" name=""/>
        <dsp:cNvSpPr/>
      </dsp:nvSpPr>
      <dsp:spPr>
        <a:xfrm>
          <a:off x="3728201" y="1269915"/>
          <a:ext cx="3175943" cy="67582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Оборотные активы</a:t>
          </a:r>
        </a:p>
      </dsp:txBody>
      <dsp:txXfrm>
        <a:off x="3728201" y="1269915"/>
        <a:ext cx="3175943" cy="675822"/>
      </dsp:txXfrm>
    </dsp:sp>
    <dsp:sp modelId="{26DCAD0C-5681-47CB-8BE1-5AEF568862E1}">
      <dsp:nvSpPr>
        <dsp:cNvPr id="0" name=""/>
        <dsp:cNvSpPr/>
      </dsp:nvSpPr>
      <dsp:spPr>
        <a:xfrm>
          <a:off x="455982" y="2518074"/>
          <a:ext cx="910148" cy="91014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858EC8-8294-41F6-8833-A21BA1FC1FEB}">
      <dsp:nvSpPr>
        <dsp:cNvPr id="0" name=""/>
        <dsp:cNvSpPr/>
      </dsp:nvSpPr>
      <dsp:spPr>
        <a:xfrm>
          <a:off x="455982" y="2518074"/>
          <a:ext cx="910148" cy="91014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1102D-C21E-4250-A2CA-378D58A99897}">
      <dsp:nvSpPr>
        <dsp:cNvPr id="0" name=""/>
        <dsp:cNvSpPr/>
      </dsp:nvSpPr>
      <dsp:spPr>
        <a:xfrm>
          <a:off x="908" y="2681901"/>
          <a:ext cx="1820296" cy="582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Запасы сырья, материалы и полуфабрикаты</a:t>
          </a:r>
          <a:endParaRPr lang="ru-RU" sz="1600" kern="1200" dirty="0"/>
        </a:p>
      </dsp:txBody>
      <dsp:txXfrm>
        <a:off x="908" y="2681901"/>
        <a:ext cx="1820296" cy="582494"/>
      </dsp:txXfrm>
    </dsp:sp>
    <dsp:sp modelId="{F0E5FE6D-562C-4473-87DC-BBDE4EB04B1F}">
      <dsp:nvSpPr>
        <dsp:cNvPr id="0" name=""/>
        <dsp:cNvSpPr/>
      </dsp:nvSpPr>
      <dsp:spPr>
        <a:xfrm>
          <a:off x="2658541" y="2518074"/>
          <a:ext cx="910148" cy="91014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1B7965-59A8-4F17-913B-D8F77E080D7C}">
      <dsp:nvSpPr>
        <dsp:cNvPr id="0" name=""/>
        <dsp:cNvSpPr/>
      </dsp:nvSpPr>
      <dsp:spPr>
        <a:xfrm>
          <a:off x="2658541" y="2518074"/>
          <a:ext cx="910148" cy="91014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61D114-A68C-4CC1-8932-F8F26B919CE0}">
      <dsp:nvSpPr>
        <dsp:cNvPr id="0" name=""/>
        <dsp:cNvSpPr/>
      </dsp:nvSpPr>
      <dsp:spPr>
        <a:xfrm>
          <a:off x="2203466" y="2681901"/>
          <a:ext cx="1820296" cy="582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Запасы произведенной, готовой продукции</a:t>
          </a:r>
          <a:endParaRPr lang="ru-RU" sz="1600" kern="1200" dirty="0"/>
        </a:p>
      </dsp:txBody>
      <dsp:txXfrm>
        <a:off x="2203466" y="2681901"/>
        <a:ext cx="1820296" cy="582494"/>
      </dsp:txXfrm>
    </dsp:sp>
    <dsp:sp modelId="{0A83D052-873B-49ED-962C-523FC5003A26}">
      <dsp:nvSpPr>
        <dsp:cNvPr id="0" name=""/>
        <dsp:cNvSpPr/>
      </dsp:nvSpPr>
      <dsp:spPr>
        <a:xfrm>
          <a:off x="4861099" y="2518074"/>
          <a:ext cx="910148" cy="91014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8B4A98-479F-46DC-9598-E2F8DEFF3E58}">
      <dsp:nvSpPr>
        <dsp:cNvPr id="0" name=""/>
        <dsp:cNvSpPr/>
      </dsp:nvSpPr>
      <dsp:spPr>
        <a:xfrm>
          <a:off x="4861099" y="2518074"/>
          <a:ext cx="910148" cy="91014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300FBB-1667-4510-9FC7-3DBA2A157E71}">
      <dsp:nvSpPr>
        <dsp:cNvPr id="0" name=""/>
        <dsp:cNvSpPr/>
      </dsp:nvSpPr>
      <dsp:spPr>
        <a:xfrm>
          <a:off x="4406025" y="2681901"/>
          <a:ext cx="1820296" cy="582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Текущая дебиторская задолженность</a:t>
          </a:r>
          <a:endParaRPr lang="ru-RU" sz="1600" kern="1200" dirty="0"/>
        </a:p>
      </dsp:txBody>
      <dsp:txXfrm>
        <a:off x="4406025" y="2681901"/>
        <a:ext cx="1820296" cy="582494"/>
      </dsp:txXfrm>
    </dsp:sp>
    <dsp:sp modelId="{5DBD6091-1985-45BA-9C0F-DEBFBBEB0150}">
      <dsp:nvSpPr>
        <dsp:cNvPr id="0" name=""/>
        <dsp:cNvSpPr/>
      </dsp:nvSpPr>
      <dsp:spPr>
        <a:xfrm>
          <a:off x="7063657" y="2518074"/>
          <a:ext cx="910148" cy="91014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EFBBB7-28A3-41FF-A4DC-7655B58182DA}">
      <dsp:nvSpPr>
        <dsp:cNvPr id="0" name=""/>
        <dsp:cNvSpPr/>
      </dsp:nvSpPr>
      <dsp:spPr>
        <a:xfrm>
          <a:off x="7063657" y="2518074"/>
          <a:ext cx="910148" cy="91014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F95CBC-EB4F-4123-835C-B139E7838C26}">
      <dsp:nvSpPr>
        <dsp:cNvPr id="0" name=""/>
        <dsp:cNvSpPr/>
      </dsp:nvSpPr>
      <dsp:spPr>
        <a:xfrm>
          <a:off x="6608583" y="2681901"/>
          <a:ext cx="1820296" cy="582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Денежные активы</a:t>
          </a:r>
          <a:endParaRPr lang="ru-RU" sz="1600" kern="1200" dirty="0"/>
        </a:p>
      </dsp:txBody>
      <dsp:txXfrm>
        <a:off x="6608583" y="2681901"/>
        <a:ext cx="1820296" cy="582494"/>
      </dsp:txXfrm>
    </dsp:sp>
    <dsp:sp modelId="{D6A4D9AC-B921-472B-A6DD-5C62CF583272}">
      <dsp:nvSpPr>
        <dsp:cNvPr id="0" name=""/>
        <dsp:cNvSpPr/>
      </dsp:nvSpPr>
      <dsp:spPr>
        <a:xfrm>
          <a:off x="9266216" y="2518074"/>
          <a:ext cx="910148" cy="91014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2AEA23-A9CC-4BFF-BCFD-1CD3FE460580}">
      <dsp:nvSpPr>
        <dsp:cNvPr id="0" name=""/>
        <dsp:cNvSpPr/>
      </dsp:nvSpPr>
      <dsp:spPr>
        <a:xfrm>
          <a:off x="9266216" y="2518074"/>
          <a:ext cx="910148" cy="91014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95A658-9E82-4716-81C2-2F1E82C8A295}">
      <dsp:nvSpPr>
        <dsp:cNvPr id="0" name=""/>
        <dsp:cNvSpPr/>
      </dsp:nvSpPr>
      <dsp:spPr>
        <a:xfrm>
          <a:off x="8811142" y="2681901"/>
          <a:ext cx="1820296" cy="58249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600" b="1" kern="1200" dirty="0"/>
            <a:t>Прочие виды оборотных активов</a:t>
          </a:r>
          <a:endParaRPr lang="ru-RU" sz="1600" kern="1200" dirty="0"/>
        </a:p>
      </dsp:txBody>
      <dsp:txXfrm>
        <a:off x="8811142" y="2681901"/>
        <a:ext cx="1820296" cy="582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84E824-4672-465B-BB74-5706181A1566}">
      <dsp:nvSpPr>
        <dsp:cNvPr id="0" name=""/>
        <dsp:cNvSpPr/>
      </dsp:nvSpPr>
      <dsp:spPr>
        <a:xfrm>
          <a:off x="5257800" y="1798278"/>
          <a:ext cx="2174490" cy="754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390"/>
              </a:lnTo>
              <a:lnTo>
                <a:pt x="2174490" y="377390"/>
              </a:lnTo>
              <a:lnTo>
                <a:pt x="2174490" y="754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72316-D140-454D-8AB5-6C59F8B1566C}">
      <dsp:nvSpPr>
        <dsp:cNvPr id="0" name=""/>
        <dsp:cNvSpPr/>
      </dsp:nvSpPr>
      <dsp:spPr>
        <a:xfrm>
          <a:off x="3083309" y="1798278"/>
          <a:ext cx="2174490" cy="754781"/>
        </a:xfrm>
        <a:custGeom>
          <a:avLst/>
          <a:gdLst/>
          <a:ahLst/>
          <a:cxnLst/>
          <a:rect l="0" t="0" r="0" b="0"/>
          <a:pathLst>
            <a:path>
              <a:moveTo>
                <a:pt x="2174490" y="0"/>
              </a:moveTo>
              <a:lnTo>
                <a:pt x="2174490" y="377390"/>
              </a:lnTo>
              <a:lnTo>
                <a:pt x="0" y="377390"/>
              </a:lnTo>
              <a:lnTo>
                <a:pt x="0" y="754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E7D9F2-401E-4AEE-A75B-73D7F631BE76}">
      <dsp:nvSpPr>
        <dsp:cNvPr id="0" name=""/>
        <dsp:cNvSpPr/>
      </dsp:nvSpPr>
      <dsp:spPr>
        <a:xfrm>
          <a:off x="4359250" y="1178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22DCC4-F596-4874-A99C-DEE0F14052C9}">
      <dsp:nvSpPr>
        <dsp:cNvPr id="0" name=""/>
        <dsp:cNvSpPr/>
      </dsp:nvSpPr>
      <dsp:spPr>
        <a:xfrm>
          <a:off x="4359250" y="1178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C77370-6165-4671-9E7A-7B164709B7D2}">
      <dsp:nvSpPr>
        <dsp:cNvPr id="0" name=""/>
        <dsp:cNvSpPr/>
      </dsp:nvSpPr>
      <dsp:spPr>
        <a:xfrm>
          <a:off x="3460700" y="324656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Оборотные активы</a:t>
          </a:r>
        </a:p>
      </dsp:txBody>
      <dsp:txXfrm>
        <a:off x="3460700" y="324656"/>
        <a:ext cx="3594199" cy="1150143"/>
      </dsp:txXfrm>
    </dsp:sp>
    <dsp:sp modelId="{89A1ED3C-F637-4790-B09E-98606C7BCD5B}">
      <dsp:nvSpPr>
        <dsp:cNvPr id="0" name=""/>
        <dsp:cNvSpPr/>
      </dsp:nvSpPr>
      <dsp:spPr>
        <a:xfrm>
          <a:off x="2184759" y="2553059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491950-46A5-4776-986B-C567981D0DDB}">
      <dsp:nvSpPr>
        <dsp:cNvPr id="0" name=""/>
        <dsp:cNvSpPr/>
      </dsp:nvSpPr>
      <dsp:spPr>
        <a:xfrm>
          <a:off x="2184759" y="2553059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4AD3D3-72B8-477F-B431-AF29C3D0FDD9}">
      <dsp:nvSpPr>
        <dsp:cNvPr id="0" name=""/>
        <dsp:cNvSpPr/>
      </dsp:nvSpPr>
      <dsp:spPr>
        <a:xfrm>
          <a:off x="1286209" y="2876537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обслуживающие производственный цикл предприятия </a:t>
          </a:r>
          <a:endParaRPr lang="ru-RU" sz="2400" kern="1200" dirty="0"/>
        </a:p>
      </dsp:txBody>
      <dsp:txXfrm>
        <a:off x="1286209" y="2876537"/>
        <a:ext cx="3594199" cy="1150143"/>
      </dsp:txXfrm>
    </dsp:sp>
    <dsp:sp modelId="{FC8DF6DC-30BD-47E6-BC52-3DD1BF9CCC10}">
      <dsp:nvSpPr>
        <dsp:cNvPr id="0" name=""/>
        <dsp:cNvSpPr/>
      </dsp:nvSpPr>
      <dsp:spPr>
        <a:xfrm>
          <a:off x="6533740" y="2553059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6354D4-DB35-4A02-9888-D2B174CF9312}">
      <dsp:nvSpPr>
        <dsp:cNvPr id="0" name=""/>
        <dsp:cNvSpPr/>
      </dsp:nvSpPr>
      <dsp:spPr>
        <a:xfrm>
          <a:off x="6533740" y="2553059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8FF63-3945-4CFD-9E22-BB6670871773}">
      <dsp:nvSpPr>
        <dsp:cNvPr id="0" name=""/>
        <dsp:cNvSpPr/>
      </dsp:nvSpPr>
      <dsp:spPr>
        <a:xfrm>
          <a:off x="5635190" y="2876537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/>
            <a:t>обслуживающие финансовый цикл </a:t>
          </a:r>
          <a:endParaRPr lang="ru-RU" sz="2400" kern="1200" dirty="0"/>
        </a:p>
      </dsp:txBody>
      <dsp:txXfrm>
        <a:off x="5635190" y="2876537"/>
        <a:ext cx="3594199" cy="1150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19C20-9BA8-4E46-9779-D885DF2C854C}">
      <dsp:nvSpPr>
        <dsp:cNvPr id="0" name=""/>
        <dsp:cNvSpPr/>
      </dsp:nvSpPr>
      <dsp:spPr>
        <a:xfrm>
          <a:off x="5257800" y="1798278"/>
          <a:ext cx="2174490" cy="754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390"/>
              </a:lnTo>
              <a:lnTo>
                <a:pt x="2174490" y="377390"/>
              </a:lnTo>
              <a:lnTo>
                <a:pt x="2174490" y="754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6AAAE9-3457-4137-8F61-01B93114B718}">
      <dsp:nvSpPr>
        <dsp:cNvPr id="0" name=""/>
        <dsp:cNvSpPr/>
      </dsp:nvSpPr>
      <dsp:spPr>
        <a:xfrm>
          <a:off x="3083309" y="1798278"/>
          <a:ext cx="2174490" cy="754781"/>
        </a:xfrm>
        <a:custGeom>
          <a:avLst/>
          <a:gdLst/>
          <a:ahLst/>
          <a:cxnLst/>
          <a:rect l="0" t="0" r="0" b="0"/>
          <a:pathLst>
            <a:path>
              <a:moveTo>
                <a:pt x="2174490" y="0"/>
              </a:moveTo>
              <a:lnTo>
                <a:pt x="2174490" y="377390"/>
              </a:lnTo>
              <a:lnTo>
                <a:pt x="0" y="377390"/>
              </a:lnTo>
              <a:lnTo>
                <a:pt x="0" y="754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E2A38-3407-4AF7-BBF3-12BB91F9721F}">
      <dsp:nvSpPr>
        <dsp:cNvPr id="0" name=""/>
        <dsp:cNvSpPr/>
      </dsp:nvSpPr>
      <dsp:spPr>
        <a:xfrm>
          <a:off x="4359250" y="1178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3ECD46-AAD2-4C1F-8D2A-F638EF66C22F}">
      <dsp:nvSpPr>
        <dsp:cNvPr id="0" name=""/>
        <dsp:cNvSpPr/>
      </dsp:nvSpPr>
      <dsp:spPr>
        <a:xfrm>
          <a:off x="4359250" y="1178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5B8FA6-8775-45E0-8142-DA8BD00D389D}">
      <dsp:nvSpPr>
        <dsp:cNvPr id="0" name=""/>
        <dsp:cNvSpPr/>
      </dsp:nvSpPr>
      <dsp:spPr>
        <a:xfrm>
          <a:off x="3460700" y="324656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/>
            <a:t>Оборотные активы</a:t>
          </a:r>
          <a:endParaRPr lang="ru-RU" sz="3600" kern="1200" dirty="0"/>
        </a:p>
      </dsp:txBody>
      <dsp:txXfrm>
        <a:off x="3460700" y="324656"/>
        <a:ext cx="3594199" cy="1150143"/>
      </dsp:txXfrm>
    </dsp:sp>
    <dsp:sp modelId="{987010E5-9BB9-4C91-B09B-DA65D65FA544}">
      <dsp:nvSpPr>
        <dsp:cNvPr id="0" name=""/>
        <dsp:cNvSpPr/>
      </dsp:nvSpPr>
      <dsp:spPr>
        <a:xfrm>
          <a:off x="2184759" y="2553059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BEEB1-621B-4677-8F0D-7E3AFE80BC86}">
      <dsp:nvSpPr>
        <dsp:cNvPr id="0" name=""/>
        <dsp:cNvSpPr/>
      </dsp:nvSpPr>
      <dsp:spPr>
        <a:xfrm>
          <a:off x="2184759" y="2553059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ED2EB0-DAC5-42D8-B78E-63ABB39475E8}">
      <dsp:nvSpPr>
        <dsp:cNvPr id="0" name=""/>
        <dsp:cNvSpPr/>
      </dsp:nvSpPr>
      <dsp:spPr>
        <a:xfrm>
          <a:off x="1286209" y="2876537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Постоянная часть оборотных активов</a:t>
          </a:r>
          <a:endParaRPr lang="ru-RU" sz="2800" kern="1200" dirty="0"/>
        </a:p>
      </dsp:txBody>
      <dsp:txXfrm>
        <a:off x="1286209" y="2876537"/>
        <a:ext cx="3594199" cy="1150143"/>
      </dsp:txXfrm>
    </dsp:sp>
    <dsp:sp modelId="{E4EA0A7B-F16A-4E23-822D-E63CEF793044}">
      <dsp:nvSpPr>
        <dsp:cNvPr id="0" name=""/>
        <dsp:cNvSpPr/>
      </dsp:nvSpPr>
      <dsp:spPr>
        <a:xfrm>
          <a:off x="6533740" y="2553059"/>
          <a:ext cx="1797099" cy="1797099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1BA940-635D-4EDC-A456-7BB0A1425DAF}">
      <dsp:nvSpPr>
        <dsp:cNvPr id="0" name=""/>
        <dsp:cNvSpPr/>
      </dsp:nvSpPr>
      <dsp:spPr>
        <a:xfrm>
          <a:off x="6533740" y="2553059"/>
          <a:ext cx="1797099" cy="1797099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D2D8A3-7700-4E74-818A-CFC4E0A98F2D}">
      <dsp:nvSpPr>
        <dsp:cNvPr id="0" name=""/>
        <dsp:cNvSpPr/>
      </dsp:nvSpPr>
      <dsp:spPr>
        <a:xfrm>
          <a:off x="5635190" y="2876537"/>
          <a:ext cx="3594199" cy="115014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Переменная часть оборотных активов</a:t>
          </a:r>
          <a:endParaRPr lang="ru-RU" sz="2800" kern="1200" dirty="0"/>
        </a:p>
      </dsp:txBody>
      <dsp:txXfrm>
        <a:off x="5635190" y="2876537"/>
        <a:ext cx="3594199" cy="11501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6F98BE-E168-40E1-B6EB-51981E93140A}">
      <dsp:nvSpPr>
        <dsp:cNvPr id="0" name=""/>
        <dsp:cNvSpPr/>
      </dsp:nvSpPr>
      <dsp:spPr>
        <a:xfrm>
          <a:off x="3365539" y="-140562"/>
          <a:ext cx="4828917" cy="4828917"/>
        </a:xfrm>
        <a:prstGeom prst="circularArrow">
          <a:avLst>
            <a:gd name="adj1" fmla="val 4668"/>
            <a:gd name="adj2" fmla="val 272909"/>
            <a:gd name="adj3" fmla="val 12792664"/>
            <a:gd name="adj4" fmla="val 18057384"/>
            <a:gd name="adj5" fmla="val 4847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08D7E9-BA1E-477D-8F28-3042671F2867}">
      <dsp:nvSpPr>
        <dsp:cNvPr id="0" name=""/>
        <dsp:cNvSpPr/>
      </dsp:nvSpPr>
      <dsp:spPr>
        <a:xfrm>
          <a:off x="4156855" y="0"/>
          <a:ext cx="3246286" cy="162314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/>
            <a:t>1 стадия. Оборотные активы используются для приобретения сырья и материалов.</a:t>
          </a:r>
          <a:endParaRPr lang="ru-RU" sz="1600" b="1" kern="1200" dirty="0"/>
        </a:p>
      </dsp:txBody>
      <dsp:txXfrm>
        <a:off x="4236090" y="79235"/>
        <a:ext cx="3087816" cy="1464673"/>
      </dsp:txXfrm>
    </dsp:sp>
    <dsp:sp modelId="{B9E9BECB-733A-49E5-8F44-37BCCCF9BEA8}">
      <dsp:nvSpPr>
        <dsp:cNvPr id="0" name=""/>
        <dsp:cNvSpPr/>
      </dsp:nvSpPr>
      <dsp:spPr>
        <a:xfrm>
          <a:off x="6911184" y="1722258"/>
          <a:ext cx="3246286" cy="162314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/>
            <a:t>2 стадия. Во время производственного процесса, сырье превращается в конечную продукцию, готовую к реализации.</a:t>
          </a:r>
          <a:endParaRPr lang="ru-RU" sz="1600" b="1" kern="1200" dirty="0"/>
        </a:p>
      </dsp:txBody>
      <dsp:txXfrm>
        <a:off x="6990419" y="1801493"/>
        <a:ext cx="3087816" cy="1464673"/>
      </dsp:txXfrm>
    </dsp:sp>
    <dsp:sp modelId="{B5C73832-ED5A-4649-B9E4-5B2B559DDDD1}">
      <dsp:nvSpPr>
        <dsp:cNvPr id="0" name=""/>
        <dsp:cNvSpPr/>
      </dsp:nvSpPr>
      <dsp:spPr>
        <a:xfrm>
          <a:off x="4329150" y="3469416"/>
          <a:ext cx="3246286" cy="162314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/>
            <a:t>3 стадия. Реализованная продукция трансформируется в краткосрочную дебиторскую задолженность</a:t>
          </a:r>
          <a:endParaRPr lang="ru-RU" sz="1600" b="1" kern="1200" dirty="0"/>
        </a:p>
      </dsp:txBody>
      <dsp:txXfrm>
        <a:off x="4408385" y="3548651"/>
        <a:ext cx="3087816" cy="1464673"/>
      </dsp:txXfrm>
    </dsp:sp>
    <dsp:sp modelId="{B9410149-9626-4106-A773-AC652643610F}">
      <dsp:nvSpPr>
        <dsp:cNvPr id="0" name=""/>
        <dsp:cNvSpPr/>
      </dsp:nvSpPr>
      <dsp:spPr>
        <a:xfrm>
          <a:off x="1216993" y="1741428"/>
          <a:ext cx="3246286" cy="18234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4 стадия. Краткосрочная дебиторская задолженность инкассируется в денежные средства, которые компания вновь готова потратить на приобретение сырья и материалов.</a:t>
          </a:r>
        </a:p>
      </dsp:txBody>
      <dsp:txXfrm>
        <a:off x="1306006" y="1830441"/>
        <a:ext cx="3068260" cy="16454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0DA2A-5626-4EEB-B7CC-266606DC53D0}">
      <dsp:nvSpPr>
        <dsp:cNvPr id="0" name=""/>
        <dsp:cNvSpPr/>
      </dsp:nvSpPr>
      <dsp:spPr>
        <a:xfrm>
          <a:off x="-5337375" y="-817756"/>
          <a:ext cx="6358514" cy="6358514"/>
        </a:xfrm>
        <a:prstGeom prst="blockArc">
          <a:avLst>
            <a:gd name="adj1" fmla="val 18900000"/>
            <a:gd name="adj2" fmla="val 2700000"/>
            <a:gd name="adj3" fmla="val 340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5ED028-7811-4DA5-A31C-EE136E646ADE}">
      <dsp:nvSpPr>
        <dsp:cNvPr id="0" name=""/>
        <dsp:cNvSpPr/>
      </dsp:nvSpPr>
      <dsp:spPr>
        <a:xfrm>
          <a:off x="331318" y="214707"/>
          <a:ext cx="10570040" cy="42922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 dirty="0"/>
            <a:t>Анализируем оборотные активы предприятия в предшествующем периоде и сопоставляем с результатами деятельности компании</a:t>
          </a:r>
        </a:p>
      </dsp:txBody>
      <dsp:txXfrm>
        <a:off x="331318" y="214707"/>
        <a:ext cx="10570040" cy="429226"/>
      </dsp:txXfrm>
    </dsp:sp>
    <dsp:sp modelId="{039D19C9-A7F4-4EEE-B239-36E62B82938F}">
      <dsp:nvSpPr>
        <dsp:cNvPr id="0" name=""/>
        <dsp:cNvSpPr/>
      </dsp:nvSpPr>
      <dsp:spPr>
        <a:xfrm>
          <a:off x="81262" y="170159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73FA155-B0DD-454F-8D7D-0EACF3859924}">
      <dsp:nvSpPr>
        <dsp:cNvPr id="0" name=""/>
        <dsp:cNvSpPr/>
      </dsp:nvSpPr>
      <dsp:spPr>
        <a:xfrm>
          <a:off x="720021" y="858925"/>
          <a:ext cx="10181337" cy="42922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 dirty="0"/>
            <a:t>Выбираем политику формирования оборотных активов на сегодняшний день</a:t>
          </a:r>
        </a:p>
      </dsp:txBody>
      <dsp:txXfrm>
        <a:off x="720021" y="858925"/>
        <a:ext cx="10181337" cy="429226"/>
      </dsp:txXfrm>
    </dsp:sp>
    <dsp:sp modelId="{154E8988-7F9F-4197-B2F5-FD9AA8BD5213}">
      <dsp:nvSpPr>
        <dsp:cNvPr id="0" name=""/>
        <dsp:cNvSpPr/>
      </dsp:nvSpPr>
      <dsp:spPr>
        <a:xfrm>
          <a:off x="451755" y="805271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F63FEC4-4A61-42AE-AC9D-23A77739D600}">
      <dsp:nvSpPr>
        <dsp:cNvPr id="0" name=""/>
        <dsp:cNvSpPr/>
      </dsp:nvSpPr>
      <dsp:spPr>
        <a:xfrm>
          <a:off x="933029" y="1502670"/>
          <a:ext cx="9968329" cy="42922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/>
            <a:t>Оптимизируем объемы оборотных активов предприятия</a:t>
          </a:r>
        </a:p>
      </dsp:txBody>
      <dsp:txXfrm>
        <a:off x="933029" y="1502670"/>
        <a:ext cx="9968329" cy="429226"/>
      </dsp:txXfrm>
    </dsp:sp>
    <dsp:sp modelId="{F49A51A1-F507-40C7-B148-5E64BB49D3C5}">
      <dsp:nvSpPr>
        <dsp:cNvPr id="0" name=""/>
        <dsp:cNvSpPr/>
      </dsp:nvSpPr>
      <dsp:spPr>
        <a:xfrm>
          <a:off x="664762" y="1449017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9C125F9D-0CF4-4B44-9119-BC457BDBD635}">
      <dsp:nvSpPr>
        <dsp:cNvPr id="0" name=""/>
        <dsp:cNvSpPr/>
      </dsp:nvSpPr>
      <dsp:spPr>
        <a:xfrm>
          <a:off x="1001040" y="2146887"/>
          <a:ext cx="9900318" cy="42922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 dirty="0"/>
            <a:t>Оптимизируем соотношения постоянной и переменной частей оборотного капитала компании</a:t>
          </a:r>
        </a:p>
      </dsp:txBody>
      <dsp:txXfrm>
        <a:off x="1001040" y="2146887"/>
        <a:ext cx="9900318" cy="429226"/>
      </dsp:txXfrm>
    </dsp:sp>
    <dsp:sp modelId="{4F20A5BC-AC15-4C5F-9E86-4B82DFDDE04F}">
      <dsp:nvSpPr>
        <dsp:cNvPr id="0" name=""/>
        <dsp:cNvSpPr/>
      </dsp:nvSpPr>
      <dsp:spPr>
        <a:xfrm>
          <a:off x="732773" y="2093234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C7DD7AF-E58A-4678-A18A-11014EADB605}">
      <dsp:nvSpPr>
        <dsp:cNvPr id="0" name=""/>
        <dsp:cNvSpPr/>
      </dsp:nvSpPr>
      <dsp:spPr>
        <a:xfrm>
          <a:off x="933029" y="2791105"/>
          <a:ext cx="9968329" cy="42922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 dirty="0"/>
            <a:t>Обеспечиваем требуемую ликвидность оборотных активов</a:t>
          </a:r>
        </a:p>
      </dsp:txBody>
      <dsp:txXfrm>
        <a:off x="933029" y="2791105"/>
        <a:ext cx="9968329" cy="429226"/>
      </dsp:txXfrm>
    </dsp:sp>
    <dsp:sp modelId="{734EB85B-DB08-4A1C-A172-BB8E1EEED9ED}">
      <dsp:nvSpPr>
        <dsp:cNvPr id="0" name=""/>
        <dsp:cNvSpPr/>
      </dsp:nvSpPr>
      <dsp:spPr>
        <a:xfrm>
          <a:off x="664762" y="2737451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E4BB2AEE-BD5C-4F18-836D-3DFFB3F76810}">
      <dsp:nvSpPr>
        <dsp:cNvPr id="0" name=""/>
        <dsp:cNvSpPr/>
      </dsp:nvSpPr>
      <dsp:spPr>
        <a:xfrm>
          <a:off x="720021" y="3434850"/>
          <a:ext cx="10181337" cy="42922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 dirty="0"/>
            <a:t>Обеспечиваем необходимую рентабельность оборотных активов</a:t>
          </a:r>
        </a:p>
      </dsp:txBody>
      <dsp:txXfrm>
        <a:off x="720021" y="3434850"/>
        <a:ext cx="10181337" cy="429226"/>
      </dsp:txXfrm>
    </dsp:sp>
    <dsp:sp modelId="{031FCDD1-BC4B-4324-912E-87B5C3B36770}">
      <dsp:nvSpPr>
        <dsp:cNvPr id="0" name=""/>
        <dsp:cNvSpPr/>
      </dsp:nvSpPr>
      <dsp:spPr>
        <a:xfrm>
          <a:off x="451755" y="3381197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4EB2F060-AA7B-4C35-A706-8D417FE8DAA4}">
      <dsp:nvSpPr>
        <dsp:cNvPr id="0" name=""/>
        <dsp:cNvSpPr/>
      </dsp:nvSpPr>
      <dsp:spPr>
        <a:xfrm>
          <a:off x="331318" y="4079067"/>
          <a:ext cx="10570040" cy="42922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40698" tIns="33020" rIns="33020" bIns="3302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300" b="1" kern="1200"/>
            <a:t>Определяем источники формирования оборотных активов</a:t>
          </a:r>
        </a:p>
      </dsp:txBody>
      <dsp:txXfrm>
        <a:off x="331318" y="4079067"/>
        <a:ext cx="10570040" cy="429226"/>
      </dsp:txXfrm>
    </dsp:sp>
    <dsp:sp modelId="{330998CA-2919-4A42-BC08-13A03BD495B0}">
      <dsp:nvSpPr>
        <dsp:cNvPr id="0" name=""/>
        <dsp:cNvSpPr/>
      </dsp:nvSpPr>
      <dsp:spPr>
        <a:xfrm>
          <a:off x="63052" y="4025414"/>
          <a:ext cx="536533" cy="53653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6493C6-2A82-4567-8837-3CEABB455E86}">
      <dsp:nvSpPr>
        <dsp:cNvPr id="0" name=""/>
        <dsp:cNvSpPr/>
      </dsp:nvSpPr>
      <dsp:spPr>
        <a:xfrm>
          <a:off x="0" y="4010688"/>
          <a:ext cx="11852811" cy="6579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На завершающей стадии требуется рассмотреть состав основных источников финансирования оборотных активов: динамику их суммы и удельного веса в общем </a:t>
          </a:r>
          <a:r>
            <a:rPr lang="ru-RU" sz="12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объеме</a:t>
          </a: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средств, инвестированных в активы.</a:t>
          </a:r>
          <a:endParaRPr lang="ru-RU" sz="1200" b="1" kern="1200" dirty="0">
            <a:solidFill>
              <a:schemeClr val="tx1"/>
            </a:solidFill>
            <a:latin typeface="Times New Roman" panose="02020603050405020304" pitchFamily="18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4010688"/>
        <a:ext cx="11852811" cy="657986"/>
      </dsp:txXfrm>
    </dsp:sp>
    <dsp:sp modelId="{69A5A4F7-71A1-475E-9CCA-69383D06B441}">
      <dsp:nvSpPr>
        <dsp:cNvPr id="0" name=""/>
        <dsp:cNvSpPr/>
      </dsp:nvSpPr>
      <dsp:spPr>
        <a:xfrm rot="10800000">
          <a:off x="0" y="3008574"/>
          <a:ext cx="11852811" cy="101198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4. Далее, требуется определить рентабельность оборотных активов и факторы, влияющие на </a:t>
          </a:r>
          <a:r>
            <a:rPr lang="ru-RU" sz="1200" b="1" kern="1200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нее</a:t>
          </a: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200" b="1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 rot="10800000">
        <a:off x="0" y="3008574"/>
        <a:ext cx="11852811" cy="657556"/>
      </dsp:txXfrm>
    </dsp:sp>
    <dsp:sp modelId="{1B16A81E-3730-4AD4-BE33-B9AE75CAB0B6}">
      <dsp:nvSpPr>
        <dsp:cNvPr id="0" name=""/>
        <dsp:cNvSpPr/>
      </dsp:nvSpPr>
      <dsp:spPr>
        <a:xfrm rot="10800000">
          <a:off x="0" y="2006460"/>
          <a:ext cx="11852811" cy="101198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3. Изучить оборачиваемость каждого вида активов и общей суммы всех активов. Очень важно также рассмотреть факторы, оказывающие наибольшее, среднее и наименьшее влияние на продолжительность этих циклов.</a:t>
          </a:r>
          <a:endParaRPr lang="ru-RU" sz="1200" b="1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 rot="10800000">
        <a:off x="0" y="2006460"/>
        <a:ext cx="11852811" cy="657556"/>
      </dsp:txXfrm>
    </dsp:sp>
    <dsp:sp modelId="{2468B4C2-82DC-4827-AF1B-C98817B4A0EB}">
      <dsp:nvSpPr>
        <dsp:cNvPr id="0" name=""/>
        <dsp:cNvSpPr/>
      </dsp:nvSpPr>
      <dsp:spPr>
        <a:xfrm rot="10800000">
          <a:off x="0" y="1004346"/>
          <a:ext cx="11852811" cy="101198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Провести анализ более детально и, разложив оборотные активы компании на составляющие, определить степень корреляции темпов изменения </a:t>
          </a:r>
          <a:r>
            <a:rPr lang="ru-RU" sz="1200" b="1" kern="1200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объемов</a:t>
          </a: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каждого вида с динамикой изменения </a:t>
          </a:r>
          <a:r>
            <a:rPr lang="ru-RU" sz="1200" b="1" kern="1200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объемов</a:t>
          </a: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реализации. </a:t>
          </a:r>
          <a:endParaRPr lang="ru-RU" sz="1200" b="1" kern="1200" dirty="0">
            <a:solidFill>
              <a:schemeClr val="tx1"/>
            </a:solidFill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 rot="10800000">
        <a:off x="0" y="1004346"/>
        <a:ext cx="11852811" cy="657556"/>
      </dsp:txXfrm>
    </dsp:sp>
    <dsp:sp modelId="{4884899B-027B-418B-8124-C975F062C943}">
      <dsp:nvSpPr>
        <dsp:cNvPr id="0" name=""/>
        <dsp:cNvSpPr/>
      </dsp:nvSpPr>
      <dsp:spPr>
        <a:xfrm rot="10800000">
          <a:off x="0" y="2232"/>
          <a:ext cx="11852811" cy="1011983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Определить динамику изменения среднего </a:t>
          </a:r>
          <a:r>
            <a:rPr lang="ru-RU" sz="1200" b="1" kern="1200" dirty="0" err="1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объема</a:t>
          </a:r>
          <a:r>
            <a:rPr lang="ru-RU" sz="1200" b="1" kern="120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оборотных активов и сопоставить полученные значения с динамикой реализации продукции и средней суммой всех активов. Рассчитать динамику в абсолютных и удельных величинах. </a:t>
          </a:r>
          <a:endParaRPr lang="ru-RU" sz="1200" b="1" kern="1200" dirty="0">
            <a:solidFill>
              <a:schemeClr val="tx1"/>
            </a:solidFill>
          </a:endParaRPr>
        </a:p>
      </dsp:txBody>
      <dsp:txXfrm rot="10800000">
        <a:off x="0" y="2232"/>
        <a:ext cx="11852811" cy="6575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468A33-AB17-41D6-AF71-9D7483C6404E}">
      <dsp:nvSpPr>
        <dsp:cNvPr id="0" name=""/>
        <dsp:cNvSpPr/>
      </dsp:nvSpPr>
      <dsp:spPr>
        <a:xfrm>
          <a:off x="4270142" y="0"/>
          <a:ext cx="1412893" cy="119892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Риск</a:t>
          </a:r>
          <a:endParaRPr lang="ru-RU" sz="2800" b="1" kern="1200" dirty="0"/>
        </a:p>
      </dsp:txBody>
      <dsp:txXfrm>
        <a:off x="4477055" y="175578"/>
        <a:ext cx="999067" cy="847766"/>
      </dsp:txXfrm>
    </dsp:sp>
    <dsp:sp modelId="{695D0A43-4BDC-46B8-A67A-7FDFA28C5C91}">
      <dsp:nvSpPr>
        <dsp:cNvPr id="0" name=""/>
        <dsp:cNvSpPr/>
      </dsp:nvSpPr>
      <dsp:spPr>
        <a:xfrm rot="1727602">
          <a:off x="5681449" y="884893"/>
          <a:ext cx="370649" cy="4076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/>
        </a:p>
      </dsp:txBody>
      <dsp:txXfrm>
        <a:off x="5688323" y="939641"/>
        <a:ext cx="259454" cy="244579"/>
      </dsp:txXfrm>
    </dsp:sp>
    <dsp:sp modelId="{B7C96AFF-907A-41A4-9509-0EFFDE6012AD}">
      <dsp:nvSpPr>
        <dsp:cNvPr id="0" name=""/>
        <dsp:cNvSpPr/>
      </dsp:nvSpPr>
      <dsp:spPr>
        <a:xfrm>
          <a:off x="6108287" y="951451"/>
          <a:ext cx="1198922" cy="119892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600" b="1" kern="1200" dirty="0"/>
            <a:t>Потеря выручки</a:t>
          </a:r>
        </a:p>
      </dsp:txBody>
      <dsp:txXfrm>
        <a:off x="6283865" y="1127029"/>
        <a:ext cx="847766" cy="847766"/>
      </dsp:txXfrm>
    </dsp:sp>
    <dsp:sp modelId="{060A3513-6455-4992-9D7C-2972EA4A62E1}">
      <dsp:nvSpPr>
        <dsp:cNvPr id="0" name=""/>
        <dsp:cNvSpPr/>
      </dsp:nvSpPr>
      <dsp:spPr>
        <a:xfrm rot="9185846">
          <a:off x="3894871" y="852851"/>
          <a:ext cx="361224" cy="40763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700" kern="1200"/>
        </a:p>
      </dsp:txBody>
      <dsp:txXfrm rot="10800000">
        <a:off x="3997374" y="909861"/>
        <a:ext cx="252857" cy="244579"/>
      </dsp:txXfrm>
    </dsp:sp>
    <dsp:sp modelId="{683A62EC-B558-42D6-8D01-0E5F99F78EA0}">
      <dsp:nvSpPr>
        <dsp:cNvPr id="0" name=""/>
        <dsp:cNvSpPr/>
      </dsp:nvSpPr>
      <dsp:spPr>
        <a:xfrm>
          <a:off x="2628422" y="887267"/>
          <a:ext cx="1198922" cy="1198922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sz="1200" b="1" kern="1200" dirty="0"/>
            <a:t>Потеря эффективности</a:t>
          </a:r>
        </a:p>
      </dsp:txBody>
      <dsp:txXfrm>
        <a:off x="2804000" y="1062845"/>
        <a:ext cx="847766" cy="84776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722F3E-506C-4BAF-A297-1D8BB8D43ED3}">
      <dsp:nvSpPr>
        <dsp:cNvPr id="0" name=""/>
        <dsp:cNvSpPr/>
      </dsp:nvSpPr>
      <dsp:spPr>
        <a:xfrm>
          <a:off x="0" y="325368"/>
          <a:ext cx="9673207" cy="105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0748" tIns="291592" rIns="75074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400" kern="1200"/>
            <a:t>Простота привлечения средств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400" kern="1200" dirty="0"/>
            <a:t>Предприятие имеет высокий уровень устойчивости и низкий уровень возможного банкротства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400" kern="1200"/>
            <a:t>Предприятие получает относительно большую величину частой прибыли</a:t>
          </a:r>
        </a:p>
      </dsp:txBody>
      <dsp:txXfrm>
        <a:off x="0" y="325368"/>
        <a:ext cx="9673207" cy="1058400"/>
      </dsp:txXfrm>
    </dsp:sp>
    <dsp:sp modelId="{1E89E77F-577B-49B4-A74E-9B20B1E5687A}">
      <dsp:nvSpPr>
        <dsp:cNvPr id="0" name=""/>
        <dsp:cNvSpPr/>
      </dsp:nvSpPr>
      <dsp:spPr>
        <a:xfrm>
          <a:off x="483660" y="118728"/>
          <a:ext cx="6771244" cy="4132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5937" tIns="0" rIns="25593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Плюсы</a:t>
          </a:r>
          <a:endParaRPr lang="ru-RU" sz="1400" kern="1200" dirty="0"/>
        </a:p>
      </dsp:txBody>
      <dsp:txXfrm>
        <a:off x="503835" y="138903"/>
        <a:ext cx="6730894" cy="372930"/>
      </dsp:txXfrm>
    </dsp:sp>
    <dsp:sp modelId="{9EB47649-6A6C-41BC-9116-46281D532FFD}">
      <dsp:nvSpPr>
        <dsp:cNvPr id="0" name=""/>
        <dsp:cNvSpPr/>
      </dsp:nvSpPr>
      <dsp:spPr>
        <a:xfrm>
          <a:off x="0" y="1666008"/>
          <a:ext cx="9673207" cy="815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50748" tIns="291592" rIns="75074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400" kern="1200"/>
            <a:t>Ограниченные возможности экономического роста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400" kern="1200"/>
            <a:t>Предприятие имеет меньшие возможности для реагирования на изменение рыночной конъюнктуры.</a:t>
          </a:r>
        </a:p>
      </dsp:txBody>
      <dsp:txXfrm>
        <a:off x="0" y="1666008"/>
        <a:ext cx="9673207" cy="815850"/>
      </dsp:txXfrm>
    </dsp:sp>
    <dsp:sp modelId="{C7BE4771-2A00-44DC-B56F-26C1B93380B8}">
      <dsp:nvSpPr>
        <dsp:cNvPr id="0" name=""/>
        <dsp:cNvSpPr/>
      </dsp:nvSpPr>
      <dsp:spPr>
        <a:xfrm>
          <a:off x="483660" y="1459368"/>
          <a:ext cx="6771244" cy="413280"/>
        </a:xfrm>
        <a:prstGeom prst="roundRect">
          <a:avLst/>
        </a:prstGeom>
        <a:gradFill rotWithShape="0">
          <a:gsLst>
            <a:gs pos="0">
              <a:schemeClr val="accent4">
                <a:hueOff val="-11197749"/>
                <a:satOff val="5260"/>
                <a:lumOff val="19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1197749"/>
                <a:satOff val="5260"/>
                <a:lumOff val="19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1197749"/>
                <a:satOff val="5260"/>
                <a:lumOff val="19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5937" tIns="0" rIns="255937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/>
            <a:t>Минусы</a:t>
          </a:r>
          <a:endParaRPr lang="ru-RU" sz="1400" kern="1200"/>
        </a:p>
      </dsp:txBody>
      <dsp:txXfrm>
        <a:off x="503835" y="1479543"/>
        <a:ext cx="6730894" cy="3729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5F66D-161E-49AE-8BFC-EE748190DA0E}">
      <dsp:nvSpPr>
        <dsp:cNvPr id="0" name=""/>
        <dsp:cNvSpPr/>
      </dsp:nvSpPr>
      <dsp:spPr>
        <a:xfrm>
          <a:off x="0" y="511194"/>
          <a:ext cx="10604382" cy="990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3018" tIns="354076" rIns="82301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700" kern="1200"/>
            <a:t>При хорошем кредитном состоянии предприятие не ограничено в возможностях для развития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700" kern="1200" dirty="0"/>
            <a:t>Более гибко может реагировать на изменения рынка</a:t>
          </a:r>
        </a:p>
      </dsp:txBody>
      <dsp:txXfrm>
        <a:off x="0" y="511194"/>
        <a:ext cx="10604382" cy="990675"/>
      </dsp:txXfrm>
    </dsp:sp>
    <dsp:sp modelId="{7B36604C-3F97-434E-87F6-06A7F1BFF8B1}">
      <dsp:nvSpPr>
        <dsp:cNvPr id="0" name=""/>
        <dsp:cNvSpPr/>
      </dsp:nvSpPr>
      <dsp:spPr>
        <a:xfrm>
          <a:off x="555388" y="260670"/>
          <a:ext cx="7423068" cy="50184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74" tIns="0" rIns="28057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 dirty="0"/>
            <a:t>Плюсы</a:t>
          </a:r>
          <a:endParaRPr lang="ru-RU" sz="1700" kern="1200" dirty="0"/>
        </a:p>
      </dsp:txBody>
      <dsp:txXfrm>
        <a:off x="579886" y="285168"/>
        <a:ext cx="7374072" cy="452844"/>
      </dsp:txXfrm>
    </dsp:sp>
    <dsp:sp modelId="{33294052-643E-4D1F-8629-2D7817624A9B}">
      <dsp:nvSpPr>
        <dsp:cNvPr id="0" name=""/>
        <dsp:cNvSpPr/>
      </dsp:nvSpPr>
      <dsp:spPr>
        <a:xfrm>
          <a:off x="0" y="1844589"/>
          <a:ext cx="10604382" cy="990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-11197749"/>
              <a:satOff val="5260"/>
              <a:lumOff val="195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23018" tIns="354076" rIns="82301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700" kern="1200"/>
            <a:t>Предприятие зависит от кредиторов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AutoNum type="arabicPeriod"/>
          </a:pPr>
          <a:r>
            <a:rPr lang="ru-RU" sz="1700" kern="1200" dirty="0"/>
            <a:t>Низкий уровень финансовой устойчивости и высокий уровень потенциального банкротства</a:t>
          </a:r>
        </a:p>
      </dsp:txBody>
      <dsp:txXfrm>
        <a:off x="0" y="1844589"/>
        <a:ext cx="10604382" cy="990675"/>
      </dsp:txXfrm>
    </dsp:sp>
    <dsp:sp modelId="{EE814888-33B1-48AB-9E51-BCF625FCEF0B}">
      <dsp:nvSpPr>
        <dsp:cNvPr id="0" name=""/>
        <dsp:cNvSpPr/>
      </dsp:nvSpPr>
      <dsp:spPr>
        <a:xfrm>
          <a:off x="530219" y="1593669"/>
          <a:ext cx="7423068" cy="501840"/>
        </a:xfrm>
        <a:prstGeom prst="roundRect">
          <a:avLst/>
        </a:prstGeom>
        <a:gradFill rotWithShape="0">
          <a:gsLst>
            <a:gs pos="0">
              <a:schemeClr val="accent4">
                <a:hueOff val="-11197749"/>
                <a:satOff val="5260"/>
                <a:lumOff val="19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1197749"/>
                <a:satOff val="5260"/>
                <a:lumOff val="19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1197749"/>
                <a:satOff val="5260"/>
                <a:lumOff val="19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0574" tIns="0" rIns="28057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1" kern="1200"/>
            <a:t>Минусы</a:t>
          </a:r>
          <a:endParaRPr lang="ru-RU" sz="1700" kern="1200"/>
        </a:p>
      </dsp:txBody>
      <dsp:txXfrm>
        <a:off x="554717" y="1618167"/>
        <a:ext cx="7374072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D139-0480-4198-83E2-68CE0B25BC9B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7202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7CE23-3B6A-482C-9BEA-F32A9EB44C40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203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C8FD-9717-4D78-9D01-4CBD0AC8CAE0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02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BD47-5F5E-4508-9DFC-0021F20B392D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7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23E3-326B-4424-9A50-2CBB9CA4B2E5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02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9F6F-C437-48B6-80BB-8E50899C06AF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636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76D14-B85F-4865-804C-5734F9C85CDD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692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6C38-6601-4688-9146-5E61D8B04598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39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6061E-CDAE-49E3-92CB-288B639C3B6F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79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E9851-4767-4B63-B36B-F772D06043F2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74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9A586-BE94-448D-BAE3-D5D323B9149F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776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EAF24-54CC-4408-99B3-A70A172EFF44}" type="datetimeFigureOut">
              <a:rPr lang="en-US" smtClean="0"/>
              <a:t>10/1/2017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108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9.g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0.gif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62098">
            <a:off x="2275548" y="2436198"/>
            <a:ext cx="7566167" cy="200774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оборотным капиталом фирмы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6753" y="6445905"/>
            <a:ext cx="6807388" cy="1478532"/>
          </a:xfrm>
        </p:spPr>
        <p:txBody>
          <a:bodyPr/>
          <a:lstStyle/>
          <a:p>
            <a:pPr algn="l"/>
            <a:r>
              <a:rPr lang="ru-RU" i="1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895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По характеру участия в операционном процессе</a:t>
            </a:r>
            <a:endParaRPr lang="ru-RU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185005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1508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По периоду функционирования оборотных активов </a:t>
            </a:r>
            <a:endParaRPr lang="ru-RU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71250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3460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50199" y="370715"/>
            <a:ext cx="1333168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/>
              <a:t>Круговорот оборотных </a:t>
            </a:r>
            <a:br>
              <a:rPr lang="ru-RU" sz="6000" b="1" i="1" dirty="0"/>
            </a:br>
            <a:r>
              <a:rPr lang="ru-RU" sz="6000" b="1" i="1" dirty="0"/>
              <a:t>средств в бизнесе.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2274245"/>
              </p:ext>
            </p:extLst>
          </p:nvPr>
        </p:nvGraphicFramePr>
        <p:xfrm>
          <a:off x="181412" y="1577009"/>
          <a:ext cx="11268466" cy="5094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40699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i="1" dirty="0"/>
              <a:t>Продолжительность операционного цикла предприятия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312" y="216118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ПОЦ =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ПОмз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ПОгп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ПОдз</a:t>
            </a:r>
            <a:r>
              <a:rPr lang="ru-RU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ПОЦ</a:t>
            </a:r>
            <a:r>
              <a:rPr lang="ru-RU" dirty="0"/>
              <a:t> - продолжительность операционного цикла (в днях);</a:t>
            </a:r>
            <a:br>
              <a:rPr lang="ru-RU" dirty="0"/>
            </a:br>
            <a:r>
              <a:rPr lang="ru-RU" b="1" dirty="0" err="1"/>
              <a:t>ПОмз</a:t>
            </a:r>
            <a:r>
              <a:rPr lang="ru-RU" dirty="0"/>
              <a:t> - продолжительность оборота запасов сырья, материалов, полуфабрикатов и т.д. (в днях);</a:t>
            </a:r>
            <a:br>
              <a:rPr lang="ru-RU" dirty="0"/>
            </a:br>
            <a:r>
              <a:rPr lang="ru-RU" b="1" dirty="0" err="1"/>
              <a:t>ПОгп</a:t>
            </a:r>
            <a:r>
              <a:rPr lang="ru-RU" dirty="0"/>
              <a:t> - продолжительность оборота запасов готовой продукции (в днях);</a:t>
            </a:r>
            <a:br>
              <a:rPr lang="ru-RU" dirty="0"/>
            </a:br>
            <a:r>
              <a:rPr lang="ru-RU" b="1" dirty="0" err="1"/>
              <a:t>ПОдз</a:t>
            </a:r>
            <a:r>
              <a:rPr lang="ru-RU" dirty="0"/>
              <a:t> - продолжительность инкассации краткосрочной дебиторской задолженности (в днях).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398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1. Производственный цикл предприятия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ППЦ = </a:t>
            </a:r>
            <a:r>
              <a:rPr lang="ru-RU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ПОсм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ПОнз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3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ПОгп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3600" b="1" i="1" dirty="0"/>
          </a:p>
          <a:p>
            <a:pPr marL="0" indent="0">
              <a:buNone/>
            </a:pPr>
            <a:r>
              <a:rPr lang="ru-RU" b="1" i="1" dirty="0"/>
              <a:t>где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ППЦ</a:t>
            </a:r>
            <a:r>
              <a:rPr lang="ru-RU" dirty="0"/>
              <a:t> - продолжительность производственного цикла (в днях);</a:t>
            </a:r>
            <a:br>
              <a:rPr lang="ru-RU" dirty="0"/>
            </a:br>
            <a:r>
              <a:rPr lang="ru-RU" b="1" dirty="0" err="1"/>
              <a:t>ПОсм</a:t>
            </a:r>
            <a:r>
              <a:rPr lang="ru-RU" dirty="0"/>
              <a:t> - период  оборота среднего запаса сырья, материалов (в днях);</a:t>
            </a:r>
            <a:br>
              <a:rPr lang="ru-RU" dirty="0"/>
            </a:br>
            <a:r>
              <a:rPr lang="ru-RU" b="1" dirty="0" err="1"/>
              <a:t>ПОнз</a:t>
            </a:r>
            <a:r>
              <a:rPr lang="ru-RU" dirty="0"/>
              <a:t> -период оборота среднего </a:t>
            </a:r>
            <a:r>
              <a:rPr lang="ru-RU" dirty="0" err="1"/>
              <a:t>объема</a:t>
            </a:r>
            <a:r>
              <a:rPr lang="ru-RU" dirty="0"/>
              <a:t> </a:t>
            </a:r>
            <a:r>
              <a:rPr lang="ru-RU" dirty="0" err="1"/>
              <a:t>незавершенного</a:t>
            </a:r>
            <a:r>
              <a:rPr lang="ru-RU" dirty="0"/>
              <a:t> производства (в днях);</a:t>
            </a:r>
            <a:br>
              <a:rPr lang="ru-RU" dirty="0"/>
            </a:br>
            <a:r>
              <a:rPr lang="ru-RU" b="1" dirty="0" err="1"/>
              <a:t>ПОгп</a:t>
            </a:r>
            <a:r>
              <a:rPr lang="ru-RU" dirty="0"/>
              <a:t> - период оборота среднего </a:t>
            </a:r>
            <a:r>
              <a:rPr lang="ru-RU" dirty="0" err="1"/>
              <a:t>объема</a:t>
            </a:r>
            <a:r>
              <a:rPr lang="ru-RU" dirty="0"/>
              <a:t> запаса готовой продукции (в днях).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1043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2. Финансовый цикл предприятия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ПФЦ = ППЦ +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ПОдз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ПОкз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/>
              <a:t>где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ПФЦ</a:t>
            </a:r>
            <a:r>
              <a:rPr lang="ru-RU" dirty="0"/>
              <a:t> - продолжительность финансового цикла (в днях);</a:t>
            </a:r>
            <a:br>
              <a:rPr lang="ru-RU" dirty="0"/>
            </a:br>
            <a:r>
              <a:rPr lang="ru-RU" b="1" dirty="0"/>
              <a:t>ППЦ</a:t>
            </a:r>
            <a:r>
              <a:rPr lang="ru-RU" dirty="0"/>
              <a:t> - продолжительность производственного цикла (в днях);</a:t>
            </a:r>
            <a:br>
              <a:rPr lang="ru-RU" dirty="0"/>
            </a:br>
            <a:r>
              <a:rPr lang="ru-RU" b="1" dirty="0" err="1"/>
              <a:t>ПОдз</a:t>
            </a:r>
            <a:r>
              <a:rPr lang="ru-RU" dirty="0"/>
              <a:t> - средний период оборота текущей дебиторской задолженности (в днях);</a:t>
            </a:r>
            <a:br>
              <a:rPr lang="ru-RU" dirty="0"/>
            </a:br>
            <a:r>
              <a:rPr lang="ru-RU" b="1" dirty="0" err="1"/>
              <a:t>ПОкз</a:t>
            </a:r>
            <a:r>
              <a:rPr lang="ru-RU" dirty="0"/>
              <a:t> - средний период оборота текущей кредиторской задолженности (в днях).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747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i="1" dirty="0"/>
              <a:t>Циклы на временной оси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6642" y="2053355"/>
            <a:ext cx="8598716" cy="378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11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921" y="50006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/>
              <a:t>Процесс управления оборотным капиталом  логично построить по следующей схеме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0824169"/>
              </p:ext>
            </p:extLst>
          </p:nvPr>
        </p:nvGraphicFramePr>
        <p:xfrm>
          <a:off x="553673" y="1635853"/>
          <a:ext cx="10964411" cy="4723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4009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/>
              <a:t>Определение обеспеченности компании оборотными активами и определение путей повышения эффективности их использования.</a:t>
            </a:r>
            <a:endParaRPr lang="ru-RU" sz="3600" i="1" dirty="0"/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5968708"/>
              </p:ext>
            </p:extLst>
          </p:nvPr>
        </p:nvGraphicFramePr>
        <p:xfrm>
          <a:off x="169594" y="2046086"/>
          <a:ext cx="11852812" cy="4670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7679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119" y="365125"/>
            <a:ext cx="10682681" cy="1325563"/>
          </a:xfrm>
        </p:spPr>
        <p:txBody>
          <a:bodyPr>
            <a:noAutofit/>
          </a:bodyPr>
          <a:lstStyle/>
          <a:p>
            <a:pPr algn="ctr"/>
            <a:r>
              <a:rPr lang="ru-RU" b="1" i="1" dirty="0"/>
              <a:t>Рентабельность оборотных активов (RCA)</a:t>
            </a:r>
            <a:endParaRPr lang="ru-RU" i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71119" y="1690688"/>
            <a:ext cx="4463642" cy="4351338"/>
          </a:xfrm>
        </p:spPr>
        <p:txBody>
          <a:bodyPr/>
          <a:lstStyle/>
          <a:p>
            <a:pPr marL="0" indent="0" algn="ctr">
              <a:buNone/>
            </a:pPr>
            <a:endParaRPr lang="ru-RU" sz="3200" b="1" dirty="0"/>
          </a:p>
          <a:p>
            <a:pPr marL="0" indent="0" algn="ctr">
              <a:buNone/>
            </a:pPr>
            <a:endParaRPr lang="ru-RU" sz="3200" b="1" dirty="0"/>
          </a:p>
          <a:p>
            <a:pPr marL="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RCA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Чистая прибыль/Оборотные средства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6085" y="2810312"/>
            <a:ext cx="3624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Дюпона: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://www.kpilib.ru/files/286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913" y="3630758"/>
            <a:ext cx="3976382" cy="1167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60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475" y="39029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/>
              <a:t>Оборотный капитал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4763" y="2756090"/>
            <a:ext cx="9908096" cy="4486275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- это средства, вложенные в оборотные активы организации, циклически возобновляемые для непрерывности процесса деятельности хозяйствующего субъекта.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0445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/>
              <a:t>Политика формирования оборотных активов компании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781955"/>
              </p:ext>
            </p:extLst>
          </p:nvPr>
        </p:nvGraphicFramePr>
        <p:xfrm>
          <a:off x="838200" y="1619075"/>
          <a:ext cx="10515600" cy="455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http://www.kpilib.ru/files/287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415" y="3909270"/>
            <a:ext cx="7810150" cy="2684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42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1964"/>
            <a:ext cx="10515600" cy="495217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b="1" i="1" dirty="0"/>
              <a:t>«Постоянную составляющую оборотного капитала компании следует обеспечивать за счёт собственных средств, временную часть активов - за счёт средств заёмных»</a:t>
            </a:r>
            <a:endParaRPr lang="ru-RU" sz="4400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695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8323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/>
              <a:t>1. Консервативный подход</a:t>
            </a:r>
            <a:br>
              <a:rPr lang="ru-RU" sz="4800" dirty="0"/>
            </a:br>
            <a:endParaRPr lang="ru-RU" sz="4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3254981"/>
              </p:ext>
            </p:extLst>
          </p:nvPr>
        </p:nvGraphicFramePr>
        <p:xfrm>
          <a:off x="1148591" y="1551963"/>
          <a:ext cx="9673207" cy="2600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http://www.kpilib.ru/files/288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882" y="4236440"/>
            <a:ext cx="8007905" cy="24629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80154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/>
              <a:t>2. Умеренный подход</a:t>
            </a:r>
            <a:endParaRPr lang="ru-RU" sz="4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0700" y="2508307"/>
            <a:ext cx="8610600" cy="397904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Выражается в полном обеспечении всех потребностей в оборотных активах и создании нормального уровня страховых резервов.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5173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i="1" dirty="0"/>
              <a:t>3. Агрессивный подход</a:t>
            </a:r>
            <a:endParaRPr lang="ru-RU" sz="4800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3779000"/>
              </p:ext>
            </p:extLst>
          </p:nvPr>
        </p:nvGraphicFramePr>
        <p:xfrm>
          <a:off x="838200" y="1853967"/>
          <a:ext cx="10604383" cy="3095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4670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007" y="541293"/>
            <a:ext cx="10640735" cy="2168350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/>
              <a:t>Оптимизация объёма оборотных активов</a:t>
            </a:r>
            <a:br>
              <a:rPr lang="ru-RU" sz="4800" b="1" i="1" dirty="0"/>
            </a:br>
            <a:endParaRPr lang="ru-RU" sz="4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811" y="2068906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i="1" dirty="0"/>
              <a:t>1. С учетом результата выполненного анализа оборотных активов, определяем пути и возможности для сокращения производственного, финансового и операционного циклов.</a:t>
            </a:r>
          </a:p>
          <a:p>
            <a:pPr marL="0" indent="0">
              <a:buNone/>
            </a:pPr>
            <a:r>
              <a:rPr lang="ru-RU" i="1" dirty="0"/>
              <a:t> </a:t>
            </a:r>
          </a:p>
          <a:p>
            <a:pPr marL="0" indent="0">
              <a:buNone/>
            </a:pPr>
            <a:r>
              <a:rPr lang="ru-RU" i="1" dirty="0"/>
              <a:t>2. Учитывая эти данные, определяем по видам достаточный уровень оборотных активов.</a:t>
            </a:r>
          </a:p>
          <a:p>
            <a:pPr marL="0" indent="0">
              <a:buNone/>
            </a:pPr>
            <a:r>
              <a:rPr lang="ru-RU" i="1" dirty="0"/>
              <a:t> </a:t>
            </a:r>
          </a:p>
          <a:p>
            <a:pPr marL="0" indent="0">
              <a:buNone/>
            </a:pPr>
            <a:r>
              <a:rPr lang="ru-RU" i="1" dirty="0"/>
              <a:t>3. Рассчитав по каждому виду достаточные объёмы оборотных активов, можем определить их общий объем на предстоящий период. А, соответственно, и заложить в бюджет необходимые запланированные расходы на закупку.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9260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06011"/>
            <a:ext cx="10515600" cy="52709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ВОА =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ЗСп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ДЗп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buNone/>
            </a:pPr>
            <a:endParaRPr lang="ru-RU" b="1" dirty="0"/>
          </a:p>
          <a:p>
            <a:pPr marL="0" indent="0">
              <a:buNone/>
            </a:pPr>
            <a:r>
              <a:rPr lang="ru-RU" dirty="0"/>
              <a:t>где </a:t>
            </a:r>
          </a:p>
          <a:p>
            <a:pPr marL="0" indent="0">
              <a:buNone/>
            </a:pPr>
            <a:r>
              <a:rPr lang="ru-RU" b="1" dirty="0"/>
              <a:t>ВОА</a:t>
            </a:r>
            <a:r>
              <a:rPr lang="ru-RU" dirty="0"/>
              <a:t> - валовый объем оборотных активов предприятия на конец периода;</a:t>
            </a:r>
            <a:br>
              <a:rPr lang="ru-RU" dirty="0"/>
            </a:br>
            <a:r>
              <a:rPr lang="ru-RU" b="1" dirty="0" err="1"/>
              <a:t>ЗСп</a:t>
            </a:r>
            <a:r>
              <a:rPr lang="ru-RU" dirty="0"/>
              <a:t> - сумма запасов сырья и материалов на конец периода;</a:t>
            </a:r>
            <a:br>
              <a:rPr lang="ru-RU" dirty="0"/>
            </a:br>
            <a:r>
              <a:rPr lang="ru-RU" b="1" dirty="0" err="1"/>
              <a:t>ЗГп</a:t>
            </a:r>
            <a:r>
              <a:rPr lang="ru-RU" dirty="0"/>
              <a:t> - сумма запасов готовой продукции на конец предстоящего периода (с включением в </a:t>
            </a:r>
            <a:r>
              <a:rPr lang="ru-RU" dirty="0" err="1"/>
              <a:t>нее</a:t>
            </a:r>
            <a:r>
              <a:rPr lang="ru-RU" dirty="0"/>
              <a:t> пересчитанного </a:t>
            </a:r>
            <a:r>
              <a:rPr lang="ru-RU" dirty="0" err="1"/>
              <a:t>объема</a:t>
            </a:r>
            <a:r>
              <a:rPr lang="ru-RU" dirty="0"/>
              <a:t> </a:t>
            </a:r>
            <a:r>
              <a:rPr lang="ru-RU" dirty="0" err="1"/>
              <a:t>незавершенного</a:t>
            </a:r>
            <a:r>
              <a:rPr lang="ru-RU" dirty="0"/>
              <a:t> производства);</a:t>
            </a:r>
            <a:br>
              <a:rPr lang="ru-RU" dirty="0"/>
            </a:br>
            <a:r>
              <a:rPr lang="ru-RU" b="1" dirty="0" err="1"/>
              <a:t>ДЗп</a:t>
            </a:r>
            <a:r>
              <a:rPr lang="ru-RU" dirty="0"/>
              <a:t> - сумма дебиторской задолженности на конец периода;</a:t>
            </a:r>
            <a:br>
              <a:rPr lang="ru-RU" dirty="0"/>
            </a:br>
            <a:r>
              <a:rPr lang="ru-RU" b="1" dirty="0" err="1"/>
              <a:t>ДАп</a:t>
            </a:r>
            <a:r>
              <a:rPr lang="ru-RU" dirty="0"/>
              <a:t> - сумма денежных активов на конец периода;</a:t>
            </a:r>
            <a:br>
              <a:rPr lang="ru-RU" dirty="0"/>
            </a:br>
            <a:r>
              <a:rPr lang="ru-RU" b="1" dirty="0" err="1"/>
              <a:t>Пп</a:t>
            </a:r>
            <a:r>
              <a:rPr lang="ru-RU" dirty="0"/>
              <a:t> - сумма прочих видов оборотных активов на конец периода.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818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288" y="541294"/>
            <a:ext cx="12021423" cy="14605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4. Оптимизация соотношения постоянной и переменной частей в общей сумме оборотных активов</a:t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Оптимизация выполняется в несколько шагов: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sz="1800" i="1" dirty="0"/>
              <a:t>1. На основании данных прошлых лет за каждый исследуемый период (точность анализа прямо пропорциональна детализации выборки) рассчитываем коэффициенты неравномерности распределения.</a:t>
            </a:r>
          </a:p>
          <a:p>
            <a:pPr marL="0" indent="0">
              <a:buNone/>
            </a:pPr>
            <a:r>
              <a:rPr lang="ru-RU" sz="1800" i="1" dirty="0"/>
              <a:t>В простом варианте это можно сделать по следующим формулам:</a:t>
            </a:r>
          </a:p>
          <a:p>
            <a:endParaRPr lang="ru-RU" dirty="0"/>
          </a:p>
        </p:txBody>
      </p:sp>
      <p:pic>
        <p:nvPicPr>
          <p:cNvPr id="4" name="Рисунок 3" descr="http://www.kpilib.ru/files/290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760" y="4706224"/>
            <a:ext cx="5236478" cy="1017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8462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59684"/>
            <a:ext cx="10515600" cy="4717279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i="1" dirty="0"/>
              <a:t>Далее, определяем размер постоянной части в общем объёме оборотных активов по формуле:</a:t>
            </a:r>
          </a:p>
          <a:p>
            <a:pPr marL="0" indent="0" algn="ctr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 descr="http://www.kpilib.ru/files/291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037" y="3033406"/>
            <a:ext cx="7675926" cy="19725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37144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2730" y="1082180"/>
            <a:ext cx="11107024" cy="509478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/>
              <a:t>Шаг следующий. Определяем средний и максимальный объем переменной части оборотных активов в предстоящем периоде:</a:t>
            </a:r>
          </a:p>
          <a:p>
            <a:endParaRPr lang="ru-RU" dirty="0"/>
          </a:p>
        </p:txBody>
      </p:sp>
      <p:pic>
        <p:nvPicPr>
          <p:cNvPr id="4" name="Рисунок 3" descr="http://www.kpilib.ru/files/292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581" y="2684477"/>
            <a:ext cx="7894040" cy="2885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5192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141" y="1925477"/>
            <a:ext cx="11267113" cy="28981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Чтобы понять методику формирования оборотных активов в капитале предприятия, нужно ранжировать по способу формирования оборотного капитала, итак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843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339" y="662730"/>
            <a:ext cx="11014745" cy="5704513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b="1" i="1" dirty="0"/>
              <a:t>5. Обеспечение необходимой ликвидности оборотных активов</a:t>
            </a:r>
            <a:endParaRPr lang="ru-RU" i="1" dirty="0"/>
          </a:p>
          <a:p>
            <a:pPr marL="0" indent="0" algn="just">
              <a:buNone/>
            </a:pPr>
            <a:r>
              <a:rPr lang="ru-RU" dirty="0"/>
              <a:t>В этих целях, согласно </a:t>
            </a:r>
            <a:r>
              <a:rPr lang="ru-RU" dirty="0" err="1"/>
              <a:t>платежному</a:t>
            </a:r>
            <a:r>
              <a:rPr lang="ru-RU" dirty="0"/>
              <a:t> графику, требуется ранжировать оборотные активы по категориям денежных средств, высоко- и </a:t>
            </a:r>
            <a:r>
              <a:rPr lang="ru-RU" dirty="0" err="1"/>
              <a:t>среднеликвидных</a:t>
            </a:r>
            <a:r>
              <a:rPr lang="ru-RU" dirty="0"/>
              <a:t> активов и определить доли соответствующих групп в общем </a:t>
            </a:r>
            <a:r>
              <a:rPr lang="ru-RU" dirty="0" err="1"/>
              <a:t>объеме</a:t>
            </a:r>
            <a:r>
              <a:rPr lang="ru-RU" dirty="0"/>
              <a:t> оборотных активов.</a:t>
            </a:r>
          </a:p>
          <a:p>
            <a:pPr marL="0" indent="0" algn="just">
              <a:buNone/>
            </a:pPr>
            <a:r>
              <a:rPr lang="ru-RU" b="1" i="1" dirty="0"/>
              <a:t>6.</a:t>
            </a:r>
            <a:r>
              <a:rPr lang="ru-RU" i="1" dirty="0"/>
              <a:t> </a:t>
            </a:r>
            <a:r>
              <a:rPr lang="ru-RU" b="1" i="1" dirty="0"/>
              <a:t>Обеспечение необходимой рентабельности оборотных активов.</a:t>
            </a:r>
            <a:endParaRPr lang="ru-RU" i="1" dirty="0"/>
          </a:p>
          <a:p>
            <a:pPr marL="0" indent="0" algn="just">
              <a:buNone/>
            </a:pPr>
            <a:r>
              <a:rPr lang="ru-RU" dirty="0"/>
              <a:t> Любые активы должны генерировать прибыль предприятия. Это же утверждение относится и к оборотным активам при их использовании в операционном цикле. Временный излишек денежных средств следует направить на формирование портфеля краткосрочных финансовых инвестиций</a:t>
            </a:r>
          </a:p>
          <a:p>
            <a:pPr marL="0" indent="0" algn="just">
              <a:buNone/>
            </a:pPr>
            <a:r>
              <a:rPr lang="ru-RU" b="1" i="1" dirty="0"/>
              <a:t>7. Формы и источники финансирования оборотных активов</a:t>
            </a:r>
            <a:r>
              <a:rPr lang="ru-RU" i="1" dirty="0"/>
              <a:t> </a:t>
            </a:r>
          </a:p>
          <a:p>
            <a:pPr marL="0" indent="0" algn="just">
              <a:buNone/>
            </a:pPr>
            <a:r>
              <a:rPr lang="ru-RU" dirty="0"/>
              <a:t>Методы формирования финансирования оборотных активов также подлежат управлению. Структура источников финансирования также требует оптимизации. </a:t>
            </a:r>
          </a:p>
          <a:p>
            <a:pPr marL="0" indent="0" algn="just">
              <a:buNone/>
            </a:pPr>
            <a:r>
              <a:rPr lang="ru-RU" dirty="0"/>
              <a:t>В процессе управления оборотными активами на предприятии разрабатываются отдельные финансовые нормативы, которые используются для контроля эффективности их формирования и функционирования.</a:t>
            </a:r>
          </a:p>
          <a:p>
            <a:pPr marL="0" indent="0" algn="just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303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7713" y="2419212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8000" b="1" i="1" spc="600" dirty="0">
                <a:solidFill>
                  <a:schemeClr val="accent4">
                    <a:lumMod val="75000"/>
                  </a:schemeClr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73048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1. Валовые оборотные активы </a:t>
            </a:r>
          </a:p>
        </p:txBody>
      </p:sp>
      <p:pic>
        <p:nvPicPr>
          <p:cNvPr id="4" name="Объект 3" descr="http://www.kpilib.ru/files/281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87" y="1564853"/>
            <a:ext cx="5333826" cy="251555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016155" y="4269996"/>
            <a:ext cx="8998590" cy="177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валовые оборотные активы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оборотные активы, сформированные за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собственных средств предприятия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оборотные активы, сформированные за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счет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заемного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капитала.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50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252" y="791661"/>
            <a:ext cx="6253556" cy="5121275"/>
          </a:xfrm>
        </p:spPr>
        <p:txBody>
          <a:bodyPr>
            <a:noAutofit/>
          </a:bodyPr>
          <a:lstStyle/>
          <a:p>
            <a:r>
              <a:rPr lang="ru-RU" sz="2800" b="1" dirty="0"/>
              <a:t>Но, так как </a:t>
            </a:r>
            <a:r>
              <a:rPr lang="ru-RU" sz="2800" b="1" dirty="0" err="1"/>
              <a:t>Заемный</a:t>
            </a:r>
            <a:r>
              <a:rPr lang="ru-RU" sz="2800" b="1" dirty="0"/>
              <a:t> Капитал = Краткосрочные (Текущие) Кредиты и Займы + Долгосрочные Кредиты и Займы (не забываем, что речь </a:t>
            </a:r>
            <a:r>
              <a:rPr lang="ru-RU" sz="2800" b="1" dirty="0" err="1"/>
              <a:t>идет</a:t>
            </a:r>
            <a:r>
              <a:rPr lang="ru-RU" sz="2800" b="1" dirty="0"/>
              <a:t> только о средствах в оборотном капитале), то наша формула примет вид:</a:t>
            </a:r>
            <a:br>
              <a:rPr lang="ru-RU" sz="2800" b="1" dirty="0"/>
            </a:br>
            <a:endParaRPr lang="ru-RU" sz="2800" b="1" dirty="0"/>
          </a:p>
        </p:txBody>
      </p:sp>
      <p:pic>
        <p:nvPicPr>
          <p:cNvPr id="4" name="Объект 3" descr="http://www.kpilib.ru/files/282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30" y="1478258"/>
            <a:ext cx="3998489" cy="31608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9060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2.Чистые оборотные активы </a:t>
            </a:r>
          </a:p>
        </p:txBody>
      </p:sp>
      <p:pic>
        <p:nvPicPr>
          <p:cNvPr id="4" name="Объект 3" descr="http://www.kpilib.ru/files/283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76" y="1988191"/>
            <a:ext cx="3582099" cy="292775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117853" y="2910061"/>
            <a:ext cx="8998590" cy="1084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валовые оборотные активы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ТКЗ 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текущие кредиты и займы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725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/>
              <a:t>3.Собственные оборотные активы </a:t>
            </a:r>
          </a:p>
        </p:txBody>
      </p:sp>
      <p:pic>
        <p:nvPicPr>
          <p:cNvPr id="4" name="Объект 3" descr="http://www.kpilib.ru/files/284.gif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101" y="1971412"/>
            <a:ext cx="3615654" cy="297809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38200" y="2298583"/>
            <a:ext cx="5696824" cy="177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валовые оборотные активы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ТКЗ –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текущие кредиты и займы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ДКЗ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долгосрочные кредиты и займы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636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5704" y="25798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/>
              <a:t>Классификации по видам и способам образования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2927022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6646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/>
              <a:t>По видам оборотные активы можно классифицировать 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155562"/>
              </p:ext>
            </p:extLst>
          </p:nvPr>
        </p:nvGraphicFramePr>
        <p:xfrm>
          <a:off x="721453" y="1825624"/>
          <a:ext cx="10632347" cy="4508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7460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</TotalTime>
  <Words>839</Words>
  <Application>Microsoft Office PowerPoint</Application>
  <PresentationFormat>Широкоэкранный</PresentationFormat>
  <Paragraphs>122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Office Theme</vt:lpstr>
      <vt:lpstr>Управление оборотным капиталом фирмы</vt:lpstr>
      <vt:lpstr>Оборотный капитал </vt:lpstr>
      <vt:lpstr>Чтобы понять методику формирования оборотных активов в капитале предприятия, нужно ранжировать по способу формирования оборотного капитала, итак: </vt:lpstr>
      <vt:lpstr>1. Валовые оборотные активы </vt:lpstr>
      <vt:lpstr>Но, так как Заемный Капитал = Краткосрочные (Текущие) Кредиты и Займы + Долгосрочные Кредиты и Займы (не забываем, что речь идет только о средствах в оборотном капитале), то наша формула примет вид: </vt:lpstr>
      <vt:lpstr>2.Чистые оборотные активы </vt:lpstr>
      <vt:lpstr>3.Собственные оборотные активы </vt:lpstr>
      <vt:lpstr>Классификации по видам и способам образования</vt:lpstr>
      <vt:lpstr>По видам оборотные активы можно классифицировать : </vt:lpstr>
      <vt:lpstr>По характеру участия в операционном процессе</vt:lpstr>
      <vt:lpstr>По периоду функционирования оборотных активов </vt:lpstr>
      <vt:lpstr>Круговорот оборотных  средств в бизнесе. </vt:lpstr>
      <vt:lpstr>Продолжительность операционного цикла предприятия </vt:lpstr>
      <vt:lpstr>1. Производственный цикл предприятия</vt:lpstr>
      <vt:lpstr>2. Финансовый цикл предприятия </vt:lpstr>
      <vt:lpstr>Циклы на временной оси</vt:lpstr>
      <vt:lpstr>Процесс управления оборотным капиталом  логично построить по следующей схеме  </vt:lpstr>
      <vt:lpstr>Определение обеспеченности компании оборотными активами и определение путей повышения эффективности их использования.</vt:lpstr>
      <vt:lpstr>Рентабельность оборотных активов (RCA)</vt:lpstr>
      <vt:lpstr>Политика формирования оборотных активов компании </vt:lpstr>
      <vt:lpstr>Презентация PowerPoint</vt:lpstr>
      <vt:lpstr>1. Консервативный подход </vt:lpstr>
      <vt:lpstr>2. Умеренный подход</vt:lpstr>
      <vt:lpstr>3. Агрессивный подход</vt:lpstr>
      <vt:lpstr>Оптимизация объёма оборотных активов </vt:lpstr>
      <vt:lpstr>Презентация PowerPoint</vt:lpstr>
      <vt:lpstr>4. Оптимизация соотношения постоянной и переменной частей в общей сумме оборотных активов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Анастасия</cp:lastModifiedBy>
  <cp:revision>29</cp:revision>
  <dcterms:created xsi:type="dcterms:W3CDTF">2016-12-01T09:41:14Z</dcterms:created>
  <dcterms:modified xsi:type="dcterms:W3CDTF">2017-10-01T05:21:52Z</dcterms:modified>
</cp:coreProperties>
</file>